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77" r:id="rId3"/>
    <p:sldId id="261" r:id="rId4"/>
    <p:sldId id="262" r:id="rId5"/>
    <p:sldId id="257" r:id="rId6"/>
    <p:sldId id="258" r:id="rId7"/>
    <p:sldId id="260" r:id="rId8"/>
    <p:sldId id="264" r:id="rId9"/>
    <p:sldId id="267" r:id="rId10"/>
    <p:sldId id="263" r:id="rId11"/>
    <p:sldId id="265" r:id="rId12"/>
    <p:sldId id="266" r:id="rId13"/>
    <p:sldId id="269" r:id="rId14"/>
    <p:sldId id="270" r:id="rId15"/>
    <p:sldId id="272" r:id="rId16"/>
    <p:sldId id="271" r:id="rId17"/>
    <p:sldId id="273" r:id="rId18"/>
    <p:sldId id="274" r:id="rId19"/>
    <p:sldId id="275" r:id="rId20"/>
    <p:sldId id="276" r:id="rId2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נועם  אורן" userId="ff08f5b9-11f5-4bd2-ab08-bf37596fc4b7" providerId="ADAL" clId="{1F7B598E-FFF7-4EB8-A5FD-6D1BF131EA60}"/>
    <pc:docChg chg="modSld">
      <pc:chgData name="נועם  אורן" userId="ff08f5b9-11f5-4bd2-ab08-bf37596fc4b7" providerId="ADAL" clId="{1F7B598E-FFF7-4EB8-A5FD-6D1BF131EA60}" dt="2020-11-26T16:10:46.361" v="1" actId="20577"/>
      <pc:docMkLst>
        <pc:docMk/>
      </pc:docMkLst>
      <pc:sldChg chg="modSp mod">
        <pc:chgData name="נועם  אורן" userId="ff08f5b9-11f5-4bd2-ab08-bf37596fc4b7" providerId="ADAL" clId="{1F7B598E-FFF7-4EB8-A5FD-6D1BF131EA60}" dt="2020-11-26T16:10:46.361" v="1" actId="20577"/>
        <pc:sldMkLst>
          <pc:docMk/>
          <pc:sldMk cId="2792043436" sldId="259"/>
        </pc:sldMkLst>
        <pc:spChg chg="mod">
          <ac:chgData name="נועם  אורן" userId="ff08f5b9-11f5-4bd2-ab08-bf37596fc4b7" providerId="ADAL" clId="{1F7B598E-FFF7-4EB8-A5FD-6D1BF131EA60}" dt="2020-11-26T16:10:46.361" v="1" actId="20577"/>
          <ac:spMkLst>
            <pc:docMk/>
            <pc:sldMk cId="2792043436" sldId="259"/>
            <ac:spMk id="3" creationId="{00000000-0000-0000-0000-000000000000}"/>
          </ac:spMkLst>
        </pc:spChg>
      </pc:sldChg>
    </pc:docChg>
  </pc:docChgLst>
  <pc:docChgLst>
    <pc:chgData name="Noam Oren" userId="6a9314a5-bbaf-4f6c-9aed-cddf3afb4835" providerId="ADAL" clId="{F5D1255D-D833-4893-9328-0CB8153B16F0}"/>
    <pc:docChg chg="custSel addSld modSld">
      <pc:chgData name="Noam Oren" userId="6a9314a5-bbaf-4f6c-9aed-cddf3afb4835" providerId="ADAL" clId="{F5D1255D-D833-4893-9328-0CB8153B16F0}" dt="2024-07-11T09:22:47.129" v="203" actId="478"/>
      <pc:docMkLst>
        <pc:docMk/>
      </pc:docMkLst>
      <pc:sldChg chg="modSp mod">
        <pc:chgData name="Noam Oren" userId="6a9314a5-bbaf-4f6c-9aed-cddf3afb4835" providerId="ADAL" clId="{F5D1255D-D833-4893-9328-0CB8153B16F0}" dt="2024-07-11T09:07:24.051" v="0" actId="20577"/>
        <pc:sldMkLst>
          <pc:docMk/>
          <pc:sldMk cId="1663965879" sldId="261"/>
        </pc:sldMkLst>
        <pc:spChg chg="mod">
          <ac:chgData name="Noam Oren" userId="6a9314a5-bbaf-4f6c-9aed-cddf3afb4835" providerId="ADAL" clId="{F5D1255D-D833-4893-9328-0CB8153B16F0}" dt="2024-07-11T09:07:24.051" v="0" actId="20577"/>
          <ac:spMkLst>
            <pc:docMk/>
            <pc:sldMk cId="1663965879" sldId="261"/>
            <ac:spMk id="2" creationId="{00000000-0000-0000-0000-000000000000}"/>
          </ac:spMkLst>
        </pc:spChg>
      </pc:sldChg>
      <pc:sldChg chg="modSp mod">
        <pc:chgData name="Noam Oren" userId="6a9314a5-bbaf-4f6c-9aed-cddf3afb4835" providerId="ADAL" clId="{F5D1255D-D833-4893-9328-0CB8153B16F0}" dt="2024-07-11T09:22:12.650" v="198" actId="20577"/>
        <pc:sldMkLst>
          <pc:docMk/>
          <pc:sldMk cId="1500909635" sldId="263"/>
        </pc:sldMkLst>
        <pc:spChg chg="mod">
          <ac:chgData name="Noam Oren" userId="6a9314a5-bbaf-4f6c-9aed-cddf3afb4835" providerId="ADAL" clId="{F5D1255D-D833-4893-9328-0CB8153B16F0}" dt="2024-07-11T09:22:12.650" v="198" actId="20577"/>
          <ac:spMkLst>
            <pc:docMk/>
            <pc:sldMk cId="1500909635" sldId="263"/>
            <ac:spMk id="3" creationId="{00000000-0000-0000-0000-000000000000}"/>
          </ac:spMkLst>
        </pc:spChg>
      </pc:sldChg>
      <pc:sldChg chg="modSp mod">
        <pc:chgData name="Noam Oren" userId="6a9314a5-bbaf-4f6c-9aed-cddf3afb4835" providerId="ADAL" clId="{F5D1255D-D833-4893-9328-0CB8153B16F0}" dt="2024-07-11T09:21:40.925" v="174" actId="20577"/>
        <pc:sldMkLst>
          <pc:docMk/>
          <pc:sldMk cId="3056332247" sldId="267"/>
        </pc:sldMkLst>
        <pc:spChg chg="mod">
          <ac:chgData name="Noam Oren" userId="6a9314a5-bbaf-4f6c-9aed-cddf3afb4835" providerId="ADAL" clId="{F5D1255D-D833-4893-9328-0CB8153B16F0}" dt="2024-07-11T09:21:40.925" v="174" actId="20577"/>
          <ac:spMkLst>
            <pc:docMk/>
            <pc:sldMk cId="3056332247" sldId="267"/>
            <ac:spMk id="3" creationId="{00000000-0000-0000-0000-000000000000}"/>
          </ac:spMkLst>
        </pc:spChg>
      </pc:sldChg>
      <pc:sldChg chg="modSp mod">
        <pc:chgData name="Noam Oren" userId="6a9314a5-bbaf-4f6c-9aed-cddf3afb4835" providerId="ADAL" clId="{F5D1255D-D833-4893-9328-0CB8153B16F0}" dt="2024-07-11T09:22:40.797" v="202" actId="20577"/>
        <pc:sldMkLst>
          <pc:docMk/>
          <pc:sldMk cId="3130243218" sldId="271"/>
        </pc:sldMkLst>
        <pc:spChg chg="mod">
          <ac:chgData name="Noam Oren" userId="6a9314a5-bbaf-4f6c-9aed-cddf3afb4835" providerId="ADAL" clId="{F5D1255D-D833-4893-9328-0CB8153B16F0}" dt="2024-07-11T09:22:40.797" v="202" actId="20577"/>
          <ac:spMkLst>
            <pc:docMk/>
            <pc:sldMk cId="3130243218" sldId="271"/>
            <ac:spMk id="2" creationId="{00000000-0000-0000-0000-000000000000}"/>
          </ac:spMkLst>
        </pc:spChg>
        <pc:spChg chg="mod">
          <ac:chgData name="Noam Oren" userId="6a9314a5-bbaf-4f6c-9aed-cddf3afb4835" providerId="ADAL" clId="{F5D1255D-D833-4893-9328-0CB8153B16F0}" dt="2024-07-11T09:09:43.190" v="111" actId="20577"/>
          <ac:spMkLst>
            <pc:docMk/>
            <pc:sldMk cId="3130243218" sldId="271"/>
            <ac:spMk id="3" creationId="{00000000-0000-0000-0000-000000000000}"/>
          </ac:spMkLst>
        </pc:spChg>
      </pc:sldChg>
      <pc:sldChg chg="delSp mod">
        <pc:chgData name="Noam Oren" userId="6a9314a5-bbaf-4f6c-9aed-cddf3afb4835" providerId="ADAL" clId="{F5D1255D-D833-4893-9328-0CB8153B16F0}" dt="2024-07-11T09:22:47.129" v="203" actId="478"/>
        <pc:sldMkLst>
          <pc:docMk/>
          <pc:sldMk cId="2873143582" sldId="276"/>
        </pc:sldMkLst>
        <pc:spChg chg="del">
          <ac:chgData name="Noam Oren" userId="6a9314a5-bbaf-4f6c-9aed-cddf3afb4835" providerId="ADAL" clId="{F5D1255D-D833-4893-9328-0CB8153B16F0}" dt="2024-07-11T09:22:47.129" v="203" actId="478"/>
          <ac:spMkLst>
            <pc:docMk/>
            <pc:sldMk cId="2873143582" sldId="276"/>
            <ac:spMk id="3" creationId="{00000000-0000-0000-0000-000000000000}"/>
          </ac:spMkLst>
        </pc:spChg>
      </pc:sldChg>
      <pc:sldChg chg="modSp new mod">
        <pc:chgData name="Noam Oren" userId="6a9314a5-bbaf-4f6c-9aed-cddf3afb4835" providerId="ADAL" clId="{F5D1255D-D833-4893-9328-0CB8153B16F0}" dt="2024-07-11T09:19:37.601" v="171" actId="5793"/>
        <pc:sldMkLst>
          <pc:docMk/>
          <pc:sldMk cId="3768026593" sldId="277"/>
        </pc:sldMkLst>
        <pc:spChg chg="mod">
          <ac:chgData name="Noam Oren" userId="6a9314a5-bbaf-4f6c-9aed-cddf3afb4835" providerId="ADAL" clId="{F5D1255D-D833-4893-9328-0CB8153B16F0}" dt="2024-07-11T09:19:31.424" v="148" actId="20577"/>
          <ac:spMkLst>
            <pc:docMk/>
            <pc:sldMk cId="3768026593" sldId="277"/>
            <ac:spMk id="2" creationId="{8F95A31D-5E37-659D-353D-B32F641AE384}"/>
          </ac:spMkLst>
        </pc:spChg>
        <pc:spChg chg="mod">
          <ac:chgData name="Noam Oren" userId="6a9314a5-bbaf-4f6c-9aed-cddf3afb4835" providerId="ADAL" clId="{F5D1255D-D833-4893-9328-0CB8153B16F0}" dt="2024-07-11T09:19:37.601" v="171" actId="5793"/>
          <ac:spMkLst>
            <pc:docMk/>
            <pc:sldMk cId="3768026593" sldId="277"/>
            <ac:spMk id="3" creationId="{AE29E2D5-EE20-D76A-DD40-3892EB0529B2}"/>
          </ac:spMkLst>
        </pc:spChg>
      </pc:sldChg>
    </pc:docChg>
  </pc:docChgLst>
  <pc:docChgLst>
    <pc:chgData name="נועם  אורן" userId="ff08f5b9-11f5-4bd2-ab08-bf37596fc4b7" providerId="ADAL" clId="{3959339C-74FD-4C36-B519-E1CC75D9B48C}"/>
    <pc:docChg chg="undo custSel addSld delSld modSld">
      <pc:chgData name="נועם  אורן" userId="ff08f5b9-11f5-4bd2-ab08-bf37596fc4b7" providerId="ADAL" clId="{3959339C-74FD-4C36-B519-E1CC75D9B48C}" dt="2024-04-10T09:02:40.838" v="106" actId="20577"/>
      <pc:docMkLst>
        <pc:docMk/>
      </pc:docMkLst>
      <pc:sldChg chg="modSp mod">
        <pc:chgData name="נועם  אורן" userId="ff08f5b9-11f5-4bd2-ab08-bf37596fc4b7" providerId="ADAL" clId="{3959339C-74FD-4C36-B519-E1CC75D9B48C}" dt="2024-04-10T08:53:58.140" v="69" actId="404"/>
        <pc:sldMkLst>
          <pc:docMk/>
          <pc:sldMk cId="3214219628" sldId="256"/>
        </pc:sldMkLst>
        <pc:spChg chg="mod">
          <ac:chgData name="נועם  אורן" userId="ff08f5b9-11f5-4bd2-ab08-bf37596fc4b7" providerId="ADAL" clId="{3959339C-74FD-4C36-B519-E1CC75D9B48C}" dt="2024-04-10T08:53:58.140" v="69" actId="404"/>
          <ac:spMkLst>
            <pc:docMk/>
            <pc:sldMk cId="3214219628" sldId="256"/>
            <ac:spMk id="2" creationId="{00000000-0000-0000-0000-000000000000}"/>
          </ac:spMkLst>
        </pc:spChg>
      </pc:sldChg>
      <pc:sldChg chg="del">
        <pc:chgData name="נועם  אורן" userId="ff08f5b9-11f5-4bd2-ab08-bf37596fc4b7" providerId="ADAL" clId="{3959339C-74FD-4C36-B519-E1CC75D9B48C}" dt="2024-04-10T08:54:02.625" v="70" actId="47"/>
        <pc:sldMkLst>
          <pc:docMk/>
          <pc:sldMk cId="2792043436" sldId="259"/>
        </pc:sldMkLst>
      </pc:sldChg>
      <pc:sldChg chg="modSp add del mod">
        <pc:chgData name="נועם  אורן" userId="ff08f5b9-11f5-4bd2-ab08-bf37596fc4b7" providerId="ADAL" clId="{3959339C-74FD-4C36-B519-E1CC75D9B48C}" dt="2024-04-10T09:01:05.563" v="100" actId="20577"/>
        <pc:sldMkLst>
          <pc:docMk/>
          <pc:sldMk cId="1663965879" sldId="261"/>
        </pc:sldMkLst>
        <pc:spChg chg="mod">
          <ac:chgData name="נועם  אורן" userId="ff08f5b9-11f5-4bd2-ab08-bf37596fc4b7" providerId="ADAL" clId="{3959339C-74FD-4C36-B519-E1CC75D9B48C}" dt="2024-04-10T08:54:09.960" v="71" actId="6549"/>
          <ac:spMkLst>
            <pc:docMk/>
            <pc:sldMk cId="1663965879" sldId="261"/>
            <ac:spMk id="2" creationId="{00000000-0000-0000-0000-000000000000}"/>
          </ac:spMkLst>
        </pc:spChg>
        <pc:spChg chg="mod">
          <ac:chgData name="נועם  אורן" userId="ff08f5b9-11f5-4bd2-ab08-bf37596fc4b7" providerId="ADAL" clId="{3959339C-74FD-4C36-B519-E1CC75D9B48C}" dt="2024-04-10T09:01:05.563" v="100" actId="20577"/>
          <ac:spMkLst>
            <pc:docMk/>
            <pc:sldMk cId="1663965879" sldId="261"/>
            <ac:spMk id="3" creationId="{00000000-0000-0000-0000-000000000000}"/>
          </ac:spMkLst>
        </pc:spChg>
      </pc:sldChg>
      <pc:sldChg chg="modSp mod">
        <pc:chgData name="נועם  אורן" userId="ff08f5b9-11f5-4bd2-ab08-bf37596fc4b7" providerId="ADAL" clId="{3959339C-74FD-4C36-B519-E1CC75D9B48C}" dt="2024-04-10T09:01:41.081" v="103" actId="1076"/>
        <pc:sldMkLst>
          <pc:docMk/>
          <pc:sldMk cId="2700119251" sldId="270"/>
        </pc:sldMkLst>
        <pc:spChg chg="mod">
          <ac:chgData name="נועם  אורן" userId="ff08f5b9-11f5-4bd2-ab08-bf37596fc4b7" providerId="ADAL" clId="{3959339C-74FD-4C36-B519-E1CC75D9B48C}" dt="2024-04-10T09:01:41.081" v="103" actId="1076"/>
          <ac:spMkLst>
            <pc:docMk/>
            <pc:sldMk cId="2700119251" sldId="270"/>
            <ac:spMk id="3" creationId="{00000000-0000-0000-0000-000000000000}"/>
          </ac:spMkLst>
        </pc:spChg>
      </pc:sldChg>
      <pc:sldChg chg="modSp mod">
        <pc:chgData name="נועם  אורן" userId="ff08f5b9-11f5-4bd2-ab08-bf37596fc4b7" providerId="ADAL" clId="{3959339C-74FD-4C36-B519-E1CC75D9B48C}" dt="2024-04-10T09:01:59.488" v="105" actId="27636"/>
        <pc:sldMkLst>
          <pc:docMk/>
          <pc:sldMk cId="2199140912" sldId="272"/>
        </pc:sldMkLst>
        <pc:spChg chg="mod">
          <ac:chgData name="נועם  אורן" userId="ff08f5b9-11f5-4bd2-ab08-bf37596fc4b7" providerId="ADAL" clId="{3959339C-74FD-4C36-B519-E1CC75D9B48C}" dt="2024-04-10T09:01:59.488" v="105" actId="27636"/>
          <ac:spMkLst>
            <pc:docMk/>
            <pc:sldMk cId="2199140912" sldId="272"/>
            <ac:spMk id="3" creationId="{00000000-0000-0000-0000-000000000000}"/>
          </ac:spMkLst>
        </pc:spChg>
      </pc:sldChg>
      <pc:sldChg chg="modSp mod">
        <pc:chgData name="נועם  אורן" userId="ff08f5b9-11f5-4bd2-ab08-bf37596fc4b7" providerId="ADAL" clId="{3959339C-74FD-4C36-B519-E1CC75D9B48C}" dt="2024-04-10T09:02:40.838" v="106" actId="20577"/>
        <pc:sldMkLst>
          <pc:docMk/>
          <pc:sldMk cId="3712626751" sldId="275"/>
        </pc:sldMkLst>
        <pc:spChg chg="mod">
          <ac:chgData name="נועם  אורן" userId="ff08f5b9-11f5-4bd2-ab08-bf37596fc4b7" providerId="ADAL" clId="{3959339C-74FD-4C36-B519-E1CC75D9B48C}" dt="2024-04-10T09:02:40.838" v="106" actId="20577"/>
          <ac:spMkLst>
            <pc:docMk/>
            <pc:sldMk cId="3712626751" sldId="275"/>
            <ac:spMk id="3" creationId="{00000000-0000-0000-0000-000000000000}"/>
          </ac:spMkLst>
        </pc:spChg>
      </pc:sldChg>
      <pc:sldChg chg="del">
        <pc:chgData name="נועם  אורן" userId="ff08f5b9-11f5-4bd2-ab08-bf37596fc4b7" providerId="ADAL" clId="{3959339C-74FD-4C36-B519-E1CC75D9B48C}" dt="2024-04-10T09:01:27.427" v="102" actId="47"/>
        <pc:sldMkLst>
          <pc:docMk/>
          <pc:sldMk cId="3870887550" sldId="277"/>
        </pc:sldMkLst>
      </pc:sldChg>
      <pc:sldChg chg="del">
        <pc:chgData name="נועם  אורן" userId="ff08f5b9-11f5-4bd2-ab08-bf37596fc4b7" providerId="ADAL" clId="{3959339C-74FD-4C36-B519-E1CC75D9B48C}" dt="2024-04-10T09:01:24.292" v="101" actId="47"/>
        <pc:sldMkLst>
          <pc:docMk/>
          <pc:sldMk cId="3015862676" sldId="27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3171057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2761919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2508446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958475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846507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845552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094806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358294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3099279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922175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74970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3882058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70567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818899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960540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44D230D-4B51-49C4-A70B-522EF1EB470B}" type="datetimeFigureOut">
              <a:rPr lang="he-IL" smtClean="0"/>
              <a:t>ה'/תמוז/תשפ"ד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3836213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44D230D-4B51-49C4-A70B-522EF1EB470B}" type="datetimeFigureOut">
              <a:rPr lang="he-IL" smtClean="0"/>
              <a:t>ה'/תמוז/תשפ"ד</a:t>
            </a:fld>
            <a:endParaRPr lang="he-I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3B3235-3037-4996-845F-A9143A994CDA}" type="slidenum">
              <a:rPr lang="he-IL" smtClean="0"/>
              <a:t>‹#›</a:t>
            </a:fld>
            <a:endParaRPr lang="he-IL"/>
          </a:p>
        </p:txBody>
      </p:sp>
    </p:spTree>
    <p:extLst>
      <p:ext uri="{BB962C8B-B14F-4D97-AF65-F5344CB8AC3E}">
        <p14:creationId xmlns:p14="http://schemas.microsoft.com/office/powerpoint/2010/main" val="3060902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 Target="slide7.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 Target="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sites.google.com/site/gnadav/"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pPr algn="ctr"/>
            <a:r>
              <a:rPr lang="he-IL" dirty="0"/>
              <a:t>מבוא לפילוסופיה של הדת </a:t>
            </a:r>
            <a:br>
              <a:rPr lang="he-IL" dirty="0"/>
            </a:br>
            <a:r>
              <a:rPr lang="he-IL" sz="3600" dirty="0">
                <a:solidFill>
                  <a:schemeClr val="tx1"/>
                </a:solidFill>
              </a:rPr>
              <a:t>פילוסופיה של השפה הדתית- חלק א'</a:t>
            </a:r>
            <a:endParaRPr lang="he-IL" sz="4400" dirty="0">
              <a:solidFill>
                <a:schemeClr val="tx1"/>
              </a:solidFill>
            </a:endParaRPr>
          </a:p>
        </p:txBody>
      </p:sp>
      <p:sp>
        <p:nvSpPr>
          <p:cNvPr id="3" name="כותרת משנה 2"/>
          <p:cNvSpPr>
            <a:spLocks noGrp="1"/>
          </p:cNvSpPr>
          <p:nvPr>
            <p:ph type="subTitle" idx="1"/>
          </p:nvPr>
        </p:nvSpPr>
        <p:spPr/>
        <p:txBody>
          <a:bodyPr/>
          <a:lstStyle/>
          <a:p>
            <a:pPr algn="ctr"/>
            <a:r>
              <a:rPr lang="he-IL" dirty="0"/>
              <a:t>נועם אורן</a:t>
            </a:r>
          </a:p>
        </p:txBody>
      </p:sp>
    </p:spTree>
    <p:extLst>
      <p:ext uri="{BB962C8B-B14F-4D97-AF65-F5344CB8AC3E}">
        <p14:creationId xmlns:p14="http://schemas.microsoft.com/office/powerpoint/2010/main" val="3214219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95A31D-5E37-659D-353D-B32F641AE384}"/>
              </a:ext>
            </a:extLst>
          </p:cNvPr>
          <p:cNvSpPr>
            <a:spLocks noGrp="1"/>
          </p:cNvSpPr>
          <p:nvPr>
            <p:ph type="title"/>
          </p:nvPr>
        </p:nvSpPr>
        <p:spPr/>
        <p:txBody>
          <a:bodyPr/>
          <a:lstStyle/>
          <a:p>
            <a:pPr algn="ctr"/>
            <a:r>
              <a:rPr lang="he-IL" dirty="0"/>
              <a:t>כמה הערות מקדימות - מטלת הסוף וכנס האגודה</a:t>
            </a:r>
            <a:endParaRPr lang="en-IL" dirty="0"/>
          </a:p>
        </p:txBody>
      </p:sp>
      <p:sp>
        <p:nvSpPr>
          <p:cNvPr id="3" name="מציין מיקום תוכן 2">
            <a:extLst>
              <a:ext uri="{FF2B5EF4-FFF2-40B4-BE49-F238E27FC236}">
                <a16:creationId xmlns:a16="http://schemas.microsoft.com/office/drawing/2014/main" id="{AE29E2D5-EE20-D76A-DD40-3892EB0529B2}"/>
              </a:ext>
            </a:extLst>
          </p:cNvPr>
          <p:cNvSpPr>
            <a:spLocks noGrp="1"/>
          </p:cNvSpPr>
          <p:nvPr>
            <p:ph idx="1"/>
          </p:nvPr>
        </p:nvSpPr>
        <p:spPr/>
        <p:txBody>
          <a:bodyPr>
            <a:normAutofit fontScale="92500" lnSpcReduction="10000"/>
          </a:bodyPr>
          <a:lstStyle/>
          <a:p>
            <a:r>
              <a:rPr lang="he-IL" dirty="0"/>
              <a:t>המטלה עצמה – </a:t>
            </a:r>
          </a:p>
          <a:p>
            <a:pPr lvl="1" algn="just">
              <a:lnSpc>
                <a:spcPct val="150000"/>
              </a:lnSpc>
              <a:spcAft>
                <a:spcPts val="800"/>
              </a:spcAft>
            </a:pPr>
            <a:r>
              <a:rPr lang="he-IL" b="1" kern="100" dirty="0">
                <a:effectLst/>
                <a:latin typeface="Aptos" panose="020B0004020202020204" pitchFamily="34" charset="0"/>
                <a:ea typeface="Aptos" panose="020B0004020202020204" pitchFamily="34" charset="0"/>
                <a:cs typeface="David" panose="020E0502060401010101" pitchFamily="34" charset="-79"/>
              </a:rPr>
              <a:t>אנא תענו על השאלה הבאה:</a:t>
            </a:r>
            <a:r>
              <a:rPr lang="he-IL" kern="100" dirty="0">
                <a:effectLst/>
                <a:latin typeface="Aptos" panose="020B0004020202020204" pitchFamily="34" charset="0"/>
                <a:ea typeface="Aptos" panose="020B0004020202020204" pitchFamily="34" charset="0"/>
                <a:cs typeface="David" panose="020E0502060401010101" pitchFamily="34" charset="-79"/>
              </a:rPr>
              <a:t> האם מוצדק להאמין באלוהים?</a:t>
            </a:r>
            <a:endParaRPr lang="en-IL" kern="100" dirty="0">
              <a:effectLst/>
              <a:latin typeface="Aptos" panose="020B0004020202020204" pitchFamily="34" charset="0"/>
              <a:ea typeface="Aptos" panose="020B0004020202020204" pitchFamily="34" charset="0"/>
              <a:cs typeface="Arial" panose="020B0604020202020204" pitchFamily="34" charset="0"/>
            </a:endParaRPr>
          </a:p>
          <a:p>
            <a:pPr marL="457200" lvl="1" indent="0" algn="just">
              <a:lnSpc>
                <a:spcPct val="150000"/>
              </a:lnSpc>
              <a:spcAft>
                <a:spcPts val="800"/>
              </a:spcAft>
              <a:buNone/>
            </a:pPr>
            <a:r>
              <a:rPr lang="he-IL" kern="100" dirty="0">
                <a:effectLst/>
                <a:latin typeface="Aptos" panose="020B0004020202020204" pitchFamily="34" charset="0"/>
                <a:ea typeface="Aptos" panose="020B0004020202020204" pitchFamily="34" charset="0"/>
                <a:cs typeface="David" panose="020E0502060401010101" pitchFamily="34" charset="-79"/>
              </a:rPr>
              <a:t>בכדי לענות על שאלה זו </a:t>
            </a:r>
            <a:r>
              <a:rPr lang="he-IL" b="1" kern="100" dirty="0">
                <a:effectLst/>
                <a:latin typeface="Aptos" panose="020B0004020202020204" pitchFamily="34" charset="0"/>
                <a:ea typeface="Aptos" panose="020B0004020202020204" pitchFamily="34" charset="0"/>
                <a:cs typeface="David" panose="020E0502060401010101" pitchFamily="34" charset="-79"/>
              </a:rPr>
              <a:t>אנא עשו שימוש בלפחות נושא אחד מכל אחד מחלקי הקורס</a:t>
            </a:r>
            <a:r>
              <a:rPr lang="he-IL" kern="100" dirty="0">
                <a:effectLst/>
                <a:latin typeface="Aptos" panose="020B0004020202020204" pitchFamily="34" charset="0"/>
                <a:ea typeface="Aptos" panose="020B0004020202020204" pitchFamily="34" charset="0"/>
                <a:cs typeface="David" panose="020E0502060401010101" pitchFamily="34" charset="-79"/>
              </a:rPr>
              <a:t>: ראיות לקיום אלוהים, ראיות לאי-קיום אלוהים ודת ללא ראיות. כלומר, תזכירו ותדונו בלפחות ראיה אחת לקיום אלוהים, בראיה אחת לאי-קיום אלוהים ובנושא אחד עליו למדנו תחת הנושא של 'דת ללא ראיות'. </a:t>
            </a:r>
          </a:p>
          <a:p>
            <a:pPr algn="just">
              <a:lnSpc>
                <a:spcPct val="150000"/>
              </a:lnSpc>
              <a:spcAft>
                <a:spcPts val="800"/>
              </a:spcAft>
            </a:pPr>
            <a:r>
              <a:rPr lang="he-IL" kern="100" dirty="0">
                <a:latin typeface="Aptos" panose="020B0004020202020204" pitchFamily="34" charset="0"/>
                <a:ea typeface="Aptos" panose="020B0004020202020204" pitchFamily="34" charset="0"/>
                <a:cs typeface="David" panose="020E0502060401010101" pitchFamily="34" charset="-79"/>
              </a:rPr>
              <a:t>האם משהו לא ברור? זה הזמן לשאול!</a:t>
            </a:r>
          </a:p>
          <a:p>
            <a:pPr algn="just">
              <a:lnSpc>
                <a:spcPct val="150000"/>
              </a:lnSpc>
              <a:spcAft>
                <a:spcPts val="800"/>
              </a:spcAft>
            </a:pPr>
            <a:endParaRPr lang="he-IL" kern="100" dirty="0">
              <a:latin typeface="Aptos" panose="020B0004020202020204" pitchFamily="34" charset="0"/>
              <a:ea typeface="Aptos" panose="020B0004020202020204" pitchFamily="34" charset="0"/>
              <a:cs typeface="David" panose="020E0502060401010101" pitchFamily="34" charset="-79"/>
            </a:endParaRPr>
          </a:p>
          <a:p>
            <a:pPr algn="just">
              <a:lnSpc>
                <a:spcPct val="150000"/>
              </a:lnSpc>
              <a:spcAft>
                <a:spcPts val="800"/>
              </a:spcAft>
            </a:pPr>
            <a:r>
              <a:rPr lang="he-IL" kern="100" dirty="0">
                <a:latin typeface="Aptos" panose="020B0004020202020204" pitchFamily="34" charset="0"/>
                <a:ea typeface="Aptos" panose="020B0004020202020204" pitchFamily="34" charset="0"/>
                <a:cs typeface="David" panose="020E0502060401010101" pitchFamily="34" charset="-79"/>
              </a:rPr>
              <a:t>כנס </a:t>
            </a:r>
            <a:r>
              <a:rPr lang="he-IL" kern="100">
                <a:latin typeface="Aptos" panose="020B0004020202020204" pitchFamily="34" charset="0"/>
                <a:ea typeface="Aptos" panose="020B0004020202020204" pitchFamily="34" charset="0"/>
                <a:cs typeface="David" panose="020E0502060401010101" pitchFamily="34" charset="-79"/>
              </a:rPr>
              <a:t>האגודה – תבואו!</a:t>
            </a:r>
            <a:endParaRPr lang="he-IL" kern="100" dirty="0">
              <a:latin typeface="Aptos" panose="020B0004020202020204" pitchFamily="34" charset="0"/>
              <a:ea typeface="Aptos" panose="020B0004020202020204" pitchFamily="34" charset="0"/>
              <a:cs typeface="David" panose="020E0502060401010101" pitchFamily="34" charset="-79"/>
            </a:endParaRPr>
          </a:p>
          <a:p>
            <a:pPr algn="just">
              <a:lnSpc>
                <a:spcPct val="150000"/>
              </a:lnSpc>
              <a:spcAft>
                <a:spcPts val="800"/>
              </a:spcAft>
            </a:pPr>
            <a:endParaRPr lang="en-IL" kern="100" dirty="0">
              <a:effectLst/>
              <a:latin typeface="Aptos" panose="020B0004020202020204" pitchFamily="34" charset="0"/>
              <a:ea typeface="Aptos" panose="020B0004020202020204" pitchFamily="34" charset="0"/>
              <a:cs typeface="Arial" panose="020B0604020202020204" pitchFamily="34" charset="0"/>
            </a:endParaRPr>
          </a:p>
          <a:p>
            <a:pPr lvl="1"/>
            <a:endParaRPr lang="en-IL" dirty="0"/>
          </a:p>
        </p:txBody>
      </p:sp>
    </p:spTree>
    <p:extLst>
      <p:ext uri="{BB962C8B-B14F-4D97-AF65-F5344CB8AC3E}">
        <p14:creationId xmlns:p14="http://schemas.microsoft.com/office/powerpoint/2010/main" val="3768026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מבנה השיעור הנוכחי </a:t>
            </a:r>
            <a:br>
              <a:rPr lang="he-IL" dirty="0"/>
            </a:br>
            <a:r>
              <a:rPr lang="he-IL" sz="2400" dirty="0"/>
              <a:t>(כמובן שזה תלוי בהספק...)</a:t>
            </a:r>
          </a:p>
        </p:txBody>
      </p:sp>
      <p:sp>
        <p:nvSpPr>
          <p:cNvPr id="3" name="מציין מיקום תוכן 2"/>
          <p:cNvSpPr>
            <a:spLocks noGrp="1"/>
          </p:cNvSpPr>
          <p:nvPr>
            <p:ph idx="1"/>
          </p:nvPr>
        </p:nvSpPr>
        <p:spPr>
          <a:xfrm>
            <a:off x="677334" y="2160589"/>
            <a:ext cx="8596668" cy="4390336"/>
          </a:xfrm>
        </p:spPr>
        <p:txBody>
          <a:bodyPr>
            <a:normAutofit lnSpcReduction="10000"/>
          </a:bodyPr>
          <a:lstStyle/>
          <a:p>
            <a:pPr>
              <a:buFont typeface="+mj-lt"/>
              <a:buAutoNum type="arabicPeriod"/>
            </a:pPr>
            <a:r>
              <a:rPr lang="he-IL" b="1" dirty="0"/>
              <a:t>רקע היסטורי ופילוסופי להולדת הפילוסופיה האנליטית בכלל והפוזיטיביזם הלוגי בפרט. </a:t>
            </a:r>
          </a:p>
          <a:p>
            <a:pPr marL="857250" lvl="1" indent="-400050">
              <a:buFont typeface="+mj-lt"/>
              <a:buAutoNum type="romanUcPeriod"/>
            </a:pPr>
            <a:r>
              <a:rPr lang="he-IL" dirty="0"/>
              <a:t>תולדות הלוגיקה.</a:t>
            </a:r>
          </a:p>
          <a:p>
            <a:pPr lvl="1">
              <a:buFont typeface="+mj-lt"/>
              <a:buAutoNum type="romanUcPeriod"/>
            </a:pPr>
            <a:r>
              <a:rPr lang="he-IL" dirty="0"/>
              <a:t>השפעת הלוגיקה על הפילוסופיה האנליטית (עם תרומה קטנה של האידיאליזם הגרמני).</a:t>
            </a:r>
          </a:p>
          <a:p>
            <a:pPr>
              <a:buFont typeface="+mj-lt"/>
              <a:buAutoNum type="arabicPeriod"/>
            </a:pPr>
            <a:r>
              <a:rPr lang="he-IL" b="1" dirty="0"/>
              <a:t>פוזיטיביזם לוגי, החוג </a:t>
            </a:r>
            <a:r>
              <a:rPr lang="he-IL" b="1" dirty="0" err="1"/>
              <a:t>הוינאי</a:t>
            </a:r>
            <a:r>
              <a:rPr lang="he-IL" b="1" dirty="0"/>
              <a:t> וויטגנשטיין המוקדם.</a:t>
            </a:r>
          </a:p>
          <a:p>
            <a:pPr marL="857250" lvl="1" indent="-400050">
              <a:buFont typeface="+mj-lt"/>
              <a:buAutoNum type="romanUcPeriod"/>
            </a:pPr>
            <a:r>
              <a:rPr lang="he-IL" dirty="0"/>
              <a:t>פוזיטיביזם לוגי והחוג </a:t>
            </a:r>
            <a:r>
              <a:rPr lang="he-IL" dirty="0" err="1"/>
              <a:t>הוינאי</a:t>
            </a:r>
            <a:r>
              <a:rPr lang="he-IL" dirty="0"/>
              <a:t>– היסטוריה ופילוסופיה.</a:t>
            </a:r>
          </a:p>
          <a:p>
            <a:pPr lvl="1">
              <a:buFont typeface="+mj-lt"/>
              <a:buAutoNum type="romanUcPeriod"/>
            </a:pPr>
            <a:r>
              <a:rPr lang="he-IL" dirty="0"/>
              <a:t>ויטגנשטיין המוקדם.</a:t>
            </a:r>
          </a:p>
          <a:p>
            <a:pPr>
              <a:buFont typeface="+mj-lt"/>
              <a:buAutoNum type="arabicPeriod"/>
            </a:pPr>
            <a:r>
              <a:rPr lang="he-IL" b="1" dirty="0"/>
              <a:t>פילוסופיה של הדת במרחב הפוזיטיביסטי</a:t>
            </a:r>
          </a:p>
          <a:p>
            <a:pPr marL="857250" lvl="1" indent="-400050">
              <a:buFont typeface="+mj-lt"/>
              <a:buAutoNum type="romanUcPeriod"/>
            </a:pPr>
            <a:r>
              <a:rPr lang="he-IL" dirty="0"/>
              <a:t>רודולף קרנפ</a:t>
            </a:r>
          </a:p>
          <a:p>
            <a:pPr marL="857250" lvl="1" indent="-400050">
              <a:buFont typeface="+mj-lt"/>
              <a:buAutoNum type="romanUcPeriod"/>
            </a:pPr>
            <a:r>
              <a:rPr lang="he-IL" dirty="0"/>
              <a:t>ויטגנשטיין (ויוסף שכטר)</a:t>
            </a:r>
          </a:p>
          <a:p>
            <a:pPr marL="857250" lvl="1" indent="-400050">
              <a:buFont typeface="+mj-lt"/>
              <a:buAutoNum type="romanUcPeriod"/>
            </a:pPr>
            <a:r>
              <a:rPr lang="he-IL" dirty="0"/>
              <a:t>אפשרות שלישית?</a:t>
            </a:r>
          </a:p>
          <a:p>
            <a:pPr>
              <a:buFont typeface="+mj-lt"/>
              <a:buAutoNum type="arabicPeriod"/>
            </a:pPr>
            <a:r>
              <a:rPr lang="he-IL" b="1" dirty="0"/>
              <a:t>נפילת הפוזיטיביזם</a:t>
            </a:r>
          </a:p>
          <a:p>
            <a:pPr>
              <a:buFont typeface="+mj-lt"/>
              <a:buAutoNum type="arabicPeriod"/>
            </a:pPr>
            <a:endParaRPr lang="he-IL" dirty="0"/>
          </a:p>
          <a:p>
            <a:pPr lvl="1">
              <a:buFont typeface="+mj-lt"/>
              <a:buAutoNum type="arabicPeriod"/>
            </a:pPr>
            <a:endParaRPr lang="he-IL" b="1" dirty="0"/>
          </a:p>
        </p:txBody>
      </p:sp>
    </p:spTree>
    <p:extLst>
      <p:ext uri="{BB962C8B-B14F-4D97-AF65-F5344CB8AC3E}">
        <p14:creationId xmlns:p14="http://schemas.microsoft.com/office/powerpoint/2010/main" val="1663965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חלק א' – תולדות הלוגיקה</a:t>
            </a:r>
          </a:p>
        </p:txBody>
      </p:sp>
      <p:sp>
        <p:nvSpPr>
          <p:cNvPr id="3" name="כותרת משנה 2"/>
          <p:cNvSpPr>
            <a:spLocks noGrp="1"/>
          </p:cNvSpPr>
          <p:nvPr>
            <p:ph type="subTitle" idx="1"/>
          </p:nvPr>
        </p:nvSpPr>
        <p:spPr/>
        <p:txBody>
          <a:bodyPr/>
          <a:lstStyle/>
          <a:p>
            <a:endParaRPr lang="he-IL"/>
          </a:p>
        </p:txBody>
      </p:sp>
    </p:spTree>
    <p:extLst>
      <p:ext uri="{BB962C8B-B14F-4D97-AF65-F5344CB8AC3E}">
        <p14:creationId xmlns:p14="http://schemas.microsoft.com/office/powerpoint/2010/main" val="3830464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68152" y="581509"/>
            <a:ext cx="9053520" cy="1320800"/>
          </a:xfrm>
        </p:spPr>
        <p:txBody>
          <a:bodyPr/>
          <a:lstStyle/>
          <a:p>
            <a:pPr algn="ctr"/>
            <a:r>
              <a:rPr lang="he-IL" dirty="0"/>
              <a:t>ראשיתה של הלוגיקה</a:t>
            </a:r>
          </a:p>
        </p:txBody>
      </p:sp>
      <p:sp>
        <p:nvSpPr>
          <p:cNvPr id="3" name="מציין מיקום תוכן 2"/>
          <p:cNvSpPr>
            <a:spLocks noGrp="1"/>
          </p:cNvSpPr>
          <p:nvPr>
            <p:ph idx="1"/>
          </p:nvPr>
        </p:nvSpPr>
        <p:spPr>
          <a:xfrm>
            <a:off x="3918960" y="2160589"/>
            <a:ext cx="5355041" cy="3880773"/>
          </a:xfrm>
        </p:spPr>
        <p:txBody>
          <a:bodyPr/>
          <a:lstStyle/>
          <a:p>
            <a:r>
              <a:rPr lang="he-IL" dirty="0"/>
              <a:t>אריסטו (והסטואיקנים)</a:t>
            </a:r>
            <a:r>
              <a:rPr lang="en-US" dirty="0"/>
              <a:t> </a:t>
            </a:r>
            <a:r>
              <a:rPr lang="he-IL" dirty="0"/>
              <a:t>כמפתח הלוגיקה הקלאסית.</a:t>
            </a:r>
          </a:p>
          <a:p>
            <a:pPr algn="just"/>
            <a:r>
              <a:rPr lang="he-IL" b="1" dirty="0"/>
              <a:t>קאנט - </a:t>
            </a:r>
            <a:r>
              <a:rPr lang="he-IL" dirty="0"/>
              <a:t>''הלוגיקה צעדה בדרך הבטוחה של מדע כבר מימיה הראשונים. נוכל להיווכח בכך לאור העובדה שמאז אריסטו לא </a:t>
            </a:r>
            <a:r>
              <a:rPr lang="he-IL" dirty="0" err="1"/>
              <a:t>היתה</a:t>
            </a:r>
            <a:r>
              <a:rPr lang="he-IL" dirty="0"/>
              <a:t> הלוגיקה צריכה לסגת אף צעד אחד לאחור... עוד יש לציין, שהלוגיקה גם לא הייתה מסוגלת לעשות עד היום שום צעד קדימה, ולכן דומה שהיא סגורה וגמורה.''  (ביקורת התבונה הטהורה, ירושלים (הקיבוץ המאוחד, תשע"ד), תרגום: ירמיהו יובל, עמ' 100)</a:t>
            </a:r>
          </a:p>
          <a:p>
            <a:endParaRPr lang="he-IL" dirty="0"/>
          </a:p>
        </p:txBody>
      </p:sp>
      <p:pic>
        <p:nvPicPr>
          <p:cNvPr id="4" name="Picture 2" descr="תוצאת תמונה עבור אריסטו"/>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1633" y="1336872"/>
            <a:ext cx="1377128" cy="18430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DCB08CD-06C2-4CBC-AAEA-29FE4455F68A}"/>
              </a:ext>
            </a:extLst>
          </p:cNvPr>
          <p:cNvSpPr txBox="1"/>
          <p:nvPr/>
        </p:nvSpPr>
        <p:spPr>
          <a:xfrm>
            <a:off x="1181427" y="3288961"/>
            <a:ext cx="2712602" cy="646331"/>
          </a:xfrm>
          <a:prstGeom prst="rect">
            <a:avLst/>
          </a:prstGeom>
          <a:noFill/>
        </p:spPr>
        <p:txBody>
          <a:bodyPr wrap="none" rtlCol="1">
            <a:spAutoFit/>
          </a:bodyPr>
          <a:lstStyle/>
          <a:p>
            <a:pPr algn="ctr"/>
            <a:r>
              <a:rPr lang="he-IL" dirty="0"/>
              <a:t>אריסטו</a:t>
            </a:r>
          </a:p>
          <a:p>
            <a:pPr algn="ctr"/>
            <a:r>
              <a:rPr lang="he-IL" dirty="0"/>
              <a:t>384 לפנה"ס – 322 לפנה"ס</a:t>
            </a:r>
          </a:p>
        </p:txBody>
      </p:sp>
      <p:pic>
        <p:nvPicPr>
          <p:cNvPr id="6" name="Picture 2" descr="תוצאת תמונה עבור קאנט"/>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9164" y="3935292"/>
            <a:ext cx="1377128" cy="18872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DCB08CD-06C2-4CBC-AAEA-29FE4455F68A}"/>
              </a:ext>
            </a:extLst>
          </p:cNvPr>
          <p:cNvSpPr txBox="1"/>
          <p:nvPr/>
        </p:nvSpPr>
        <p:spPr>
          <a:xfrm>
            <a:off x="1824231" y="5949537"/>
            <a:ext cx="1426993" cy="646331"/>
          </a:xfrm>
          <a:prstGeom prst="rect">
            <a:avLst/>
          </a:prstGeom>
          <a:noFill/>
        </p:spPr>
        <p:txBody>
          <a:bodyPr wrap="none" rtlCol="1">
            <a:spAutoFit/>
          </a:bodyPr>
          <a:lstStyle/>
          <a:p>
            <a:pPr algn="ctr"/>
            <a:r>
              <a:rPr lang="he-IL" dirty="0"/>
              <a:t>עמנואל קאנט</a:t>
            </a:r>
          </a:p>
          <a:p>
            <a:pPr algn="ctr"/>
            <a:r>
              <a:rPr lang="he-IL" dirty="0"/>
              <a:t>1724 – 1804</a:t>
            </a:r>
          </a:p>
        </p:txBody>
      </p:sp>
    </p:spTree>
    <p:extLst>
      <p:ext uri="{BB962C8B-B14F-4D97-AF65-F5344CB8AC3E}">
        <p14:creationId xmlns:p14="http://schemas.microsoft.com/office/powerpoint/2010/main" val="2475066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6073254" y="2160589"/>
            <a:ext cx="3200748" cy="3880773"/>
          </a:xfrm>
        </p:spPr>
        <p:txBody>
          <a:bodyPr>
            <a:normAutofit lnSpcReduction="10000"/>
          </a:bodyPr>
          <a:lstStyle/>
          <a:p>
            <a:pPr>
              <a:buFont typeface="+mj-lt"/>
              <a:buAutoNum type="arabicPeriod"/>
            </a:pPr>
            <a:r>
              <a:rPr lang="he-IL" dirty="0"/>
              <a:t>פרגה (וראסל) והולדת הלוגיקה החדשה.</a:t>
            </a:r>
          </a:p>
          <a:p>
            <a:pPr>
              <a:buFont typeface="+mj-lt"/>
              <a:buAutoNum type="arabicPeriod"/>
            </a:pPr>
            <a:r>
              <a:rPr lang="he-IL" dirty="0"/>
              <a:t>השפעת המצאתה של הלוגיקה החדשה על הפילוסופיה:</a:t>
            </a:r>
          </a:p>
          <a:p>
            <a:pPr lvl="1"/>
            <a:r>
              <a:rPr lang="he-IL" dirty="0"/>
              <a:t>הלוגיקה ככלי מרכזי לעשייה פילוסופית. (בהשפעה, שלילית, של האידיאליזם הגרמני)</a:t>
            </a:r>
          </a:p>
          <a:p>
            <a:pPr lvl="2"/>
            <a:r>
              <a:rPr lang="he-IL" dirty="0">
                <a:hlinkClick r:id="rId2" action="ppaction://hlinksldjump"/>
              </a:rPr>
              <a:t>דוגמא להמחשה. </a:t>
            </a:r>
            <a:endParaRPr lang="he-IL" dirty="0"/>
          </a:p>
          <a:p>
            <a:pPr lvl="1"/>
            <a:r>
              <a:rPr lang="he-IL" dirty="0"/>
              <a:t>הפרויקט </a:t>
            </a:r>
            <a:r>
              <a:rPr lang="he-IL" dirty="0" err="1"/>
              <a:t>הלוגיציסטי</a:t>
            </a:r>
            <a:r>
              <a:rPr lang="he-IL" dirty="0"/>
              <a:t>.</a:t>
            </a:r>
          </a:p>
          <a:p>
            <a:pPr lvl="2"/>
            <a:r>
              <a:rPr lang="he-IL"/>
              <a:t>ויטגנשטיין.</a:t>
            </a:r>
            <a:endParaRPr lang="he-IL" dirty="0"/>
          </a:p>
          <a:p>
            <a:pPr lvl="1"/>
            <a:r>
              <a:rPr lang="he-IL" dirty="0"/>
              <a:t>הפוזיטיביסטים הלוגיים.</a:t>
            </a:r>
          </a:p>
          <a:p>
            <a:pPr lvl="1"/>
            <a:endParaRPr lang="he-IL" dirty="0"/>
          </a:p>
        </p:txBody>
      </p:sp>
      <p:sp>
        <p:nvSpPr>
          <p:cNvPr id="4" name="כותרת 1"/>
          <p:cNvSpPr txBox="1">
            <a:spLocks/>
          </p:cNvSpPr>
          <p:nvPr/>
        </p:nvSpPr>
        <p:spPr>
          <a:xfrm>
            <a:off x="677334" y="286518"/>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he-IL" dirty="0"/>
              <a:t>ואז הגיע פרגה (וראסל)</a:t>
            </a:r>
          </a:p>
        </p:txBody>
      </p:sp>
      <p:pic>
        <p:nvPicPr>
          <p:cNvPr id="10" name="מציין מיקום תוכן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7334" y="1090821"/>
            <a:ext cx="1981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EDCB08CD-06C2-4CBC-AAEA-29FE4455F68A}"/>
              </a:ext>
            </a:extLst>
          </p:cNvPr>
          <p:cNvSpPr txBox="1"/>
          <p:nvPr/>
        </p:nvSpPr>
        <p:spPr>
          <a:xfrm>
            <a:off x="1011311" y="3323801"/>
            <a:ext cx="1313245" cy="646331"/>
          </a:xfrm>
          <a:prstGeom prst="rect">
            <a:avLst/>
          </a:prstGeom>
          <a:noFill/>
        </p:spPr>
        <p:txBody>
          <a:bodyPr wrap="none" rtlCol="1">
            <a:spAutoFit/>
          </a:bodyPr>
          <a:lstStyle/>
          <a:p>
            <a:r>
              <a:rPr lang="he-IL" dirty="0" err="1"/>
              <a:t>גוטלוב</a:t>
            </a:r>
            <a:r>
              <a:rPr lang="he-IL" dirty="0"/>
              <a:t> פרגה</a:t>
            </a:r>
          </a:p>
          <a:p>
            <a:r>
              <a:rPr lang="he-IL" dirty="0"/>
              <a:t>1848-1925</a:t>
            </a:r>
          </a:p>
        </p:txBody>
      </p:sp>
      <p:pic>
        <p:nvPicPr>
          <p:cNvPr id="12" name="Picture 2" descr="תוצאת תמונה עבור כתב מושגים"/>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0105" y="1090821"/>
            <a:ext cx="1851996"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תוצאת תמונה עבור ברטראנד ראסל"/>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3303" y="4145712"/>
            <a:ext cx="1689260" cy="213105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DCB08CD-06C2-4CBC-AAEA-29FE4455F68A}"/>
              </a:ext>
            </a:extLst>
          </p:cNvPr>
          <p:cNvSpPr txBox="1"/>
          <p:nvPr/>
        </p:nvSpPr>
        <p:spPr>
          <a:xfrm>
            <a:off x="735658" y="6211669"/>
            <a:ext cx="1588897" cy="646331"/>
          </a:xfrm>
          <a:prstGeom prst="rect">
            <a:avLst/>
          </a:prstGeom>
          <a:noFill/>
        </p:spPr>
        <p:txBody>
          <a:bodyPr wrap="none" rtlCol="1">
            <a:spAutoFit/>
          </a:bodyPr>
          <a:lstStyle/>
          <a:p>
            <a:r>
              <a:rPr lang="he-IL" dirty="0" err="1"/>
              <a:t>ברטראנד</a:t>
            </a:r>
            <a:r>
              <a:rPr lang="he-IL" dirty="0"/>
              <a:t> ראסל</a:t>
            </a:r>
          </a:p>
          <a:p>
            <a:pPr algn="ctr"/>
            <a:r>
              <a:rPr lang="he-IL" dirty="0"/>
              <a:t>1872-1970</a:t>
            </a:r>
          </a:p>
        </p:txBody>
      </p:sp>
      <p:pic>
        <p:nvPicPr>
          <p:cNvPr id="7170" name="Picture 2" descr="תוצאת תמונה עבור ויטגנשטיין"/>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50105" y="4145712"/>
            <a:ext cx="1728657" cy="206595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EDCB08CD-06C2-4CBC-AAEA-29FE4455F68A}"/>
              </a:ext>
            </a:extLst>
          </p:cNvPr>
          <p:cNvSpPr txBox="1"/>
          <p:nvPr/>
        </p:nvSpPr>
        <p:spPr>
          <a:xfrm>
            <a:off x="3369302" y="6211669"/>
            <a:ext cx="1739579" cy="646331"/>
          </a:xfrm>
          <a:prstGeom prst="rect">
            <a:avLst/>
          </a:prstGeom>
          <a:noFill/>
        </p:spPr>
        <p:txBody>
          <a:bodyPr wrap="none" rtlCol="1">
            <a:spAutoFit/>
          </a:bodyPr>
          <a:lstStyle/>
          <a:p>
            <a:r>
              <a:rPr lang="he-IL" dirty="0"/>
              <a:t>לודוויג ויטגנשטיין</a:t>
            </a:r>
          </a:p>
          <a:p>
            <a:pPr algn="ctr"/>
            <a:r>
              <a:rPr lang="he-IL" dirty="0"/>
              <a:t>1889-1951</a:t>
            </a:r>
          </a:p>
        </p:txBody>
      </p:sp>
    </p:spTree>
    <p:extLst>
      <p:ext uri="{BB962C8B-B14F-4D97-AF65-F5344CB8AC3E}">
        <p14:creationId xmlns:p14="http://schemas.microsoft.com/office/powerpoint/2010/main" val="1941703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האידיאליזם הגרמני – דוגמא להמחשה</a:t>
            </a:r>
          </a:p>
        </p:txBody>
      </p:sp>
      <p:sp>
        <p:nvSpPr>
          <p:cNvPr id="3" name="מציין מיקום תוכן 2"/>
          <p:cNvSpPr>
            <a:spLocks noGrp="1"/>
          </p:cNvSpPr>
          <p:nvPr>
            <p:ph idx="1"/>
          </p:nvPr>
        </p:nvSpPr>
        <p:spPr>
          <a:xfrm>
            <a:off x="854755" y="1270000"/>
            <a:ext cx="8596668" cy="3880773"/>
          </a:xfrm>
        </p:spPr>
        <p:txBody>
          <a:bodyPr>
            <a:noAutofit/>
          </a:bodyPr>
          <a:lstStyle/>
          <a:p>
            <a:pPr algn="just"/>
            <a:r>
              <a:rPr lang="he-IL" sz="2000" dirty="0">
                <a:latin typeface="Gabriola" panose="04040605051002020D02" pitchFamily="82" charset="0"/>
              </a:rPr>
              <a:t>גאורג וילהלם פרידריך הגל (1770-1831), פתיחת החלק על 'אדנות ועבדות' </a:t>
            </a:r>
            <a:r>
              <a:rPr lang="he-IL" sz="2000" dirty="0" err="1">
                <a:latin typeface="Gabriola" panose="04040605051002020D02" pitchFamily="82" charset="0"/>
              </a:rPr>
              <a:t>מ'הפנמנולוגיה</a:t>
            </a:r>
            <a:r>
              <a:rPr lang="he-IL" sz="2000" dirty="0">
                <a:latin typeface="Gabriola" panose="04040605051002020D02" pitchFamily="82" charset="0"/>
              </a:rPr>
              <a:t> של הרוח':</a:t>
            </a:r>
          </a:p>
          <a:p>
            <a:pPr lvl="1"/>
            <a:r>
              <a:rPr lang="ar-SA" dirty="0" err="1">
                <a:latin typeface="Gabriola" panose="04040605051002020D02" pitchFamily="82" charset="0"/>
              </a:rPr>
              <a:t>התודעה-העצמית</a:t>
            </a:r>
            <a:r>
              <a:rPr lang="ar-SA" dirty="0">
                <a:latin typeface="Gabriola" panose="04040605051002020D02" pitchFamily="82" charset="0"/>
              </a:rPr>
              <a:t> </a:t>
            </a:r>
            <a:r>
              <a:rPr lang="ar-SA" dirty="0" err="1">
                <a:latin typeface="Gabriola" panose="04040605051002020D02" pitchFamily="82" charset="0"/>
              </a:rPr>
              <a:t>היא</a:t>
            </a:r>
            <a:r>
              <a:rPr lang="ar-SA" dirty="0">
                <a:latin typeface="Gabriola" panose="04040605051002020D02" pitchFamily="82" charset="0"/>
              </a:rPr>
              <a:t> </a:t>
            </a:r>
            <a:r>
              <a:rPr lang="ar-SA" dirty="0" err="1">
                <a:latin typeface="Gabriola" panose="04040605051002020D02" pitchFamily="82" charset="0"/>
              </a:rPr>
              <a:t>כשלעצמה</a:t>
            </a:r>
            <a:r>
              <a:rPr lang="ar-SA" dirty="0">
                <a:latin typeface="Gabriola" panose="04040605051002020D02" pitchFamily="82" charset="0"/>
              </a:rPr>
              <a:t> </a:t>
            </a:r>
            <a:r>
              <a:rPr lang="ar-SA" dirty="0" err="1">
                <a:latin typeface="Gabriola" panose="04040605051002020D02" pitchFamily="82" charset="0"/>
              </a:rPr>
              <a:t>ובשביל</a:t>
            </a:r>
            <a:r>
              <a:rPr lang="ar-SA" dirty="0">
                <a:latin typeface="Gabriola" panose="04040605051002020D02" pitchFamily="82" charset="0"/>
              </a:rPr>
              <a:t> </a:t>
            </a:r>
            <a:r>
              <a:rPr lang="ar-SA" dirty="0" err="1">
                <a:latin typeface="Gabriola" panose="04040605051002020D02" pitchFamily="82" charset="0"/>
              </a:rPr>
              <a:t>עצמה</a:t>
            </a:r>
            <a:r>
              <a:rPr lang="ar-SA" dirty="0">
                <a:latin typeface="Gabriola" panose="04040605051002020D02" pitchFamily="82" charset="0"/>
              </a:rPr>
              <a:t>, </a:t>
            </a:r>
            <a:r>
              <a:rPr lang="ar-SA" dirty="0" err="1">
                <a:latin typeface="Gabriola" panose="04040605051002020D02" pitchFamily="82" charset="0"/>
              </a:rPr>
              <a:t>בהיוֹתה</a:t>
            </a:r>
            <a:r>
              <a:rPr lang="ar-SA" dirty="0">
                <a:latin typeface="Gabriola" panose="04040605051002020D02" pitchFamily="82" charset="0"/>
              </a:rPr>
              <a:t>, </a:t>
            </a:r>
            <a:r>
              <a:rPr lang="ar-SA" dirty="0" err="1">
                <a:latin typeface="Gabriola" panose="04040605051002020D02" pitchFamily="82" charset="0"/>
              </a:rPr>
              <a:t>ובאמצעות</a:t>
            </a:r>
            <a:r>
              <a:rPr lang="ar-SA" dirty="0">
                <a:latin typeface="Gabriola" panose="04040605051002020D02" pitchFamily="82" charset="0"/>
              </a:rPr>
              <a:t> </a:t>
            </a:r>
            <a:r>
              <a:rPr lang="ar-SA" dirty="0" err="1">
                <a:latin typeface="Gabriola" panose="04040605051002020D02" pitchFamily="82" charset="0"/>
              </a:rPr>
              <a:t>היוֹתה</a:t>
            </a:r>
            <a:r>
              <a:rPr lang="ar-SA" dirty="0">
                <a:latin typeface="Gabriola" panose="04040605051002020D02" pitchFamily="82" charset="0"/>
              </a:rPr>
              <a:t>, </a:t>
            </a:r>
            <a:r>
              <a:rPr lang="ar-SA" dirty="0" err="1">
                <a:latin typeface="Gabriola" panose="04040605051002020D02" pitchFamily="82" charset="0"/>
              </a:rPr>
              <a:t>כשלעצמה</a:t>
            </a:r>
            <a:r>
              <a:rPr lang="ar-SA" dirty="0">
                <a:latin typeface="Gabriola" panose="04040605051002020D02" pitchFamily="82" charset="0"/>
              </a:rPr>
              <a:t> </a:t>
            </a:r>
            <a:r>
              <a:rPr lang="ar-SA" dirty="0" err="1">
                <a:latin typeface="Gabriola" panose="04040605051002020D02" pitchFamily="82" charset="0"/>
              </a:rPr>
              <a:t>ובשביל</a:t>
            </a:r>
            <a:r>
              <a:rPr lang="ar-SA" dirty="0">
                <a:latin typeface="Gabriola" panose="04040605051002020D02" pitchFamily="82" charset="0"/>
              </a:rPr>
              <a:t> </a:t>
            </a:r>
            <a:r>
              <a:rPr lang="ar-SA" dirty="0" err="1">
                <a:latin typeface="Gabriola" panose="04040605051002020D02" pitchFamily="82" charset="0"/>
              </a:rPr>
              <a:t>עצמה</a:t>
            </a:r>
            <a:r>
              <a:rPr lang="ar-SA" dirty="0">
                <a:latin typeface="Gabriola" panose="04040605051002020D02" pitchFamily="82" charset="0"/>
              </a:rPr>
              <a:t> </a:t>
            </a:r>
            <a:r>
              <a:rPr lang="ar-SA" dirty="0" err="1">
                <a:latin typeface="Gabriola" panose="04040605051002020D02" pitchFamily="82" charset="0"/>
              </a:rPr>
              <a:t>בשביל</a:t>
            </a:r>
            <a:r>
              <a:rPr lang="ar-SA" dirty="0">
                <a:latin typeface="Gabriola" panose="04040605051002020D02" pitchFamily="82" charset="0"/>
              </a:rPr>
              <a:t> [</a:t>
            </a:r>
            <a:r>
              <a:rPr lang="ar-SA" dirty="0" err="1">
                <a:latin typeface="Gabriola" panose="04040605051002020D02" pitchFamily="82" charset="0"/>
              </a:rPr>
              <a:t>תודעה-עצמית</a:t>
            </a:r>
            <a:r>
              <a:rPr lang="ar-SA" dirty="0">
                <a:latin typeface="Gabriola" panose="04040605051002020D02" pitchFamily="82" charset="0"/>
              </a:rPr>
              <a:t>] </a:t>
            </a:r>
            <a:r>
              <a:rPr lang="ar-SA" dirty="0" err="1">
                <a:latin typeface="Gabriola" panose="04040605051002020D02" pitchFamily="82" charset="0"/>
              </a:rPr>
              <a:t>אחרת</a:t>
            </a:r>
            <a:r>
              <a:rPr lang="ar-SA" dirty="0">
                <a:latin typeface="Gabriola" panose="04040605051002020D02" pitchFamily="82" charset="0"/>
              </a:rPr>
              <a:t> [</a:t>
            </a:r>
            <a:r>
              <a:rPr lang="ar-SA" dirty="0" err="1">
                <a:latin typeface="Gabriola" panose="04040605051002020D02" pitchFamily="82" charset="0"/>
              </a:rPr>
              <a:t>זולתה</a:t>
            </a:r>
            <a:r>
              <a:rPr lang="ar-SA" dirty="0">
                <a:latin typeface="Gabriola" panose="04040605051002020D02" pitchFamily="82" charset="0"/>
              </a:rPr>
              <a:t>]; </a:t>
            </a:r>
            <a:r>
              <a:rPr lang="ar-SA" dirty="0" err="1">
                <a:latin typeface="Gabriola" panose="04040605051002020D02" pitchFamily="82" charset="0"/>
              </a:rPr>
              <a:t>כלומר</a:t>
            </a:r>
            <a:r>
              <a:rPr lang="ar-SA" dirty="0">
                <a:latin typeface="Gabriola" panose="04040605051002020D02" pitchFamily="82" charset="0"/>
              </a:rPr>
              <a:t> - [</a:t>
            </a:r>
            <a:r>
              <a:rPr lang="ar-SA" dirty="0" err="1">
                <a:latin typeface="Gabriola" panose="04040605051002020D02" pitchFamily="82" charset="0"/>
              </a:rPr>
              <a:t>התודעה-העצמית</a:t>
            </a:r>
            <a:r>
              <a:rPr lang="ar-SA" dirty="0">
                <a:latin typeface="Gabriola" panose="04040605051002020D02" pitchFamily="82" charset="0"/>
              </a:rPr>
              <a:t> </a:t>
            </a:r>
            <a:r>
              <a:rPr lang="ar-SA" dirty="0" err="1">
                <a:latin typeface="Gabriola" panose="04040605051002020D02" pitchFamily="82" charset="0"/>
              </a:rPr>
              <a:t>קיימת</a:t>
            </a:r>
            <a:r>
              <a:rPr lang="ar-SA" dirty="0">
                <a:latin typeface="Gabriola" panose="04040605051002020D02" pitchFamily="82" charset="0"/>
              </a:rPr>
              <a:t> </a:t>
            </a:r>
            <a:r>
              <a:rPr lang="ar-SA" dirty="0" err="1">
                <a:latin typeface="Gabriola" panose="04040605051002020D02" pitchFamily="82" charset="0"/>
              </a:rPr>
              <a:t>באורח</a:t>
            </a:r>
            <a:r>
              <a:rPr lang="ar-SA" dirty="0">
                <a:latin typeface="Gabriola" panose="04040605051002020D02" pitchFamily="82" charset="0"/>
              </a:rPr>
              <a:t> </a:t>
            </a:r>
            <a:r>
              <a:rPr lang="ar-SA" dirty="0" err="1">
                <a:latin typeface="Gabriola" panose="04040605051002020D02" pitchFamily="82" charset="0"/>
              </a:rPr>
              <a:t>ממשי</a:t>
            </a:r>
            <a:r>
              <a:rPr lang="ar-SA" dirty="0">
                <a:latin typeface="Gabriola" panose="04040605051002020D02" pitchFamily="82" charset="0"/>
              </a:rPr>
              <a:t>] </a:t>
            </a:r>
            <a:r>
              <a:rPr lang="ar-SA" dirty="0" err="1">
                <a:latin typeface="Gabriola" panose="04040605051002020D02" pitchFamily="82" charset="0"/>
              </a:rPr>
              <a:t>רק</a:t>
            </a:r>
            <a:r>
              <a:rPr lang="ar-SA" dirty="0">
                <a:latin typeface="Gabriola" panose="04040605051002020D02" pitchFamily="82" charset="0"/>
              </a:rPr>
              <a:t> </a:t>
            </a:r>
            <a:r>
              <a:rPr lang="ar-SA" dirty="0" err="1">
                <a:latin typeface="Gabriola" panose="04040605051002020D02" pitchFamily="82" charset="0"/>
              </a:rPr>
              <a:t>בהיוֹתה</a:t>
            </a:r>
            <a:r>
              <a:rPr lang="ar-SA" dirty="0">
                <a:latin typeface="Gabriola" panose="04040605051002020D02" pitchFamily="82" charset="0"/>
              </a:rPr>
              <a:t> [</a:t>
            </a:r>
            <a:r>
              <a:rPr lang="ar-SA" dirty="0" err="1">
                <a:latin typeface="Gabriola" panose="04040605051002020D02" pitchFamily="82" charset="0"/>
              </a:rPr>
              <a:t>תודעה-עצמית</a:t>
            </a:r>
            <a:r>
              <a:rPr lang="ar-SA" dirty="0">
                <a:latin typeface="Gabriola" panose="04040605051002020D02" pitchFamily="82" charset="0"/>
              </a:rPr>
              <a:t>] </a:t>
            </a:r>
            <a:r>
              <a:rPr lang="ar-SA" dirty="0" err="1">
                <a:latin typeface="Gabriola" panose="04040605051002020D02" pitchFamily="82" charset="0"/>
              </a:rPr>
              <a:t>מוכרת</a:t>
            </a:r>
            <a:r>
              <a:rPr lang="ar-SA" dirty="0">
                <a:latin typeface="Gabriola" panose="04040605051002020D02" pitchFamily="82" charset="0"/>
              </a:rPr>
              <a:t> [</a:t>
            </a:r>
            <a:r>
              <a:rPr lang="ar-SA" dirty="0" err="1">
                <a:latin typeface="Gabriola" panose="04040605051002020D02" pitchFamily="82" charset="0"/>
              </a:rPr>
              <a:t>ככזאת</a:t>
            </a:r>
            <a:r>
              <a:rPr lang="ar-SA" dirty="0">
                <a:latin typeface="Gabriola" panose="04040605051002020D02" pitchFamily="82" charset="0"/>
              </a:rPr>
              <a:t>]. </a:t>
            </a:r>
            <a:r>
              <a:rPr lang="ar-SA" dirty="0" err="1">
                <a:latin typeface="Gabriola" panose="04040605051002020D02" pitchFamily="82" charset="0"/>
              </a:rPr>
              <a:t>מושג</a:t>
            </a:r>
            <a:r>
              <a:rPr lang="ar-SA" dirty="0">
                <a:latin typeface="Gabriola" panose="04040605051002020D02" pitchFamily="82" charset="0"/>
              </a:rPr>
              <a:t> </a:t>
            </a:r>
            <a:r>
              <a:rPr lang="ar-SA" dirty="0" err="1">
                <a:latin typeface="Gabriola" panose="04040605051002020D02" pitchFamily="82" charset="0"/>
              </a:rPr>
              <a:t>האחדות</a:t>
            </a:r>
            <a:r>
              <a:rPr lang="ar-SA" dirty="0">
                <a:latin typeface="Gabriola" panose="04040605051002020D02" pitchFamily="82" charset="0"/>
              </a:rPr>
              <a:t> </a:t>
            </a:r>
            <a:r>
              <a:rPr lang="ar-SA" dirty="0" err="1">
                <a:latin typeface="Gabriola" panose="04040605051002020D02" pitchFamily="82" charset="0"/>
              </a:rPr>
              <a:t>הזאת</a:t>
            </a:r>
            <a:r>
              <a:rPr lang="ar-SA" dirty="0">
                <a:latin typeface="Gabriola" panose="04040605051002020D02" pitchFamily="82" charset="0"/>
              </a:rPr>
              <a:t> </a:t>
            </a:r>
            <a:r>
              <a:rPr lang="ar-SA" dirty="0" err="1">
                <a:latin typeface="Gabriola" panose="04040605051002020D02" pitchFamily="82" charset="0"/>
              </a:rPr>
              <a:t>שלה</a:t>
            </a:r>
            <a:r>
              <a:rPr lang="ar-SA" dirty="0">
                <a:latin typeface="Gabriola" panose="04040605051002020D02" pitchFamily="82" charset="0"/>
              </a:rPr>
              <a:t> </a:t>
            </a:r>
            <a:r>
              <a:rPr lang="ar-SA" dirty="0" err="1">
                <a:latin typeface="Gabriola" panose="04040605051002020D02" pitchFamily="82" charset="0"/>
              </a:rPr>
              <a:t>בכפילותה</a:t>
            </a:r>
            <a:r>
              <a:rPr lang="ar-SA" dirty="0">
                <a:latin typeface="Gabriola" panose="04040605051002020D02" pitchFamily="82" charset="0"/>
              </a:rPr>
              <a:t> [</a:t>
            </a:r>
            <a:r>
              <a:rPr lang="ar-SA" dirty="0" err="1">
                <a:latin typeface="Gabriola" panose="04040605051002020D02" pitchFamily="82" charset="0"/>
              </a:rPr>
              <a:t>סובייקט-אובייקט</a:t>
            </a:r>
            <a:r>
              <a:rPr lang="ar-SA" dirty="0">
                <a:latin typeface="Gabriola" panose="04040605051002020D02" pitchFamily="82" charset="0"/>
              </a:rPr>
              <a:t>], [</a:t>
            </a:r>
            <a:r>
              <a:rPr lang="ar-SA" dirty="0" err="1">
                <a:latin typeface="Gabriola" panose="04040605051002020D02" pitchFamily="82" charset="0"/>
              </a:rPr>
              <a:t>מושג</a:t>
            </a:r>
            <a:r>
              <a:rPr lang="ar-SA" dirty="0">
                <a:latin typeface="Gabriola" panose="04040605051002020D02" pitchFamily="82" charset="0"/>
              </a:rPr>
              <a:t>] </a:t>
            </a:r>
            <a:r>
              <a:rPr lang="ar-SA" dirty="0" err="1">
                <a:latin typeface="Gabriola" panose="04040605051002020D02" pitchFamily="82" charset="0"/>
              </a:rPr>
              <a:t>האין-סופיות</a:t>
            </a:r>
            <a:r>
              <a:rPr lang="ar-SA" dirty="0">
                <a:latin typeface="Gabriola" panose="04040605051002020D02" pitchFamily="82" charset="0"/>
              </a:rPr>
              <a:t> </a:t>
            </a:r>
            <a:r>
              <a:rPr lang="ar-SA" dirty="0" err="1">
                <a:latin typeface="Gabriola" panose="04040605051002020D02" pitchFamily="82" charset="0"/>
              </a:rPr>
              <a:t>המתגשמת</a:t>
            </a:r>
            <a:r>
              <a:rPr lang="ar-SA" dirty="0">
                <a:latin typeface="Gabriola" panose="04040605051002020D02" pitchFamily="82" charset="0"/>
              </a:rPr>
              <a:t> </a:t>
            </a:r>
            <a:r>
              <a:rPr lang="ar-SA" dirty="0" err="1">
                <a:latin typeface="Gabriola" panose="04040605051002020D02" pitchFamily="82" charset="0"/>
              </a:rPr>
              <a:t>בתודעה-העצמית</a:t>
            </a:r>
            <a:r>
              <a:rPr lang="ar-SA" dirty="0">
                <a:latin typeface="Gabriola" panose="04040605051002020D02" pitchFamily="82" charset="0"/>
              </a:rPr>
              <a:t>, </a:t>
            </a:r>
            <a:r>
              <a:rPr lang="ar-SA" dirty="0" err="1">
                <a:latin typeface="Gabriola" panose="04040605051002020D02" pitchFamily="82" charset="0"/>
              </a:rPr>
              <a:t>הוא</a:t>
            </a:r>
            <a:r>
              <a:rPr lang="ar-SA" dirty="0">
                <a:latin typeface="Gabriola" panose="04040605051002020D02" pitchFamily="82" charset="0"/>
              </a:rPr>
              <a:t> </a:t>
            </a:r>
            <a:r>
              <a:rPr lang="ar-SA" dirty="0" err="1">
                <a:latin typeface="Gabriola" panose="04040605051002020D02" pitchFamily="82" charset="0"/>
              </a:rPr>
              <a:t>שילוב</a:t>
            </a:r>
            <a:r>
              <a:rPr lang="ar-SA" dirty="0">
                <a:latin typeface="Gabriola" panose="04040605051002020D02" pitchFamily="82" charset="0"/>
              </a:rPr>
              <a:t> </a:t>
            </a:r>
            <a:r>
              <a:rPr lang="ar-SA" dirty="0" err="1">
                <a:latin typeface="Gabriola" panose="04040605051002020D02" pitchFamily="82" charset="0"/>
              </a:rPr>
              <a:t>רב-צדדי</a:t>
            </a:r>
            <a:r>
              <a:rPr lang="ar-SA" dirty="0">
                <a:latin typeface="Gabriola" panose="04040605051002020D02" pitchFamily="82" charset="0"/>
              </a:rPr>
              <a:t> </a:t>
            </a:r>
            <a:r>
              <a:rPr lang="ar-SA" dirty="0" err="1">
                <a:latin typeface="Gabriola" panose="04040605051002020D02" pitchFamily="82" charset="0"/>
              </a:rPr>
              <a:t>ורב-משמעי</a:t>
            </a:r>
            <a:r>
              <a:rPr lang="ar-SA" dirty="0">
                <a:latin typeface="Gabriola" panose="04040605051002020D02" pitchFamily="82" charset="0"/>
              </a:rPr>
              <a:t>, </a:t>
            </a:r>
            <a:r>
              <a:rPr lang="ar-SA" dirty="0" err="1">
                <a:latin typeface="Gabriola" panose="04040605051002020D02" pitchFamily="82" charset="0"/>
              </a:rPr>
              <a:t>כך</a:t>
            </a:r>
            <a:r>
              <a:rPr lang="ar-SA" dirty="0">
                <a:latin typeface="Gabriola" panose="04040605051002020D02" pitchFamily="82" charset="0"/>
              </a:rPr>
              <a:t> </a:t>
            </a:r>
            <a:r>
              <a:rPr lang="ar-SA" dirty="0" err="1">
                <a:latin typeface="Gabriola" panose="04040605051002020D02" pitchFamily="82" charset="0"/>
              </a:rPr>
              <a:t>שמחד</a:t>
            </a:r>
            <a:r>
              <a:rPr lang="ar-SA" dirty="0">
                <a:latin typeface="Gabriola" panose="04040605051002020D02" pitchFamily="82" charset="0"/>
              </a:rPr>
              <a:t> </a:t>
            </a:r>
            <a:r>
              <a:rPr lang="ar-SA" dirty="0" err="1">
                <a:latin typeface="Gabriola" panose="04040605051002020D02" pitchFamily="82" charset="0"/>
              </a:rPr>
              <a:t>גיסא</a:t>
            </a:r>
            <a:r>
              <a:rPr lang="ar-SA" dirty="0">
                <a:latin typeface="Gabriola" panose="04040605051002020D02" pitchFamily="82" charset="0"/>
              </a:rPr>
              <a:t> </a:t>
            </a:r>
            <a:r>
              <a:rPr lang="ar-SA" dirty="0" err="1">
                <a:latin typeface="Gabriola" panose="04040605051002020D02" pitchFamily="82" charset="0"/>
              </a:rPr>
              <a:t>חייבים</a:t>
            </a:r>
            <a:r>
              <a:rPr lang="ar-SA" dirty="0">
                <a:latin typeface="Gabriola" panose="04040605051002020D02" pitchFamily="82" charset="0"/>
              </a:rPr>
              <a:t> </a:t>
            </a:r>
            <a:r>
              <a:rPr lang="ar-SA" dirty="0" err="1">
                <a:latin typeface="Gabriola" panose="04040605051002020D02" pitchFamily="82" charset="0"/>
              </a:rPr>
              <a:t>להפריד</a:t>
            </a:r>
            <a:r>
              <a:rPr lang="ar-SA" dirty="0">
                <a:latin typeface="Gabriola" panose="04040605051002020D02" pitchFamily="82" charset="0"/>
              </a:rPr>
              <a:t> </a:t>
            </a:r>
            <a:r>
              <a:rPr lang="ar-SA" dirty="0" err="1">
                <a:latin typeface="Gabriola" panose="04040605051002020D02" pitchFamily="82" charset="0"/>
              </a:rPr>
              <a:t>בדקדקנות</a:t>
            </a:r>
            <a:r>
              <a:rPr lang="ar-SA" dirty="0">
                <a:latin typeface="Gabriola" panose="04040605051002020D02" pitchFamily="82" charset="0"/>
              </a:rPr>
              <a:t> </a:t>
            </a:r>
            <a:r>
              <a:rPr lang="ar-SA" dirty="0" err="1">
                <a:latin typeface="Gabriola" panose="04040605051002020D02" pitchFamily="82" charset="0"/>
              </a:rPr>
              <a:t>בין</a:t>
            </a:r>
            <a:r>
              <a:rPr lang="ar-SA" dirty="0">
                <a:latin typeface="Gabriola" panose="04040605051002020D02" pitchFamily="82" charset="0"/>
              </a:rPr>
              <a:t> </a:t>
            </a:r>
            <a:r>
              <a:rPr lang="ar-SA" dirty="0" err="1">
                <a:latin typeface="Gabriola" panose="04040605051002020D02" pitchFamily="82" charset="0"/>
              </a:rPr>
              <a:t>המומנטים</a:t>
            </a:r>
            <a:r>
              <a:rPr lang="ar-SA" dirty="0">
                <a:latin typeface="Gabriola" panose="04040605051002020D02" pitchFamily="82" charset="0"/>
              </a:rPr>
              <a:t> [</a:t>
            </a:r>
            <a:r>
              <a:rPr lang="ar-SA" dirty="0" err="1">
                <a:latin typeface="Gabriola" panose="04040605051002020D02" pitchFamily="82" charset="0"/>
              </a:rPr>
              <a:t>השונים</a:t>
            </a:r>
            <a:r>
              <a:rPr lang="ar-SA" dirty="0">
                <a:latin typeface="Gabriola" panose="04040605051002020D02" pitchFamily="82" charset="0"/>
              </a:rPr>
              <a:t>] </a:t>
            </a:r>
            <a:r>
              <a:rPr lang="ar-SA" dirty="0" err="1">
                <a:latin typeface="Gabriola" panose="04040605051002020D02" pitchFamily="82" charset="0"/>
              </a:rPr>
              <a:t>שלו</a:t>
            </a:r>
            <a:r>
              <a:rPr lang="ar-SA" dirty="0">
                <a:latin typeface="Gabriola" panose="04040605051002020D02" pitchFamily="82" charset="0"/>
              </a:rPr>
              <a:t> [</a:t>
            </a:r>
            <a:r>
              <a:rPr lang="ar-SA" dirty="0" err="1">
                <a:latin typeface="Gabriola" panose="04040605051002020D02" pitchFamily="82" charset="0"/>
              </a:rPr>
              <a:t>של</a:t>
            </a:r>
            <a:r>
              <a:rPr lang="ar-SA" dirty="0">
                <a:latin typeface="Gabriola" panose="04040605051002020D02" pitchFamily="82" charset="0"/>
              </a:rPr>
              <a:t> </a:t>
            </a:r>
            <a:r>
              <a:rPr lang="ar-SA" dirty="0" err="1">
                <a:latin typeface="Gabriola" panose="04040605051002020D02" pitchFamily="82" charset="0"/>
              </a:rPr>
              <a:t>השילוב</a:t>
            </a:r>
            <a:r>
              <a:rPr lang="ar-SA" dirty="0">
                <a:latin typeface="Gabriola" panose="04040605051002020D02" pitchFamily="82" charset="0"/>
              </a:rPr>
              <a:t> </a:t>
            </a:r>
            <a:r>
              <a:rPr lang="ar-SA" dirty="0" err="1">
                <a:latin typeface="Gabriola" panose="04040605051002020D02" pitchFamily="82" charset="0"/>
              </a:rPr>
              <a:t>הזה</a:t>
            </a:r>
            <a:r>
              <a:rPr lang="ar-SA" dirty="0">
                <a:latin typeface="Gabriola" panose="04040605051002020D02" pitchFamily="82" charset="0"/>
              </a:rPr>
              <a:t>], </a:t>
            </a:r>
            <a:r>
              <a:rPr lang="ar-SA" dirty="0" err="1">
                <a:latin typeface="Gabriola" panose="04040605051002020D02" pitchFamily="82" charset="0"/>
              </a:rPr>
              <a:t>ומאידך</a:t>
            </a:r>
            <a:r>
              <a:rPr lang="ar-SA" dirty="0">
                <a:latin typeface="Gabriola" panose="04040605051002020D02" pitchFamily="82" charset="0"/>
              </a:rPr>
              <a:t> </a:t>
            </a:r>
            <a:r>
              <a:rPr lang="ar-SA" dirty="0" err="1">
                <a:latin typeface="Gabriola" panose="04040605051002020D02" pitchFamily="82" charset="0"/>
              </a:rPr>
              <a:t>גיסא</a:t>
            </a:r>
            <a:r>
              <a:rPr lang="ar-SA" dirty="0">
                <a:latin typeface="Gabriola" panose="04040605051002020D02" pitchFamily="82" charset="0"/>
              </a:rPr>
              <a:t> </a:t>
            </a:r>
            <a:r>
              <a:rPr lang="ar-SA" dirty="0" err="1">
                <a:latin typeface="Gabriola" panose="04040605051002020D02" pitchFamily="82" charset="0"/>
              </a:rPr>
              <a:t>חייבים</a:t>
            </a:r>
            <a:r>
              <a:rPr lang="ar-SA" dirty="0">
                <a:latin typeface="Gabriola" panose="04040605051002020D02" pitchFamily="82" charset="0"/>
              </a:rPr>
              <a:t> </a:t>
            </a:r>
            <a:r>
              <a:rPr lang="ar-SA" dirty="0" err="1">
                <a:latin typeface="Gabriola" panose="04040605051002020D02" pitchFamily="82" charset="0"/>
              </a:rPr>
              <a:t>בה-בעת</a:t>
            </a:r>
            <a:r>
              <a:rPr lang="ar-SA" dirty="0">
                <a:latin typeface="Gabriola" panose="04040605051002020D02" pitchFamily="82" charset="0"/>
              </a:rPr>
              <a:t> </a:t>
            </a:r>
            <a:r>
              <a:rPr lang="ar-SA" dirty="0" err="1">
                <a:latin typeface="Gabriola" panose="04040605051002020D02" pitchFamily="82" charset="0"/>
              </a:rPr>
              <a:t>לתפוש</a:t>
            </a:r>
            <a:r>
              <a:rPr lang="ar-SA" dirty="0">
                <a:latin typeface="Gabriola" panose="04040605051002020D02" pitchFamily="82" charset="0"/>
              </a:rPr>
              <a:t> </a:t>
            </a:r>
            <a:r>
              <a:rPr lang="ar-SA" dirty="0" err="1">
                <a:latin typeface="Gabriola" panose="04040605051002020D02" pitchFamily="82" charset="0"/>
              </a:rPr>
              <a:t>ולהכיר</a:t>
            </a:r>
            <a:r>
              <a:rPr lang="ar-SA" dirty="0">
                <a:latin typeface="Gabriola" panose="04040605051002020D02" pitchFamily="82" charset="0"/>
              </a:rPr>
              <a:t> </a:t>
            </a:r>
            <a:r>
              <a:rPr lang="ar-SA" dirty="0" err="1">
                <a:latin typeface="Gabriola" panose="04040605051002020D02" pitchFamily="82" charset="0"/>
              </a:rPr>
              <a:t>בהפרדה</a:t>
            </a:r>
            <a:r>
              <a:rPr lang="ar-SA" dirty="0">
                <a:latin typeface="Gabriola" panose="04040605051002020D02" pitchFamily="82" charset="0"/>
              </a:rPr>
              <a:t> </a:t>
            </a:r>
            <a:r>
              <a:rPr lang="ar-SA" dirty="0" err="1">
                <a:latin typeface="Gabriola" panose="04040605051002020D02" pitchFamily="82" charset="0"/>
              </a:rPr>
              <a:t>הזאת</a:t>
            </a:r>
            <a:r>
              <a:rPr lang="ar-SA" dirty="0">
                <a:latin typeface="Gabriola" panose="04040605051002020D02" pitchFamily="82" charset="0"/>
              </a:rPr>
              <a:t> </a:t>
            </a:r>
            <a:r>
              <a:rPr lang="ar-SA" dirty="0" err="1">
                <a:latin typeface="Gabriola" panose="04040605051002020D02" pitchFamily="82" charset="0"/>
              </a:rPr>
              <a:t>את</a:t>
            </a:r>
            <a:r>
              <a:rPr lang="ar-SA" dirty="0">
                <a:latin typeface="Gabriola" panose="04040605051002020D02" pitchFamily="82" charset="0"/>
              </a:rPr>
              <a:t> </a:t>
            </a:r>
            <a:r>
              <a:rPr lang="ar-SA" dirty="0" err="1">
                <a:latin typeface="Gabriola" panose="04040605051002020D02" pitchFamily="82" charset="0"/>
              </a:rPr>
              <a:t>המומנטים</a:t>
            </a:r>
            <a:r>
              <a:rPr lang="ar-SA" dirty="0">
                <a:latin typeface="Gabriola" panose="04040605051002020D02" pitchFamily="82" charset="0"/>
              </a:rPr>
              <a:t> [</a:t>
            </a:r>
            <a:r>
              <a:rPr lang="ar-SA" dirty="0" err="1">
                <a:latin typeface="Gabriola" panose="04040605051002020D02" pitchFamily="82" charset="0"/>
              </a:rPr>
              <a:t>הללו</a:t>
            </a:r>
            <a:r>
              <a:rPr lang="ar-SA" dirty="0">
                <a:latin typeface="Gabriola" panose="04040605051002020D02" pitchFamily="82" charset="0"/>
              </a:rPr>
              <a:t>] </a:t>
            </a:r>
            <a:r>
              <a:rPr lang="ar-SA" dirty="0" err="1">
                <a:latin typeface="Gabriola" panose="04040605051002020D02" pitchFamily="82" charset="0"/>
              </a:rPr>
              <a:t>גם</a:t>
            </a:r>
            <a:r>
              <a:rPr lang="ar-SA" dirty="0">
                <a:latin typeface="Gabriola" panose="04040605051002020D02" pitchFamily="82" charset="0"/>
              </a:rPr>
              <a:t> </a:t>
            </a:r>
            <a:r>
              <a:rPr lang="ar-SA" dirty="0" err="1">
                <a:latin typeface="Gabriola" panose="04040605051002020D02" pitchFamily="82" charset="0"/>
              </a:rPr>
              <a:t>בבחינת</a:t>
            </a:r>
            <a:r>
              <a:rPr lang="ar-SA" dirty="0">
                <a:latin typeface="Gabriola" panose="04040605051002020D02" pitchFamily="82" charset="0"/>
              </a:rPr>
              <a:t> </a:t>
            </a:r>
            <a:r>
              <a:rPr lang="ar-SA" dirty="0" err="1">
                <a:latin typeface="Gabriola" panose="04040605051002020D02" pitchFamily="82" charset="0"/>
              </a:rPr>
              <a:t>היותם</a:t>
            </a:r>
            <a:r>
              <a:rPr lang="ar-SA" dirty="0">
                <a:latin typeface="Gabriola" panose="04040605051002020D02" pitchFamily="82" charset="0"/>
              </a:rPr>
              <a:t> </a:t>
            </a:r>
            <a:r>
              <a:rPr lang="ar-SA" dirty="0" err="1">
                <a:latin typeface="Gabriola" panose="04040605051002020D02" pitchFamily="82" charset="0"/>
              </a:rPr>
              <a:t>בלתי-נפרדים</a:t>
            </a:r>
            <a:r>
              <a:rPr lang="ar-SA" dirty="0">
                <a:latin typeface="Gabriola" panose="04040605051002020D02" pitchFamily="82" charset="0"/>
              </a:rPr>
              <a:t> [</a:t>
            </a:r>
            <a:r>
              <a:rPr lang="ar-SA" dirty="0" err="1">
                <a:latin typeface="Gabriola" panose="04040605051002020D02" pitchFamily="82" charset="0"/>
              </a:rPr>
              <a:t>זה</a:t>
            </a:r>
            <a:r>
              <a:rPr lang="ar-SA" dirty="0">
                <a:latin typeface="Gabriola" panose="04040605051002020D02" pitchFamily="82" charset="0"/>
              </a:rPr>
              <a:t> </a:t>
            </a:r>
            <a:r>
              <a:rPr lang="ar-SA" dirty="0" err="1">
                <a:latin typeface="Gabriola" panose="04040605051002020D02" pitchFamily="82" charset="0"/>
              </a:rPr>
              <a:t>מזה</a:t>
            </a:r>
            <a:r>
              <a:rPr lang="ar-SA" dirty="0">
                <a:latin typeface="Gabriola" panose="04040605051002020D02" pitchFamily="82" charset="0"/>
              </a:rPr>
              <a:t>], </a:t>
            </a:r>
            <a:r>
              <a:rPr lang="ar-SA" dirty="0" err="1">
                <a:latin typeface="Gabriola" panose="04040605051002020D02" pitchFamily="82" charset="0"/>
              </a:rPr>
              <a:t>כלומר</a:t>
            </a:r>
            <a:r>
              <a:rPr lang="ar-SA" dirty="0">
                <a:latin typeface="Gabriola" panose="04040605051002020D02" pitchFamily="82" charset="0"/>
              </a:rPr>
              <a:t> - </a:t>
            </a:r>
            <a:r>
              <a:rPr lang="ar-SA" dirty="0" err="1">
                <a:latin typeface="Gabriola" panose="04040605051002020D02" pitchFamily="82" charset="0"/>
              </a:rPr>
              <a:t>חייבים</a:t>
            </a:r>
            <a:r>
              <a:rPr lang="ar-SA" dirty="0">
                <a:latin typeface="Gabriola" panose="04040605051002020D02" pitchFamily="82" charset="0"/>
              </a:rPr>
              <a:t> </a:t>
            </a:r>
            <a:r>
              <a:rPr lang="ar-SA" dirty="0" err="1">
                <a:latin typeface="Gabriola" panose="04040605051002020D02" pitchFamily="82" charset="0"/>
              </a:rPr>
              <a:t>תמיד</a:t>
            </a:r>
            <a:r>
              <a:rPr lang="ar-SA" dirty="0">
                <a:latin typeface="Gabriola" panose="04040605051002020D02" pitchFamily="82" charset="0"/>
              </a:rPr>
              <a:t> </a:t>
            </a:r>
            <a:r>
              <a:rPr lang="ar-SA" dirty="0" err="1">
                <a:latin typeface="Gabriola" panose="04040605051002020D02" pitchFamily="82" charset="0"/>
              </a:rPr>
              <a:t>לתפוש</a:t>
            </a:r>
            <a:r>
              <a:rPr lang="ar-SA" dirty="0">
                <a:latin typeface="Gabriola" panose="04040605051002020D02" pitchFamily="82" charset="0"/>
              </a:rPr>
              <a:t> </a:t>
            </a:r>
            <a:r>
              <a:rPr lang="ar-SA" dirty="0" err="1">
                <a:latin typeface="Gabriola" panose="04040605051002020D02" pitchFamily="82" charset="0"/>
              </a:rPr>
              <a:t>ולהכיר</a:t>
            </a:r>
            <a:r>
              <a:rPr lang="ar-SA" dirty="0">
                <a:latin typeface="Gabriola" panose="04040605051002020D02" pitchFamily="82" charset="0"/>
              </a:rPr>
              <a:t> </a:t>
            </a:r>
            <a:r>
              <a:rPr lang="ar-SA" dirty="0" err="1">
                <a:latin typeface="Gabriola" panose="04040605051002020D02" pitchFamily="82" charset="0"/>
              </a:rPr>
              <a:t>אותם</a:t>
            </a:r>
            <a:r>
              <a:rPr lang="ar-SA" dirty="0">
                <a:latin typeface="Gabriola" panose="04040605051002020D02" pitchFamily="82" charset="0"/>
              </a:rPr>
              <a:t> </a:t>
            </a:r>
            <a:r>
              <a:rPr lang="ar-SA" dirty="0" err="1">
                <a:latin typeface="Gabriola" panose="04040605051002020D02" pitchFamily="82" charset="0"/>
              </a:rPr>
              <a:t>במשמעותם</a:t>
            </a:r>
            <a:r>
              <a:rPr lang="ar-SA" dirty="0">
                <a:latin typeface="Gabriola" panose="04040605051002020D02" pitchFamily="82" charset="0"/>
              </a:rPr>
              <a:t> </a:t>
            </a:r>
            <a:r>
              <a:rPr lang="ar-SA" dirty="0" err="1">
                <a:latin typeface="Gabriola" panose="04040605051002020D02" pitchFamily="82" charset="0"/>
              </a:rPr>
              <a:t>המנוגדת</a:t>
            </a:r>
            <a:r>
              <a:rPr lang="ar-SA" dirty="0">
                <a:latin typeface="Gabriola" panose="04040605051002020D02" pitchFamily="82" charset="0"/>
              </a:rPr>
              <a:t>. </a:t>
            </a:r>
            <a:r>
              <a:rPr lang="ar-SA" dirty="0" err="1">
                <a:latin typeface="Gabriola" panose="04040605051002020D02" pitchFamily="82" charset="0"/>
              </a:rPr>
              <a:t>המשמעות</a:t>
            </a:r>
            <a:r>
              <a:rPr lang="ar-SA" dirty="0">
                <a:latin typeface="Gabriola" panose="04040605051002020D02" pitchFamily="82" charset="0"/>
              </a:rPr>
              <a:t> </a:t>
            </a:r>
            <a:r>
              <a:rPr lang="ar-SA" dirty="0" err="1">
                <a:latin typeface="Gabriola" panose="04040605051002020D02" pitchFamily="82" charset="0"/>
              </a:rPr>
              <a:t>הכפולה</a:t>
            </a:r>
            <a:r>
              <a:rPr lang="ar-SA" dirty="0">
                <a:latin typeface="Gabriola" panose="04040605051002020D02" pitchFamily="82" charset="0"/>
              </a:rPr>
              <a:t> </a:t>
            </a:r>
            <a:r>
              <a:rPr lang="ar-SA" dirty="0" err="1">
                <a:latin typeface="Gabriola" panose="04040605051002020D02" pitchFamily="82" charset="0"/>
              </a:rPr>
              <a:t>של</a:t>
            </a:r>
            <a:r>
              <a:rPr lang="ar-SA" dirty="0">
                <a:latin typeface="Gabriola" panose="04040605051002020D02" pitchFamily="82" charset="0"/>
              </a:rPr>
              <a:t> [</a:t>
            </a:r>
            <a:r>
              <a:rPr lang="ar-SA" dirty="0" err="1">
                <a:latin typeface="Gabriola" panose="04040605051002020D02" pitchFamily="82" charset="0"/>
              </a:rPr>
              <a:t>המושג</a:t>
            </a:r>
            <a:r>
              <a:rPr lang="ar-SA" dirty="0">
                <a:latin typeface="Gabriola" panose="04040605051002020D02" pitchFamily="82" charset="0"/>
              </a:rPr>
              <a:t>] </a:t>
            </a:r>
            <a:r>
              <a:rPr lang="ar-SA" dirty="0" err="1">
                <a:latin typeface="Gabriola" panose="04040605051002020D02" pitchFamily="82" charset="0"/>
              </a:rPr>
              <a:t>המופרד</a:t>
            </a:r>
            <a:r>
              <a:rPr lang="ar-SA" dirty="0">
                <a:latin typeface="Gabriola" panose="04040605051002020D02" pitchFamily="82" charset="0"/>
              </a:rPr>
              <a:t> [</a:t>
            </a:r>
            <a:r>
              <a:rPr lang="ar-SA" dirty="0" err="1">
                <a:latin typeface="Gabriola" panose="04040605051002020D02" pitchFamily="82" charset="0"/>
              </a:rPr>
              <a:t>למומנטים</a:t>
            </a:r>
            <a:r>
              <a:rPr lang="ar-SA" dirty="0">
                <a:latin typeface="Gabriola" panose="04040605051002020D02" pitchFamily="82" charset="0"/>
              </a:rPr>
              <a:t> </a:t>
            </a:r>
            <a:r>
              <a:rPr lang="ar-SA" dirty="0" err="1">
                <a:latin typeface="Gabriola" panose="04040605051002020D02" pitchFamily="82" charset="0"/>
              </a:rPr>
              <a:t>השונים</a:t>
            </a:r>
            <a:r>
              <a:rPr lang="ar-SA" dirty="0">
                <a:latin typeface="Gabriola" panose="04040605051002020D02" pitchFamily="82" charset="0"/>
              </a:rPr>
              <a:t> </a:t>
            </a:r>
            <a:r>
              <a:rPr lang="ar-SA" dirty="0" err="1">
                <a:latin typeface="Gabriola" panose="04040605051002020D02" pitchFamily="82" charset="0"/>
              </a:rPr>
              <a:t>שלו</a:t>
            </a:r>
            <a:r>
              <a:rPr lang="ar-SA" dirty="0">
                <a:latin typeface="Gabriola" panose="04040605051002020D02" pitchFamily="82" charset="0"/>
              </a:rPr>
              <a:t>] </a:t>
            </a:r>
            <a:r>
              <a:rPr lang="ar-SA" dirty="0" err="1">
                <a:latin typeface="Gabriola" panose="04040605051002020D02" pitchFamily="82" charset="0"/>
              </a:rPr>
              <a:t>טמונה</a:t>
            </a:r>
            <a:r>
              <a:rPr lang="ar-SA" dirty="0">
                <a:latin typeface="Gabriola" panose="04040605051002020D02" pitchFamily="82" charset="0"/>
              </a:rPr>
              <a:t> </a:t>
            </a:r>
            <a:r>
              <a:rPr lang="ar-SA" dirty="0" err="1">
                <a:latin typeface="Gabriola" panose="04040605051002020D02" pitchFamily="82" charset="0"/>
              </a:rPr>
              <a:t>במהות</a:t>
            </a:r>
            <a:r>
              <a:rPr lang="ar-SA" dirty="0">
                <a:latin typeface="Gabriola" panose="04040605051002020D02" pitchFamily="82" charset="0"/>
              </a:rPr>
              <a:t> </a:t>
            </a:r>
            <a:r>
              <a:rPr lang="ar-SA" dirty="0" err="1">
                <a:latin typeface="Gabriola" panose="04040605051002020D02" pitchFamily="82" charset="0"/>
              </a:rPr>
              <a:t>התודעה-העצמית</a:t>
            </a:r>
            <a:r>
              <a:rPr lang="ar-SA" dirty="0">
                <a:latin typeface="Gabriola" panose="04040605051002020D02" pitchFamily="82" charset="0"/>
              </a:rPr>
              <a:t> - </a:t>
            </a:r>
            <a:r>
              <a:rPr lang="ar-SA" dirty="0" err="1">
                <a:latin typeface="Gabriola" panose="04040605051002020D02" pitchFamily="82" charset="0"/>
              </a:rPr>
              <a:t>להיות</a:t>
            </a:r>
            <a:r>
              <a:rPr lang="ar-SA" dirty="0">
                <a:latin typeface="Gabriola" panose="04040605051002020D02" pitchFamily="82" charset="0"/>
              </a:rPr>
              <a:t> </a:t>
            </a:r>
            <a:r>
              <a:rPr lang="ar-SA" dirty="0" err="1">
                <a:latin typeface="Gabriola" panose="04040605051002020D02" pitchFamily="82" charset="0"/>
              </a:rPr>
              <a:t>באופן</a:t>
            </a:r>
            <a:r>
              <a:rPr lang="ar-SA" dirty="0">
                <a:latin typeface="Gabriola" panose="04040605051002020D02" pitchFamily="82" charset="0"/>
              </a:rPr>
              <a:t> </a:t>
            </a:r>
            <a:r>
              <a:rPr lang="ar-SA" dirty="0" err="1">
                <a:latin typeface="Gabriola" panose="04040605051002020D02" pitchFamily="82" charset="0"/>
              </a:rPr>
              <a:t>אין-סופי</a:t>
            </a:r>
            <a:r>
              <a:rPr lang="ar-SA" dirty="0">
                <a:latin typeface="Gabriola" panose="04040605051002020D02" pitchFamily="82" charset="0"/>
              </a:rPr>
              <a:t> </a:t>
            </a:r>
            <a:r>
              <a:rPr lang="ar-SA" dirty="0" err="1">
                <a:latin typeface="Gabriola" panose="04040605051002020D02" pitchFamily="82" charset="0"/>
              </a:rPr>
              <a:t>ובלתי-אמצעי</a:t>
            </a:r>
            <a:r>
              <a:rPr lang="ar-SA" dirty="0">
                <a:latin typeface="Gabriola" panose="04040605051002020D02" pitchFamily="82" charset="0"/>
              </a:rPr>
              <a:t> </a:t>
            </a:r>
            <a:r>
              <a:rPr lang="ar-SA" dirty="0" err="1">
                <a:latin typeface="Gabriola" panose="04040605051002020D02" pitchFamily="82" charset="0"/>
              </a:rPr>
              <a:t>ההיפוך</a:t>
            </a:r>
            <a:r>
              <a:rPr lang="ar-SA" dirty="0">
                <a:latin typeface="Gabriola" panose="04040605051002020D02" pitchFamily="82" charset="0"/>
              </a:rPr>
              <a:t> </a:t>
            </a:r>
            <a:r>
              <a:rPr lang="ar-SA" dirty="0" err="1">
                <a:latin typeface="Gabriola" panose="04040605051002020D02" pitchFamily="82" charset="0"/>
              </a:rPr>
              <a:t>של</a:t>
            </a:r>
            <a:r>
              <a:rPr lang="ar-SA" dirty="0">
                <a:latin typeface="Gabriola" panose="04040605051002020D02" pitchFamily="82" charset="0"/>
              </a:rPr>
              <a:t> </a:t>
            </a:r>
            <a:r>
              <a:rPr lang="ar-SA" dirty="0" err="1">
                <a:latin typeface="Gabriola" panose="04040605051002020D02" pitchFamily="82" charset="0"/>
              </a:rPr>
              <a:t>היקבעותה</a:t>
            </a:r>
            <a:r>
              <a:rPr lang="ar-SA" dirty="0">
                <a:latin typeface="Gabriola" panose="04040605051002020D02" pitchFamily="82" charset="0"/>
              </a:rPr>
              <a:t> [</a:t>
            </a:r>
            <a:r>
              <a:rPr lang="ar-SA" dirty="0" err="1">
                <a:latin typeface="Gabriola" panose="04040605051002020D02" pitchFamily="82" charset="0"/>
              </a:rPr>
              <a:t>הגדרתה</a:t>
            </a:r>
            <a:r>
              <a:rPr lang="ar-SA" dirty="0">
                <a:latin typeface="Gabriola" panose="04040605051002020D02" pitchFamily="82" charset="0"/>
              </a:rPr>
              <a:t>]. </a:t>
            </a:r>
            <a:r>
              <a:rPr lang="ar-SA" dirty="0" err="1">
                <a:latin typeface="Gabriola" panose="04040605051002020D02" pitchFamily="82" charset="0"/>
              </a:rPr>
              <a:t>ההפרדה</a:t>
            </a:r>
            <a:r>
              <a:rPr lang="ar-SA" dirty="0">
                <a:latin typeface="Gabriola" panose="04040605051002020D02" pitchFamily="82" charset="0"/>
              </a:rPr>
              <a:t> [</a:t>
            </a:r>
            <a:r>
              <a:rPr lang="ar-SA" dirty="0" err="1">
                <a:latin typeface="Gabriola" panose="04040605051002020D02" pitchFamily="82" charset="0"/>
              </a:rPr>
              <a:t>למומנטים</a:t>
            </a:r>
            <a:r>
              <a:rPr lang="ar-SA" dirty="0">
                <a:latin typeface="Gabriola" panose="04040605051002020D02" pitchFamily="82" charset="0"/>
              </a:rPr>
              <a:t> </a:t>
            </a:r>
            <a:r>
              <a:rPr lang="ar-SA" dirty="0" err="1">
                <a:latin typeface="Gabriola" panose="04040605051002020D02" pitchFamily="82" charset="0"/>
              </a:rPr>
              <a:t>השונים</a:t>
            </a:r>
            <a:r>
              <a:rPr lang="ar-SA" dirty="0">
                <a:latin typeface="Gabriola" panose="04040605051002020D02" pitchFamily="82" charset="0"/>
              </a:rPr>
              <a:t>] </a:t>
            </a:r>
            <a:r>
              <a:rPr lang="ar-SA" dirty="0" err="1">
                <a:latin typeface="Gabriola" panose="04040605051002020D02" pitchFamily="82" charset="0"/>
              </a:rPr>
              <a:t>של</a:t>
            </a:r>
            <a:r>
              <a:rPr lang="ar-SA" dirty="0">
                <a:latin typeface="Gabriola" panose="04040605051002020D02" pitchFamily="82" charset="0"/>
              </a:rPr>
              <a:t> </a:t>
            </a:r>
            <a:r>
              <a:rPr lang="ar-SA" dirty="0" err="1">
                <a:latin typeface="Gabriola" panose="04040605051002020D02" pitchFamily="82" charset="0"/>
              </a:rPr>
              <a:t>האחדות</a:t>
            </a:r>
            <a:r>
              <a:rPr lang="ar-SA" dirty="0">
                <a:latin typeface="Gabriola" panose="04040605051002020D02" pitchFamily="82" charset="0"/>
              </a:rPr>
              <a:t> </a:t>
            </a:r>
            <a:r>
              <a:rPr lang="ar-SA" dirty="0" err="1">
                <a:latin typeface="Gabriola" panose="04040605051002020D02" pitchFamily="82" charset="0"/>
              </a:rPr>
              <a:t>הרוחנית</a:t>
            </a:r>
            <a:r>
              <a:rPr lang="ar-SA" dirty="0">
                <a:latin typeface="Gabriola" panose="04040605051002020D02" pitchFamily="82" charset="0"/>
              </a:rPr>
              <a:t> </a:t>
            </a:r>
            <a:r>
              <a:rPr lang="ar-SA" dirty="0" err="1">
                <a:latin typeface="Gabriola" panose="04040605051002020D02" pitchFamily="82" charset="0"/>
              </a:rPr>
              <a:t>הזאת</a:t>
            </a:r>
            <a:r>
              <a:rPr lang="ar-SA" dirty="0">
                <a:latin typeface="Gabriola" panose="04040605051002020D02" pitchFamily="82" charset="0"/>
              </a:rPr>
              <a:t> </a:t>
            </a:r>
            <a:r>
              <a:rPr lang="ar-SA" dirty="0" err="1">
                <a:latin typeface="Gabriola" panose="04040605051002020D02" pitchFamily="82" charset="0"/>
              </a:rPr>
              <a:t>בכפילותה</a:t>
            </a:r>
            <a:r>
              <a:rPr lang="ar-SA" dirty="0">
                <a:latin typeface="Gabriola" panose="04040605051002020D02" pitchFamily="82" charset="0"/>
              </a:rPr>
              <a:t> </a:t>
            </a:r>
            <a:r>
              <a:rPr lang="ar-SA" dirty="0" err="1">
                <a:latin typeface="Gabriola" panose="04040605051002020D02" pitchFamily="82" charset="0"/>
              </a:rPr>
              <a:t>מעמידה</a:t>
            </a:r>
            <a:r>
              <a:rPr lang="ar-SA" dirty="0">
                <a:latin typeface="Gabriola" panose="04040605051002020D02" pitchFamily="82" charset="0"/>
              </a:rPr>
              <a:t> [</a:t>
            </a:r>
            <a:r>
              <a:rPr lang="ar-SA" dirty="0" err="1">
                <a:latin typeface="Gabriola" panose="04040605051002020D02" pitchFamily="82" charset="0"/>
              </a:rPr>
              <a:t>מתארת</a:t>
            </a:r>
            <a:r>
              <a:rPr lang="ar-SA" dirty="0">
                <a:latin typeface="Gabriola" panose="04040605051002020D02" pitchFamily="82" charset="0"/>
              </a:rPr>
              <a:t>, </a:t>
            </a:r>
            <a:r>
              <a:rPr lang="ar-SA" dirty="0" err="1">
                <a:latin typeface="Gabriola" panose="04040605051002020D02" pitchFamily="82" charset="0"/>
              </a:rPr>
              <a:t>ממחישה</a:t>
            </a:r>
            <a:r>
              <a:rPr lang="ar-SA" dirty="0">
                <a:latin typeface="Gabriola" panose="04040605051002020D02" pitchFamily="82" charset="0"/>
              </a:rPr>
              <a:t>] </a:t>
            </a:r>
            <a:r>
              <a:rPr lang="ar-SA" dirty="0" err="1">
                <a:latin typeface="Gabriola" panose="04040605051002020D02" pitchFamily="82" charset="0"/>
              </a:rPr>
              <a:t>בפנינו</a:t>
            </a:r>
            <a:r>
              <a:rPr lang="ar-SA" dirty="0">
                <a:latin typeface="Gabriola" panose="04040605051002020D02" pitchFamily="82" charset="0"/>
              </a:rPr>
              <a:t> </a:t>
            </a:r>
            <a:r>
              <a:rPr lang="ar-SA" dirty="0" err="1">
                <a:latin typeface="Gabriola" panose="04040605051002020D02" pitchFamily="82" charset="0"/>
              </a:rPr>
              <a:t>את</a:t>
            </a:r>
            <a:r>
              <a:rPr lang="ar-SA" dirty="0">
                <a:latin typeface="Gabriola" panose="04040605051002020D02" pitchFamily="82" charset="0"/>
              </a:rPr>
              <a:t> </a:t>
            </a:r>
            <a:r>
              <a:rPr lang="ar-SA" dirty="0" err="1">
                <a:latin typeface="Gabriola" panose="04040605051002020D02" pitchFamily="82" charset="0"/>
              </a:rPr>
              <a:t>תנועת</a:t>
            </a:r>
            <a:r>
              <a:rPr lang="ar-SA" dirty="0">
                <a:latin typeface="Gabriola" panose="04040605051002020D02" pitchFamily="82" charset="0"/>
              </a:rPr>
              <a:t> </a:t>
            </a:r>
            <a:r>
              <a:rPr lang="ar-SA" dirty="0" err="1">
                <a:latin typeface="Gabriola" panose="04040605051002020D02" pitchFamily="82" charset="0"/>
              </a:rPr>
              <a:t>ההכרה</a:t>
            </a:r>
            <a:r>
              <a:rPr lang="ar-SA" dirty="0">
                <a:latin typeface="Gabriola" panose="04040605051002020D02" pitchFamily="82" charset="0"/>
              </a:rPr>
              <a:t>.</a:t>
            </a:r>
            <a:endParaRPr lang="en-US" dirty="0">
              <a:latin typeface="Gabriola" panose="04040605051002020D02" pitchFamily="82" charset="0"/>
            </a:endParaRPr>
          </a:p>
          <a:p>
            <a:pPr lvl="1"/>
            <a:r>
              <a:rPr lang="he-IL" sz="2000" dirty="0">
                <a:latin typeface="Gabriola" panose="04040605051002020D02" pitchFamily="82" charset="0"/>
              </a:rPr>
              <a:t>תרגום: צבי </a:t>
            </a:r>
            <a:r>
              <a:rPr lang="he-IL" sz="2000" dirty="0" err="1">
                <a:latin typeface="Gabriola" panose="04040605051002020D02" pitchFamily="82" charset="0"/>
              </a:rPr>
              <a:t>טאובר</a:t>
            </a:r>
            <a:r>
              <a:rPr lang="he-IL" sz="2000" dirty="0">
                <a:latin typeface="Gabriola" panose="04040605051002020D02" pitchFamily="82" charset="0"/>
              </a:rPr>
              <a:t>. </a:t>
            </a:r>
          </a:p>
          <a:p>
            <a:pPr marL="457200" lvl="1" indent="0">
              <a:buNone/>
            </a:pPr>
            <a:endParaRPr lang="en-US" sz="2000" dirty="0">
              <a:latin typeface="Gabriola" panose="04040605051002020D02" pitchFamily="82" charset="0"/>
            </a:endParaRPr>
          </a:p>
          <a:p>
            <a:r>
              <a:rPr lang="he-IL" sz="2000" dirty="0">
                <a:latin typeface="Gabriola" panose="04040605051002020D02" pitchFamily="82" charset="0"/>
                <a:hlinkClick r:id="rId2" action="ppaction://hlinksldjump"/>
              </a:rPr>
              <a:t>חזרה לפרגה...</a:t>
            </a:r>
            <a:endParaRPr lang="he-IL" sz="2000" dirty="0">
              <a:latin typeface="Gabriola" panose="04040605051002020D02" pitchFamily="82" charset="0"/>
            </a:endParaRPr>
          </a:p>
        </p:txBody>
      </p:sp>
      <p:pic>
        <p:nvPicPr>
          <p:cNvPr id="1026" name="Picture 2" descr="Hegel portrait by Schlesinger 18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11" y="4988804"/>
            <a:ext cx="1301591" cy="1644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669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20715" y="3687423"/>
            <a:ext cx="7766936" cy="1646302"/>
          </a:xfrm>
        </p:spPr>
        <p:txBody>
          <a:bodyPr/>
          <a:lstStyle/>
          <a:p>
            <a:r>
              <a:rPr lang="he-IL" dirty="0"/>
              <a:t>חלק ב' – פילוסופיה אנליטית, הפוזיטיביסטים הלוגיים והחוג </a:t>
            </a:r>
            <a:r>
              <a:rPr lang="he-IL" dirty="0" err="1"/>
              <a:t>הוינאי</a:t>
            </a:r>
            <a:endParaRPr lang="he-IL" dirty="0"/>
          </a:p>
        </p:txBody>
      </p:sp>
    </p:spTree>
    <p:extLst>
      <p:ext uri="{BB962C8B-B14F-4D97-AF65-F5344CB8AC3E}">
        <p14:creationId xmlns:p14="http://schemas.microsoft.com/office/powerpoint/2010/main" val="80042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לודוויג ויטגנשטיין (1889-1951)</a:t>
            </a:r>
          </a:p>
        </p:txBody>
      </p:sp>
      <p:sp>
        <p:nvSpPr>
          <p:cNvPr id="3" name="מציין מיקום תוכן 2"/>
          <p:cNvSpPr>
            <a:spLocks noGrp="1"/>
          </p:cNvSpPr>
          <p:nvPr>
            <p:ph idx="1"/>
          </p:nvPr>
        </p:nvSpPr>
        <p:spPr>
          <a:xfrm>
            <a:off x="3807724" y="2160589"/>
            <a:ext cx="5466277" cy="3880773"/>
          </a:xfrm>
        </p:spPr>
        <p:txBody>
          <a:bodyPr>
            <a:normAutofit/>
          </a:bodyPr>
          <a:lstStyle/>
          <a:p>
            <a:pPr>
              <a:buFont typeface="+mj-lt"/>
              <a:buAutoNum type="arabicPeriod"/>
            </a:pPr>
            <a:r>
              <a:rPr lang="he-IL" dirty="0"/>
              <a:t>היסטוריה וקצת רכילות.</a:t>
            </a:r>
          </a:p>
          <a:p>
            <a:pPr marL="857250" lvl="1" indent="-400050">
              <a:buFont typeface="+mj-lt"/>
              <a:buAutoNum type="romanUcPeriod"/>
            </a:pPr>
            <a:r>
              <a:rPr lang="he-IL" dirty="0"/>
              <a:t>התגלגלותו של ויטגנשטיין לעולם הפילוסופיה.</a:t>
            </a:r>
          </a:p>
          <a:p>
            <a:pPr marL="857250" lvl="1" indent="-400050">
              <a:buFont typeface="+mj-lt"/>
              <a:buAutoNum type="romanUcPeriod"/>
            </a:pPr>
            <a:r>
              <a:rPr lang="he-IL" dirty="0"/>
              <a:t>אישיותו של ויטגנשטיין.</a:t>
            </a:r>
          </a:p>
          <a:p>
            <a:pPr marL="857250" lvl="1" indent="-400050">
              <a:buFont typeface="+mj-lt"/>
              <a:buAutoNum type="romanUcPeriod"/>
            </a:pPr>
            <a:r>
              <a:rPr lang="he-IL" dirty="0"/>
              <a:t>ויטגנשטיין המוקדם וויטגנשטיין המאוחר. </a:t>
            </a:r>
          </a:p>
          <a:p>
            <a:pPr lvl="2"/>
            <a:r>
              <a:rPr lang="he-IL" altLang="he-IL" sz="1600" dirty="0"/>
              <a:t>"אלוהים הגיע. קיבלתי את פניו ברכבת של חמש ורבע" ג'ון </a:t>
            </a:r>
            <a:r>
              <a:rPr lang="he-IL" altLang="he-IL" sz="1600" dirty="0" err="1"/>
              <a:t>מיינרד</a:t>
            </a:r>
            <a:r>
              <a:rPr lang="he-IL" altLang="he-IL" sz="1600" dirty="0"/>
              <a:t> </a:t>
            </a:r>
            <a:r>
              <a:rPr lang="he-IL" altLang="he-IL" sz="1600" dirty="0" err="1"/>
              <a:t>קיינס</a:t>
            </a:r>
            <a:r>
              <a:rPr lang="he-IL" altLang="he-IL" sz="1600" dirty="0"/>
              <a:t> על ויטגנשטיין</a:t>
            </a:r>
            <a:endParaRPr lang="he-IL" sz="1600" dirty="0"/>
          </a:p>
          <a:p>
            <a:pPr>
              <a:buFont typeface="+mj-lt"/>
              <a:buAutoNum type="arabicPeriod"/>
            </a:pPr>
            <a:r>
              <a:rPr lang="he-IL" dirty="0"/>
              <a:t>מאמר לוגי-פילוסופי.</a:t>
            </a:r>
          </a:p>
          <a:p>
            <a:pPr marL="857250" lvl="1" indent="-400050">
              <a:buFont typeface="+mj-lt"/>
              <a:buAutoNum type="romanUcPeriod"/>
            </a:pPr>
            <a:r>
              <a:rPr lang="he-IL" dirty="0"/>
              <a:t>(סיפור ההוצאה לאור של הספר)</a:t>
            </a:r>
          </a:p>
          <a:p>
            <a:pPr>
              <a:buFont typeface="+mj-lt"/>
              <a:buAutoNum type="arabicPeriod"/>
            </a:pPr>
            <a:r>
              <a:rPr lang="he-IL" dirty="0"/>
              <a:t>היחס בין ויטגנשטיין לפוזיטיביסטיים הלוגיים – הוא היה האב הרוחני שלהם אבל הוא בעצמו די סלד מהם. ניגע בזה בהמשך. </a:t>
            </a:r>
          </a:p>
        </p:txBody>
      </p:sp>
      <p:pic>
        <p:nvPicPr>
          <p:cNvPr id="3074" name="Picture 2" descr="תוצאת תמונה עבור ויטגנשטיין"/>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2164" y="1459884"/>
            <a:ext cx="2672117" cy="200408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תוצאת תמונה עבור מאמר לוגי פילוסופי"/>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6697" y="3576329"/>
            <a:ext cx="1543050" cy="235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332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17648" y="609600"/>
            <a:ext cx="7716039" cy="1320800"/>
          </a:xfrm>
        </p:spPr>
        <p:txBody>
          <a:bodyPr/>
          <a:lstStyle/>
          <a:p>
            <a:pPr algn="ctr"/>
            <a:r>
              <a:rPr lang="he-IL" dirty="0"/>
              <a:t>הפוזיטיביזם הלוגי והחוג </a:t>
            </a:r>
            <a:r>
              <a:rPr lang="he-IL" dirty="0" err="1"/>
              <a:t>הוינאי</a:t>
            </a:r>
            <a:endParaRPr lang="he-IL" dirty="0"/>
          </a:p>
        </p:txBody>
      </p:sp>
      <p:sp>
        <p:nvSpPr>
          <p:cNvPr id="3" name="מציין מיקום תוכן 2"/>
          <p:cNvSpPr>
            <a:spLocks noGrp="1"/>
          </p:cNvSpPr>
          <p:nvPr>
            <p:ph idx="1"/>
          </p:nvPr>
        </p:nvSpPr>
        <p:spPr>
          <a:xfrm>
            <a:off x="677334" y="1930400"/>
            <a:ext cx="8596668" cy="4417632"/>
          </a:xfrm>
        </p:spPr>
        <p:txBody>
          <a:bodyPr>
            <a:normAutofit fontScale="92500" lnSpcReduction="10000"/>
          </a:bodyPr>
          <a:lstStyle/>
          <a:p>
            <a:pPr>
              <a:buFont typeface="+mj-lt"/>
              <a:buAutoNum type="arabicPeriod"/>
            </a:pPr>
            <a:r>
              <a:rPr lang="he-IL" dirty="0"/>
              <a:t>קצת היסטוריה ורכילות</a:t>
            </a:r>
          </a:p>
          <a:p>
            <a:pPr lvl="1"/>
            <a:r>
              <a:rPr lang="he-IL" dirty="0"/>
              <a:t>החוג </a:t>
            </a:r>
            <a:r>
              <a:rPr lang="he-IL" dirty="0" err="1"/>
              <a:t>הוינאי</a:t>
            </a:r>
            <a:r>
              <a:rPr lang="he-IL" dirty="0"/>
              <a:t> – סקירה קצרה</a:t>
            </a:r>
          </a:p>
          <a:p>
            <a:pPr lvl="1"/>
            <a:r>
              <a:rPr lang="he-IL" dirty="0"/>
              <a:t>הדמויות המרכזיות – </a:t>
            </a:r>
            <a:r>
              <a:rPr lang="he-IL" dirty="0" err="1"/>
              <a:t>מוריץ</a:t>
            </a:r>
            <a:r>
              <a:rPr lang="he-IL" dirty="0"/>
              <a:t> שליק, אוטו </a:t>
            </a:r>
            <a:r>
              <a:rPr lang="he-IL" dirty="0" err="1"/>
              <a:t>נוירט</a:t>
            </a:r>
            <a:r>
              <a:rPr lang="he-IL" dirty="0"/>
              <a:t>, רודולף </a:t>
            </a:r>
            <a:r>
              <a:rPr lang="he-IL" dirty="0" err="1"/>
              <a:t>קרנפ</a:t>
            </a:r>
            <a:r>
              <a:rPr lang="he-IL" dirty="0"/>
              <a:t>, האנס האן </a:t>
            </a:r>
            <a:r>
              <a:rPr lang="he-IL" dirty="0" err="1"/>
              <a:t>וכו</a:t>
            </a:r>
            <a:r>
              <a:rPr lang="he-IL" dirty="0"/>
              <a:t>'. </a:t>
            </a:r>
          </a:p>
          <a:p>
            <a:pPr lvl="1"/>
            <a:r>
              <a:rPr lang="he-IL" dirty="0"/>
              <a:t>השמות הגדולים – קורט גדל, א.ג' אייר, איינשטיין?, ויטגנשטיין המוקדם?</a:t>
            </a:r>
          </a:p>
          <a:p>
            <a:pPr>
              <a:buFont typeface="+mj-lt"/>
              <a:buAutoNum type="arabicPeriod"/>
            </a:pPr>
            <a:r>
              <a:rPr lang="he-IL" dirty="0"/>
              <a:t>קצת פילוסופיה</a:t>
            </a:r>
          </a:p>
          <a:p>
            <a:pPr lvl="1"/>
            <a:r>
              <a:rPr lang="he-IL" dirty="0"/>
              <a:t>הפוזיטיביזם הלוגי.</a:t>
            </a:r>
          </a:p>
          <a:p>
            <a:pPr lvl="1"/>
            <a:r>
              <a:rPr lang="he-IL" dirty="0"/>
              <a:t>עיקרון האימות – ''משמעותו של היגד היא המתודה של אימותו'' (</a:t>
            </a:r>
            <a:r>
              <a:rPr lang="he-IL" dirty="0" err="1"/>
              <a:t>מוריץ</a:t>
            </a:r>
            <a:r>
              <a:rPr lang="he-IL" dirty="0"/>
              <a:t> שליק, מתוך בריאן מגי, אנשי הגות, עמ' 133).</a:t>
            </a:r>
          </a:p>
          <a:p>
            <a:pPr lvl="1"/>
            <a:r>
              <a:rPr lang="he-IL" dirty="0"/>
              <a:t>מה הם הדרכים לאמת היגד לפי הפוזיטיביסטים הלוגיים:</a:t>
            </a:r>
          </a:p>
          <a:p>
            <a:pPr lvl="2"/>
            <a:r>
              <a:rPr lang="he-IL" dirty="0"/>
              <a:t>דרך לוגית טהורה.</a:t>
            </a:r>
          </a:p>
          <a:p>
            <a:pPr lvl="2"/>
            <a:r>
              <a:rPr lang="he-IL" dirty="0"/>
              <a:t>דרך-לוגית אמפירית – פירוק של כל טענה 'מדעית' לטענות תצפיתיות פשוטות. </a:t>
            </a:r>
          </a:p>
          <a:p>
            <a:pPr lvl="1"/>
            <a:r>
              <a:rPr lang="he-IL" dirty="0"/>
              <a:t>כל השאר, מבחינת הפוזיטיביסטים – נונסנס. </a:t>
            </a:r>
          </a:p>
          <a:p>
            <a:pPr lvl="2"/>
            <a:r>
              <a:rPr lang="he-IL" dirty="0"/>
              <a:t>טענות אנליטיות, טענות סינתטיות והמזלג של יום.</a:t>
            </a:r>
          </a:p>
          <a:p>
            <a:pPr lvl="2"/>
            <a:endParaRPr lang="he-IL" dirty="0"/>
          </a:p>
        </p:txBody>
      </p:sp>
    </p:spTree>
    <p:extLst>
      <p:ext uri="{BB962C8B-B14F-4D97-AF65-F5344CB8AC3E}">
        <p14:creationId xmlns:p14="http://schemas.microsoft.com/office/powerpoint/2010/main" val="1500909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המזלג של יום</a:t>
            </a:r>
          </a:p>
        </p:txBody>
      </p:sp>
      <p:sp>
        <p:nvSpPr>
          <p:cNvPr id="3" name="מציין מיקום תוכן 2"/>
          <p:cNvSpPr>
            <a:spLocks noGrp="1"/>
          </p:cNvSpPr>
          <p:nvPr>
            <p:ph idx="1"/>
          </p:nvPr>
        </p:nvSpPr>
        <p:spPr/>
        <p:txBody>
          <a:bodyPr/>
          <a:lstStyle/>
          <a:p>
            <a:pPr algn="just"/>
            <a:r>
              <a:rPr lang="he-IL" dirty="0"/>
              <a:t>טענות </a:t>
            </a:r>
            <a:r>
              <a:rPr lang="he-IL" dirty="0" err="1"/>
              <a:t>סינטתטיות</a:t>
            </a:r>
            <a:r>
              <a:rPr lang="he-IL" dirty="0"/>
              <a:t> </a:t>
            </a:r>
            <a:r>
              <a:rPr lang="en-US" dirty="0"/>
              <a:t>VS</a:t>
            </a:r>
            <a:r>
              <a:rPr lang="he-IL" dirty="0"/>
              <a:t> טענות אנליטיות.</a:t>
            </a:r>
          </a:p>
          <a:p>
            <a:pPr algn="just"/>
            <a:r>
              <a:rPr lang="he-IL" dirty="0"/>
              <a:t>'המזלג של יום: </a:t>
            </a:r>
          </a:p>
          <a:p>
            <a:pPr lvl="1" algn="just"/>
            <a:r>
              <a:rPr lang="he-IL" dirty="0"/>
              <a:t>'ניטול לידינו ספר כלשהו, של מדעי הדת או של אחת האסכולות המטאפיזיות, למשל, ונשאל את עצמנו, האם יש בו היסקים מופשטים בנוגע לכמות ומספר? לא. האם יש בו היסקים ניסיוניים בנוגע לעניינים שבעובדה ובקיום? לא. השליכו אותו אפוא אל האש, שכן אין בו דבר מלבד פלפולי שווא ואשליות'' (מחקר בדבר בינת האדם, עמ' 186-187)</a:t>
            </a:r>
          </a:p>
        </p:txBody>
      </p:sp>
      <p:pic>
        <p:nvPicPr>
          <p:cNvPr id="2050" name="Picture 2" descr="David Hu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850" y="3966501"/>
            <a:ext cx="1905000" cy="23050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DCB08CD-06C2-4CBC-AAEA-29FE4455F68A}"/>
              </a:ext>
            </a:extLst>
          </p:cNvPr>
          <p:cNvSpPr txBox="1"/>
          <p:nvPr/>
        </p:nvSpPr>
        <p:spPr>
          <a:xfrm>
            <a:off x="1388884" y="6211669"/>
            <a:ext cx="1277914" cy="646331"/>
          </a:xfrm>
          <a:prstGeom prst="rect">
            <a:avLst/>
          </a:prstGeom>
          <a:noFill/>
        </p:spPr>
        <p:txBody>
          <a:bodyPr wrap="none" rtlCol="1">
            <a:spAutoFit/>
          </a:bodyPr>
          <a:lstStyle/>
          <a:p>
            <a:pPr algn="ctr"/>
            <a:r>
              <a:rPr lang="he-IL" dirty="0"/>
              <a:t>דיוויד יום </a:t>
            </a:r>
          </a:p>
          <a:p>
            <a:pPr algn="ctr"/>
            <a:r>
              <a:rPr lang="he-IL" dirty="0"/>
              <a:t>1711-1776</a:t>
            </a:r>
          </a:p>
        </p:txBody>
      </p:sp>
      <p:sp>
        <p:nvSpPr>
          <p:cNvPr id="4" name="AutoShape 4" descr="תוצאת תמונה עבור fork cartoon"/>
          <p:cNvSpPr>
            <a:spLocks noChangeAspect="1" noChangeArrowheads="1"/>
          </p:cNvSpPr>
          <p:nvPr/>
        </p:nvSpPr>
        <p:spPr bwMode="auto">
          <a:xfrm>
            <a:off x="7498070" y="600405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6" name="AutoShape 6" descr="תוצאת תמונה עבור fork carto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8" name="תמונה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74256" y="3724654"/>
            <a:ext cx="4328614" cy="2164307"/>
          </a:xfrm>
          <a:prstGeom prst="rect">
            <a:avLst/>
          </a:prstGeom>
        </p:spPr>
      </p:pic>
      <p:sp>
        <p:nvSpPr>
          <p:cNvPr id="10" name="TextBox 9">
            <a:extLst>
              <a:ext uri="{FF2B5EF4-FFF2-40B4-BE49-F238E27FC236}">
                <a16:creationId xmlns:a16="http://schemas.microsoft.com/office/drawing/2014/main" id="{EDCB08CD-06C2-4CBC-AAEA-29FE4455F68A}"/>
              </a:ext>
            </a:extLst>
          </p:cNvPr>
          <p:cNvSpPr txBox="1"/>
          <p:nvPr/>
        </p:nvSpPr>
        <p:spPr>
          <a:xfrm>
            <a:off x="5073348" y="5510125"/>
            <a:ext cx="1130438" cy="923330"/>
          </a:xfrm>
          <a:prstGeom prst="rect">
            <a:avLst/>
          </a:prstGeom>
          <a:noFill/>
        </p:spPr>
        <p:txBody>
          <a:bodyPr wrap="none" rtlCol="1">
            <a:spAutoFit/>
          </a:bodyPr>
          <a:lstStyle/>
          <a:p>
            <a:pPr algn="ctr"/>
            <a:r>
              <a:rPr lang="he-IL" dirty="0"/>
              <a:t>מזלג</a:t>
            </a:r>
          </a:p>
          <a:p>
            <a:pPr algn="ctr"/>
            <a:r>
              <a:rPr lang="he-IL" dirty="0"/>
              <a:t> 600-ימינו</a:t>
            </a:r>
          </a:p>
          <a:p>
            <a:pPr algn="ctr"/>
            <a:r>
              <a:rPr lang="he-IL" dirty="0">
                <a:sym typeface="Wingdings" panose="05000000000000000000" pitchFamily="2" charset="2"/>
              </a:rPr>
              <a:t></a:t>
            </a:r>
            <a:endParaRPr lang="he-IL" dirty="0"/>
          </a:p>
        </p:txBody>
      </p:sp>
    </p:spTree>
    <p:extLst>
      <p:ext uri="{BB962C8B-B14F-4D97-AF65-F5344CB8AC3E}">
        <p14:creationId xmlns:p14="http://schemas.microsoft.com/office/powerpoint/2010/main" val="3602968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07067" y="3227682"/>
            <a:ext cx="7766936" cy="1646302"/>
          </a:xfrm>
        </p:spPr>
        <p:txBody>
          <a:bodyPr/>
          <a:lstStyle/>
          <a:p>
            <a:r>
              <a:rPr lang="he-IL" b="1" dirty="0"/>
              <a:t>חלק ג' - פילוסופיה של הדת במרחב הפוזיטיביסטי</a:t>
            </a:r>
            <a:br>
              <a:rPr lang="he-IL" b="1" dirty="0"/>
            </a:br>
            <a:endParaRPr lang="he-IL" dirty="0"/>
          </a:p>
        </p:txBody>
      </p:sp>
      <p:sp>
        <p:nvSpPr>
          <p:cNvPr id="3" name="כותרת משנה 2"/>
          <p:cNvSpPr>
            <a:spLocks noGrp="1"/>
          </p:cNvSpPr>
          <p:nvPr>
            <p:ph type="subTitle" idx="1"/>
          </p:nvPr>
        </p:nvSpPr>
        <p:spPr/>
        <p:txBody>
          <a:bodyPr/>
          <a:lstStyle/>
          <a:p>
            <a:endParaRPr lang="he-IL"/>
          </a:p>
        </p:txBody>
      </p:sp>
    </p:spTree>
    <p:extLst>
      <p:ext uri="{BB962C8B-B14F-4D97-AF65-F5344CB8AC3E}">
        <p14:creationId xmlns:p14="http://schemas.microsoft.com/office/powerpoint/2010/main" val="656091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השלכות של עיקרון האימות – השפה הדתית כנונסנס – רודולף קרנפ</a:t>
            </a:r>
          </a:p>
        </p:txBody>
      </p:sp>
      <p:sp>
        <p:nvSpPr>
          <p:cNvPr id="3" name="מציין מיקום תוכן 2"/>
          <p:cNvSpPr>
            <a:spLocks noGrp="1"/>
          </p:cNvSpPr>
          <p:nvPr>
            <p:ph idx="1"/>
          </p:nvPr>
        </p:nvSpPr>
        <p:spPr>
          <a:xfrm>
            <a:off x="677334" y="1930400"/>
            <a:ext cx="8596668" cy="3880773"/>
          </a:xfrm>
        </p:spPr>
        <p:txBody>
          <a:bodyPr>
            <a:noAutofit/>
          </a:bodyPr>
          <a:lstStyle/>
          <a:p>
            <a:pPr algn="just"/>
            <a:r>
              <a:rPr lang="he-IL" sz="1400" dirty="0"/>
              <a:t>רודולף קרנפ (1891-1970</a:t>
            </a:r>
            <a:r>
              <a:rPr lang="en-US" sz="1400" dirty="0"/>
              <a:t>(</a:t>
            </a:r>
            <a:r>
              <a:rPr lang="he-IL" sz="1400" dirty="0"/>
              <a:t> - </a:t>
            </a:r>
          </a:p>
          <a:p>
            <a:pPr algn="just"/>
            <a:r>
              <a:rPr lang="he-IL" sz="1400" dirty="0"/>
              <a:t>''ניתוח לוגי, אם כן, פוסק גזר דין של חוסר משמעות לכול ידע המתיימר להיות מעל או מעבר לניסיון. גזר דין זה נוגע בראש ובראשונה </a:t>
            </a:r>
            <a:r>
              <a:rPr lang="he-IL" sz="1400" dirty="0" err="1"/>
              <a:t>למטאפיזיקה</a:t>
            </a:r>
            <a:r>
              <a:rPr lang="he-IL" sz="1400" dirty="0"/>
              <a:t> הספקולטיבית, לכל ידע לכאורה של חשיבה טהורה או אינטואיציה טהורה המתיימר לחרוג מהניסיון... אותו שיפוט תקף לכול פילוסופיה של נורמה ולכול פילוסופיה של ערך, לכל אתיקה או אסתטיקה שהיא שיטה נורמטיבית. זאת מכיוון שהתקפות האובייקטיבית של ערך או נורמה אינה ניתנת לאימות אמפירי, וכן לא מוסקת ממשפטים אמפיריים, היא כלל אינה יכולה להיטען (במשפטים בעלי משמעות). במלים אחרות: או שיש קריטריון אמפירי שיציין את השימוש ב"טוב", ב"יפה" ובשאר הפרדיקטים המשמשים במדע הנורמטיבי או שאין. במקרה הראשון, טענה המכילה פרדיקטים כאלו הופכת לשיפוט עובדתי, אך לא לשיפוט ערכי. במקרה השני היא מתגלית </a:t>
            </a:r>
            <a:r>
              <a:rPr lang="he-IL" sz="1400" dirty="0" err="1"/>
              <a:t>כפסאודו</a:t>
            </a:r>
            <a:r>
              <a:rPr lang="he-IL" sz="1400" dirty="0"/>
              <a:t> משפט. בשורה התחתונה מתגלה כי בניית משפט המבטא שיפוט ערכי כלל אינה אפשרית.''	</a:t>
            </a:r>
            <a:endParaRPr lang="en-US" sz="1400" dirty="0"/>
          </a:p>
          <a:p>
            <a:pPr lvl="1" algn="just"/>
            <a:r>
              <a:rPr lang="he-IL" sz="1400" dirty="0"/>
              <a:t>רודולף קרנפ, סילוק המטאפיזיקה על ידי ניתוח לוגי של השפה, תרגום המאמר מופיע באתר 'החוג הווינאי בישראל - פוזיטיביזם לוגי כאן ועכשיו' - </a:t>
            </a:r>
            <a:r>
              <a:rPr lang="en-US" sz="1400" dirty="0">
                <a:hlinkClick r:id="rId2"/>
              </a:rPr>
              <a:t>https://sites.google.com/site/gnadav/</a:t>
            </a:r>
            <a:r>
              <a:rPr lang="he-IL" sz="1400" dirty="0"/>
              <a:t> </a:t>
            </a:r>
          </a:p>
          <a:p>
            <a:r>
              <a:rPr lang="he-IL" sz="1400" dirty="0"/>
              <a:t>אם אדם טוען "יש אלוהים"... לא נאמר לו: "טענותיך שגויות", אלא נשאל אותו: "למה אתה מתכוון בטענות אלו?". אז מתגלה גבול ברור בין שני סוגי טענות. בצדו האחד נמצאות טענות המדע האמפירי, משמעותן ניתנת על ידי ניתוח לוגי, או יותר במדויק, על ידי רדוקציה לטענות הפשוטות ביותר בנוגע לנתון האמפירי. מצדו השני ישנן טענות, למשל הטענות שצוינו מעלה, המתגלות כחסרות משמעות אם יובנו בהקשר מטאפיסי. לעתים קרובות אפשר, כמובן, לפרשן כטענות אמפיריות, אך אז הן מאבדות את התוכן הרגשי שהוא מהותי בדרך כלל </a:t>
            </a:r>
            <a:r>
              <a:rPr lang="he-IL" sz="1400" dirty="0" err="1"/>
              <a:t>למטאפיסיקאים</a:t>
            </a:r>
            <a:r>
              <a:rPr lang="he-IL" sz="1400" dirty="0"/>
              <a:t>. </a:t>
            </a:r>
            <a:r>
              <a:rPr lang="he-IL" sz="1400" dirty="0" err="1"/>
              <a:t>המטאפיסיקאי</a:t>
            </a:r>
            <a:r>
              <a:rPr lang="he-IL" sz="1400" dirty="0"/>
              <a:t> והתיאולוג מאמינים, ועקב כך משלים עצמם, שטענותיהם אומרות דבר מה, או שהן מציינות מצב עניינים. מאידך, ממחיש הניתוח כי הן אינן אומרות דבר אלא מבטאות רצון ונטיות אופי בלבד.'' </a:t>
            </a:r>
            <a:endParaRPr lang="en-US" sz="1400" dirty="0"/>
          </a:p>
          <a:p>
            <a:pPr lvl="1"/>
            <a:r>
              <a:rPr lang="he-IL" sz="1200" dirty="0"/>
              <a:t>רודולף קרנפ, אוטו </a:t>
            </a:r>
            <a:r>
              <a:rPr lang="he-IL" sz="1200" dirty="0" err="1"/>
              <a:t>נוירת</a:t>
            </a:r>
            <a:r>
              <a:rPr lang="he-IL" sz="1200" dirty="0"/>
              <a:t>, האנס האן, תפיסת העולם המדעית: החוג </a:t>
            </a:r>
            <a:r>
              <a:rPr lang="he-IL" sz="1200" dirty="0" err="1"/>
              <a:t>הוינאי</a:t>
            </a:r>
            <a:r>
              <a:rPr lang="he-IL" sz="1200" dirty="0"/>
              <a:t> (מניפסט החוג </a:t>
            </a:r>
            <a:r>
              <a:rPr lang="he-IL" sz="1200" dirty="0" err="1"/>
              <a:t>הוינאי</a:t>
            </a:r>
            <a:r>
              <a:rPr lang="he-IL" sz="1200" dirty="0"/>
              <a:t>), נמצא גם באתר הנידון).</a:t>
            </a:r>
            <a:endParaRPr lang="en-US" sz="1200" dirty="0"/>
          </a:p>
          <a:p>
            <a:pPr lvl="1" algn="just"/>
            <a:endParaRPr lang="he-IL" sz="1400" dirty="0"/>
          </a:p>
        </p:txBody>
      </p:sp>
      <p:sp>
        <p:nvSpPr>
          <p:cNvPr id="4" name="AutoShape 2" descr="תוצאת תמונה עבור רודולף קרנפ"/>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5" name="AutoShape 4" descr="תוצאת תמונה עבור רודולף קרנפ"/>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6" name="AutoShape 6" descr="תוצאת תמונה עבור רודולף קרנפ"/>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4104" name="Picture 8" descr="תוצאת תמונה עבור רודולף קרנפ"/>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826" y="890492"/>
            <a:ext cx="1905000" cy="252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544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השלכות של עיקרון האימות – השפה הדתית כנונסנס – לודוויג ויטגנשטיין</a:t>
            </a:r>
          </a:p>
        </p:txBody>
      </p:sp>
      <p:sp>
        <p:nvSpPr>
          <p:cNvPr id="3" name="מציין מיקום תוכן 2"/>
          <p:cNvSpPr>
            <a:spLocks noGrp="1"/>
          </p:cNvSpPr>
          <p:nvPr>
            <p:ph idx="1"/>
          </p:nvPr>
        </p:nvSpPr>
        <p:spPr>
          <a:xfrm>
            <a:off x="677334" y="2370904"/>
            <a:ext cx="8596668" cy="3880773"/>
          </a:xfrm>
        </p:spPr>
        <p:txBody>
          <a:bodyPr>
            <a:noAutofit/>
          </a:bodyPr>
          <a:lstStyle/>
          <a:p>
            <a:pPr algn="just"/>
            <a:r>
              <a:rPr lang="he-IL" dirty="0"/>
              <a:t>''השיטה הנכונה בפילוסופיה תהא, אכן, זו: לא לומר אלא את מה שניתן להיאמר, כלומר, משפטים ממדעי הטבע, כלומר, משהו שאין לו כל שייכות לפילוסופיה, ואז, כשמישהו אחר ירצה לומר משהו מטאפיסי, להוכיח לו שהוא לא נתן משמעות לסימנים מסוימים במשפטיו. שיטה זו לא תמצא חן בעיני אותו אחר – לא תהיה לו ההרגשה שלימדנו אותו פילוסופיה – אך זו השיטה היחידה הנכונה במדויק.'' מאמר לוגי, משפט 6.53. </a:t>
            </a:r>
            <a:endParaRPr lang="en-US" dirty="0"/>
          </a:p>
          <a:p>
            <a:pPr algn="just"/>
            <a:endParaRPr lang="he-IL" dirty="0"/>
          </a:p>
          <a:p>
            <a:pPr algn="just"/>
            <a:r>
              <a:rPr lang="he-IL" dirty="0"/>
              <a:t>''אני רואה כעת שהביטויים חסרי המובן הללו [ביטויי האתיקה, המטאפיזיקה והתיאולוגיה] לא הי חסרי מובן משום שטרם מצאתי את הביטויים הנכונים, אלא משום שחוסר המובן שלהם היה עצם מהותם. הרי כל שרציתי לעשות באמצעותם היה </a:t>
            </a:r>
            <a:r>
              <a:rPr lang="he-IL" b="1" dirty="0"/>
              <a:t>להגיע אל מעבר</a:t>
            </a:r>
            <a:r>
              <a:rPr lang="he-IL" dirty="0"/>
              <a:t> לעולם, רוצה לומר אל מעבר לשפה משמעותית. נטייתי ונטייתם – כך אני מאמין – של כל האנשים שניסו אי-פעם לכתוב או לדבר על אתיקה או דת, הייתה להיתקל בגבולות השפה'' הרצאה על האתיקה, בתוך: אסף שגיב (עורך), חקירות ודרישות, אור יהודה (הוצאת תכלת ודביר, תשע"א), עמ' 221, הדגש במקור.</a:t>
            </a:r>
            <a:endParaRPr lang="en-US" dirty="0"/>
          </a:p>
          <a:p>
            <a:pPr algn="just"/>
            <a:endParaRPr lang="he-IL" dirty="0"/>
          </a:p>
        </p:txBody>
      </p:sp>
      <p:sp>
        <p:nvSpPr>
          <p:cNvPr id="4" name="AutoShape 2" descr="תוצאת תמונה עבור רודולף קרנפ"/>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5" name="AutoShape 4" descr="תוצאת תמונה עבור רודולף קרנפ"/>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6" name="AutoShape 6" descr="תוצאת תמונה עבור רודולף קרנפ"/>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2700119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אז מה היא שפה דתית?</a:t>
            </a:r>
            <a:br>
              <a:rPr lang="he-IL" dirty="0"/>
            </a:br>
            <a:r>
              <a:rPr lang="he-IL" dirty="0"/>
              <a:t>הגישה </a:t>
            </a:r>
            <a:r>
              <a:rPr lang="he-IL" dirty="0" err="1"/>
              <a:t>האקספרסיביסטית</a:t>
            </a:r>
            <a:endParaRPr lang="he-IL" dirty="0"/>
          </a:p>
        </p:txBody>
      </p:sp>
      <p:sp>
        <p:nvSpPr>
          <p:cNvPr id="3" name="מציין מיקום תוכן 2"/>
          <p:cNvSpPr>
            <a:spLocks noGrp="1"/>
          </p:cNvSpPr>
          <p:nvPr>
            <p:ph idx="1"/>
          </p:nvPr>
        </p:nvSpPr>
        <p:spPr>
          <a:xfrm>
            <a:off x="677334" y="2160589"/>
            <a:ext cx="8596668" cy="4049142"/>
          </a:xfrm>
        </p:spPr>
        <p:txBody>
          <a:bodyPr>
            <a:normAutofit lnSpcReduction="10000"/>
          </a:bodyPr>
          <a:lstStyle/>
          <a:p>
            <a:pPr algn="just"/>
            <a:r>
              <a:rPr lang="he-IL" dirty="0"/>
              <a:t>''משמעותה של התזה הנגד-מטאפיזית שלנו ניתנת עתה להסבר בהיר יותר. תזה זו טוענת כי קביעות מטאפיזיות יש להם אך ורק תפקיד הבעתי, אך לא תפקיד ייצוגי. קביעות מטאפיזיות הינן לא </a:t>
            </a:r>
            <a:r>
              <a:rPr lang="he-IL" dirty="0" err="1"/>
              <a:t>אמיתיות</a:t>
            </a:r>
            <a:r>
              <a:rPr lang="he-IL" dirty="0"/>
              <a:t> אף לא שקריות, לפי שהן אינן טוענות דבר, הן אינן מכילות כל ידי או טעות. הן מונחות לחלוטין מחוץ לתחומה של ידיעה, של תורה, מחוץ לכל דיון על אמת או שקר. ובכל זאת, כמו צחוק, ליריקה ומוסיקה, יש להן כוח הבעתי... באופן זה, למשל, מערכת מטאפיזית של מוניזם יכולה לשמש הבעה לצורת חיים הרמונית, ומערכת דואליסטית יכולה להוות ביטוי למצבו הרגשי של פלוני הרואה את החיים כמאבק נצחי; מערכת אתית חמורה יכולה לבטא תחושה חזקה של חובה או אולי תשוקה לשלוט באופן נוקשה... כך אנו מוצאים דמיון רב בין המטאפיזיקה לליריקה. אך קיים הבדל מכריע אחד ביניהם. לשתיהן אין תפקיד ייצוגי, אין להן כל תוכן תאורטי. ואולם לקביעה מטאפיזית – להבדל מחרוז לירי – יש לכאורה תוכן כזה וזה הסיבה לכך שלא רק הקורא מגיע לכלל טעות, אלא גם </a:t>
            </a:r>
            <a:r>
              <a:rPr lang="he-IL" dirty="0" err="1"/>
              <a:t>המטאפיזיקאי</a:t>
            </a:r>
            <a:r>
              <a:rPr lang="he-IL" dirty="0"/>
              <a:t> עצמו. הוא מאמין כי במסתו המטאפיזית הוא טוען דבר מה.'' רודולף קרנפ, דחיית המטאפיזיקה (לעיל הערה ..), עמ' 48-49. </a:t>
            </a:r>
          </a:p>
          <a:p>
            <a:pPr marL="0" indent="0" algn="just">
              <a:buNone/>
            </a:pPr>
            <a:endParaRPr lang="he-IL" dirty="0"/>
          </a:p>
          <a:p>
            <a:pPr algn="just"/>
            <a:r>
              <a:rPr lang="he-IL" dirty="0"/>
              <a:t>'</a:t>
            </a:r>
            <a:r>
              <a:rPr lang="he-IL" dirty="0" err="1"/>
              <a:t>מטאפיזיקאים</a:t>
            </a:r>
            <a:r>
              <a:rPr lang="he-IL" dirty="0"/>
              <a:t> הם מוזיקאים נטולי יכולת מוזיקלית' (מתוך 'סילוק המטאפיזיקה')</a:t>
            </a:r>
          </a:p>
          <a:p>
            <a:pPr algn="just"/>
            <a:endParaRPr lang="he-IL" dirty="0"/>
          </a:p>
        </p:txBody>
      </p:sp>
    </p:spTree>
    <p:extLst>
      <p:ext uri="{BB962C8B-B14F-4D97-AF65-F5344CB8AC3E}">
        <p14:creationId xmlns:p14="http://schemas.microsoft.com/office/powerpoint/2010/main" val="2199140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אז מה זה אומר על הדת – ארבע אפשריות</a:t>
            </a:r>
          </a:p>
        </p:txBody>
      </p:sp>
      <p:sp>
        <p:nvSpPr>
          <p:cNvPr id="3" name="מציין מיקום תוכן 2"/>
          <p:cNvSpPr>
            <a:spLocks noGrp="1"/>
          </p:cNvSpPr>
          <p:nvPr>
            <p:ph idx="1"/>
          </p:nvPr>
        </p:nvSpPr>
        <p:spPr/>
        <p:txBody>
          <a:bodyPr>
            <a:normAutofit fontScale="85000" lnSpcReduction="20000"/>
          </a:bodyPr>
          <a:lstStyle/>
          <a:p>
            <a:pPr>
              <a:buFont typeface="+mj-lt"/>
              <a:buAutoNum type="arabicPeriod"/>
            </a:pPr>
            <a:r>
              <a:rPr lang="he-IL" dirty="0"/>
              <a:t>רקע: </a:t>
            </a:r>
          </a:p>
          <a:p>
            <a:pPr lvl="1" algn="just"/>
            <a:r>
              <a:rPr lang="he-IL" b="1" dirty="0"/>
              <a:t>א.ג' אייר - </a:t>
            </a:r>
            <a:r>
              <a:rPr lang="he-IL" dirty="0"/>
              <a:t>''ראוי לציין כי, לפי הדין וחשבון שסיפקנו להיגדים דתיים, אין שום בסיס לוגי לאנטגוניזם בין מדע ובין דת. בכל הנוגע לשאלת האמת, אין מתח בין המדען לבין המאמין באל הטרנסנדנטלי.'' (</a:t>
            </a:r>
            <a:r>
              <a:rPr lang="en-US" dirty="0"/>
              <a:t>Language, Truth and Logic p 123</a:t>
            </a:r>
            <a:r>
              <a:rPr lang="he-IL" dirty="0"/>
              <a:t>, התרגום שלי)</a:t>
            </a:r>
            <a:r>
              <a:rPr lang="en-US" baseline="30000" dirty="0"/>
              <a:t> </a:t>
            </a:r>
            <a:endParaRPr lang="en-US" dirty="0"/>
          </a:p>
          <a:p>
            <a:pPr algn="just">
              <a:buFont typeface="+mj-lt"/>
              <a:buAutoNum type="arabicPeriod"/>
            </a:pPr>
            <a:r>
              <a:rPr lang="he-IL" dirty="0"/>
              <a:t>שלוש אפשריות:</a:t>
            </a:r>
          </a:p>
          <a:p>
            <a:pPr marL="857250" lvl="1" indent="-400050" algn="just">
              <a:buFont typeface="+mj-lt"/>
              <a:buAutoNum type="romanUcPeriod"/>
            </a:pPr>
            <a:r>
              <a:rPr lang="he-IL" b="1" dirty="0"/>
              <a:t>אפשרות א' - </a:t>
            </a:r>
            <a:r>
              <a:rPr lang="he-IL" dirty="0"/>
              <a:t>זניחת הדת ''</a:t>
            </a:r>
            <a:r>
              <a:rPr lang="he-IL" dirty="0" err="1"/>
              <a:t>אופיה</a:t>
            </a:r>
            <a:r>
              <a:rPr lang="he-IL" dirty="0"/>
              <a:t> הבלתי תיאורטי של המטאפיזיקה לא היה בה כשלעצמה פגם; לכל האמנויות יש אופי בלתי-תאורטי שכזה, ואין הן מאבדות משום-כך את ערכן הרב בחיים האישיים, כמו גם בחיים החברתיים. הסכנה טמונה </a:t>
            </a:r>
            <a:r>
              <a:rPr lang="he-IL" dirty="0" err="1"/>
              <a:t>באופיה</a:t>
            </a:r>
            <a:r>
              <a:rPr lang="he-IL" dirty="0"/>
              <a:t> </a:t>
            </a:r>
            <a:r>
              <a:rPr lang="he-IL" b="1" dirty="0"/>
              <a:t>המטעה</a:t>
            </a:r>
            <a:r>
              <a:rPr lang="he-IL" dirty="0"/>
              <a:t> של המטאפיזיקה; היא גורמת לאשליה של ידיעה בלי שהיא למעשה מספקת כל ידיעה שהיא. זו הסיבה לכך שאנו דוחים אותה.'' (רודולף קרנפ, מתוך: דחיית המטאפיזיקה)  </a:t>
            </a:r>
          </a:p>
          <a:p>
            <a:pPr marL="857250" lvl="1" indent="-400050" algn="just">
              <a:buFont typeface="+mj-lt"/>
              <a:buAutoNum type="romanUcPeriod"/>
            </a:pPr>
            <a:r>
              <a:rPr lang="he-IL" b="1" dirty="0"/>
              <a:t>אפשרות ב' - </a:t>
            </a:r>
            <a:r>
              <a:rPr lang="he-IL" dirty="0"/>
              <a:t>זניחת השפה הדתית אך אימוץ הדת - ''מה שאי אפשר לדבר עליו, על אודותיו יש לשתוק'' (מאמר לוגי פילוסופי משפט 7). ''הלא ייאמר ישנו, הוא מראה את עצמו, הוא הוא המיסטי'' (שם, משפט 6.522</a:t>
            </a:r>
            <a:r>
              <a:rPr lang="en-US" dirty="0"/>
              <a:t>( </a:t>
            </a:r>
            <a:r>
              <a:rPr lang="he-IL" dirty="0"/>
              <a:t>ובמקום אחר: ''הספר שלי [מאמר לוגי פילוסופי] מכיל שתי חלקים: מה שכתוב בו ומה שלא כתוב בו, והחלק השני הוא החשוב </a:t>
            </a:r>
            <a:r>
              <a:rPr lang="he-IL" dirty="0" err="1"/>
              <a:t>מביניהם</a:t>
            </a:r>
            <a:r>
              <a:rPr lang="he-IL" dirty="0"/>
              <a:t>'' (מתוך מכתב מויטגנשטיין לחברון </a:t>
            </a:r>
            <a:r>
              <a:rPr lang="he-IL" dirty="0" err="1"/>
              <a:t>פליקר</a:t>
            </a:r>
            <a:r>
              <a:rPr lang="he-IL" dirty="0"/>
              <a:t> – לקוח מהביוגרפיה של </a:t>
            </a:r>
            <a:r>
              <a:rPr lang="he-IL" dirty="0" err="1"/>
              <a:t>ריי</a:t>
            </a:r>
            <a:r>
              <a:rPr lang="he-IL" dirty="0"/>
              <a:t> מונק עמ' 178. התרגום הוא שלי).</a:t>
            </a:r>
          </a:p>
          <a:p>
            <a:pPr marL="857250" lvl="1" indent="-400050" algn="just">
              <a:buFont typeface="+mj-lt"/>
              <a:buAutoNum type="romanUcPeriod"/>
            </a:pPr>
            <a:r>
              <a:rPr lang="he-IL" b="1" dirty="0"/>
              <a:t>אפשרות ג' - </a:t>
            </a:r>
            <a:r>
              <a:rPr lang="he-IL" dirty="0"/>
              <a:t>אימוץ השפה הדתית על אף חוסר המשמעות הקוגניטיבית שלה.</a:t>
            </a:r>
          </a:p>
          <a:p>
            <a:pPr marL="857250" lvl="1" indent="-400050" algn="just">
              <a:buFont typeface="+mj-lt"/>
              <a:buAutoNum type="romanUcPeriod"/>
            </a:pPr>
            <a:r>
              <a:rPr lang="he-IL" b="1" dirty="0"/>
              <a:t>אפשרות ד' –</a:t>
            </a:r>
            <a:r>
              <a:rPr lang="he-IL" dirty="0"/>
              <a:t> </a:t>
            </a:r>
            <a:r>
              <a:rPr lang="he-IL" dirty="0" err="1"/>
              <a:t>זנחית</a:t>
            </a:r>
            <a:r>
              <a:rPr lang="he-IL" dirty="0"/>
              <a:t> עיקרון האימות.</a:t>
            </a:r>
            <a:endParaRPr lang="en-US" dirty="0"/>
          </a:p>
          <a:p>
            <a:pPr lvl="1" algn="just">
              <a:buFont typeface="+mj-lt"/>
              <a:buAutoNum type="romanUcPeriod"/>
            </a:pPr>
            <a:endParaRPr lang="en-US" dirty="0"/>
          </a:p>
        </p:txBody>
      </p:sp>
    </p:spTree>
    <p:extLst>
      <p:ext uri="{BB962C8B-B14F-4D97-AF65-F5344CB8AC3E}">
        <p14:creationId xmlns:p14="http://schemas.microsoft.com/office/powerpoint/2010/main" val="3130243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72868" y="0"/>
            <a:ext cx="8596668" cy="1320800"/>
          </a:xfrm>
        </p:spPr>
        <p:txBody>
          <a:bodyPr/>
          <a:lstStyle/>
          <a:p>
            <a:pPr algn="ctr"/>
            <a:r>
              <a:rPr lang="he-IL" dirty="0"/>
              <a:t>ויטגנשטיין (המוקדם) והדת</a:t>
            </a:r>
          </a:p>
        </p:txBody>
      </p:sp>
      <p:sp>
        <p:nvSpPr>
          <p:cNvPr id="3" name="מציין מיקום תוכן 2"/>
          <p:cNvSpPr>
            <a:spLocks noGrp="1"/>
          </p:cNvSpPr>
          <p:nvPr>
            <p:ph idx="1"/>
          </p:nvPr>
        </p:nvSpPr>
        <p:spPr>
          <a:xfrm>
            <a:off x="341195" y="660400"/>
            <a:ext cx="9294124" cy="6197600"/>
          </a:xfrm>
        </p:spPr>
        <p:txBody>
          <a:bodyPr>
            <a:noAutofit/>
          </a:bodyPr>
          <a:lstStyle/>
          <a:p>
            <a:pPr algn="just">
              <a:buFont typeface="+mj-lt"/>
              <a:buAutoNum type="arabicPeriod"/>
            </a:pPr>
            <a:r>
              <a:rPr lang="he-IL" sz="1400" dirty="0"/>
              <a:t>היומנים והמכתבים של ויטגנשטיין.</a:t>
            </a:r>
          </a:p>
          <a:p>
            <a:pPr algn="just">
              <a:buFont typeface="+mj-lt"/>
              <a:buAutoNum type="arabicPeriod"/>
            </a:pPr>
            <a:r>
              <a:rPr lang="he-IL" sz="1400" dirty="0"/>
              <a:t>נורמן </a:t>
            </a:r>
            <a:r>
              <a:rPr lang="he-IL" sz="1400" dirty="0" err="1"/>
              <a:t>מלקולם</a:t>
            </a:r>
            <a:r>
              <a:rPr lang="he-IL" sz="1400" dirty="0"/>
              <a:t> על ויטגנשטיין והדת:</a:t>
            </a:r>
          </a:p>
          <a:p>
            <a:pPr algn="just" rtl="0"/>
            <a:r>
              <a:rPr lang="en-US" sz="1400" dirty="0"/>
              <a:t>''Wittgenstein’s mature life was strongly marked by religious thought and feeling. I am inclined to think that he was more deeply religious than are many people who correctly regard themselves as religious believers'‘ </a:t>
            </a:r>
            <a:r>
              <a:rPr lang="en-US" sz="1100" dirty="0"/>
              <a:t>- Norman Malcolm, Wittgenstein: A Religious Point Of View, Cornwall (Routledge, 1993), p 21.</a:t>
            </a:r>
            <a:endParaRPr lang="en-US" sz="1200" dirty="0"/>
          </a:p>
          <a:p>
            <a:pPr algn="just">
              <a:buFont typeface="+mj-lt"/>
              <a:buAutoNum type="arabicPeriod"/>
            </a:pPr>
            <a:r>
              <a:rPr lang="he-IL" sz="1400" dirty="0"/>
              <a:t>החוג </a:t>
            </a:r>
            <a:r>
              <a:rPr lang="he-IL" sz="1400" dirty="0" err="1"/>
              <a:t>הוינאי</a:t>
            </a:r>
            <a:r>
              <a:rPr lang="he-IL" sz="1400" dirty="0"/>
              <a:t> וויטגנשטיין</a:t>
            </a:r>
          </a:p>
          <a:p>
            <a:pPr marL="800100" lvl="1" indent="-342900" algn="just">
              <a:buFont typeface="+mj-lt"/>
              <a:buAutoNum type="arabicPeriod"/>
            </a:pPr>
            <a:r>
              <a:rPr lang="he-IL" sz="1400" dirty="0"/>
              <a:t>מה ויטגנשטיין עשה בחוג </a:t>
            </a:r>
            <a:r>
              <a:rPr lang="he-IL" sz="1400" dirty="0" err="1"/>
              <a:t>הוינאי</a:t>
            </a:r>
            <a:r>
              <a:rPr lang="he-IL" sz="1400" dirty="0"/>
              <a:t>?</a:t>
            </a:r>
          </a:p>
          <a:p>
            <a:pPr marL="800100" lvl="1" indent="-342900" algn="just">
              <a:buFont typeface="+mj-lt"/>
              <a:buAutoNum type="arabicPeriod"/>
            </a:pPr>
            <a:r>
              <a:rPr lang="he-IL" sz="1400" dirty="0"/>
              <a:t>קרנפ על ויטגנשטיין בחוג </a:t>
            </a:r>
            <a:r>
              <a:rPr lang="he-IL" sz="1400" dirty="0" err="1"/>
              <a:t>הוינאי</a:t>
            </a:r>
            <a:r>
              <a:rPr lang="he-IL" sz="1400" dirty="0"/>
              <a:t>:</a:t>
            </a:r>
            <a:endParaRPr lang="en-US" sz="1400" dirty="0"/>
          </a:p>
          <a:p>
            <a:pPr algn="just" rtl="0"/>
            <a:r>
              <a:rPr lang="en-US" sz="1400" dirty="0"/>
              <a:t>''When we were reading Wittgenstein’s book in the Circle, I had erroneously believed that his attitude toward metaphysics was similar to ours. I had not paid sufficient attention to the statements in his book about the mystical, because his feelings and thoughts in this area were too divergent from mine. Only personal contact with him helped me to see more clearly his attitude at this point…. His point of view and his attitude toward people and problems, even theoretical problems, were much more similar to those of a creative artist than to those of a scientist; one might almost say</a:t>
            </a:r>
            <a:r>
              <a:rPr lang="he-IL" sz="1400" dirty="0"/>
              <a:t>, </a:t>
            </a:r>
            <a:r>
              <a:rPr lang="en-US" sz="1400" dirty="0"/>
              <a:t>similar to those of a religious prophet or a seer'‘ - Ray Monk, Wittgenstein: the duty of a genius, London (Penguin, 1990), p.243-244.</a:t>
            </a:r>
          </a:p>
          <a:p>
            <a:pPr algn="just">
              <a:buFont typeface="+mj-lt"/>
              <a:buAutoNum type="arabicPeriod"/>
            </a:pPr>
            <a:r>
              <a:rPr lang="he-IL" sz="1400" dirty="0"/>
              <a:t>יוסף שכטר על ויטגנשטיין החוג </a:t>
            </a:r>
            <a:r>
              <a:rPr lang="he-IL" sz="1400" dirty="0" err="1"/>
              <a:t>הוינאי</a:t>
            </a:r>
            <a:r>
              <a:rPr lang="he-IL" sz="1400" dirty="0"/>
              <a:t>:</a:t>
            </a:r>
          </a:p>
          <a:p>
            <a:pPr algn="just"/>
            <a:r>
              <a:rPr lang="he-IL" sz="1400" dirty="0"/>
              <a:t>''[ויטגנשטיין] היה בעל תפיסה לוגית עמוקה ובעל אמונה כאחד. תמיד חש את קיומו של מה שלמעלה מן האדם... </a:t>
            </a:r>
            <a:r>
              <a:rPr lang="he-IL" sz="1400" dirty="0" err="1"/>
              <a:t>הפוזיטיבסטים</a:t>
            </a:r>
            <a:r>
              <a:rPr lang="he-IL" sz="1400" dirty="0"/>
              <a:t> בדורו הבינו את האיסור הלוגי שהאיל על משפטים מטאפיזיים שאינם משפטי תיאור, אך הם לא הבינו, שהאיסור לא בא אלא לפנות את הדרך למיסטיקה אמיתית, כלומר למתגלה בעולם, שאינו שייך לתיאורו של העולם, וכאן מבדילה תהום רבה בין ויטגנשטיין לבין </a:t>
            </a:r>
            <a:r>
              <a:rPr lang="he-IL" sz="1400" dirty="0" err="1"/>
              <a:t>הפוזיטביסטיים</a:t>
            </a:r>
            <a:r>
              <a:rPr lang="he-IL" sz="1400" dirty="0"/>
              <a:t>... רבים חשבו את ויטגנשטיין להוגה פוזיטיביסטי. ואכן, יש צד משותף לויטגנשטיין ולפוזיטיביסטים. אבל יש הבדל יסודי בינו לבינם. לדעת ויטגנשטיין, אין לדבר על המיסטי, אבל המיסטי הוא העיקר בעולם ובחיים, ואילו לדעת הפוזיטיביסטים, העיקר בעולם ובחיים הם דווקא הדברים שאפשר לדבר עליהם ולבטאם במשפטים מדעיים, ומה שלא ניתן לביטוי במשפים אלה איננו קיים, לדידם, כלל. לדעתו של ויטגנשטיין, המשמעות של העולם היא מעבר לעולם, אבל הוא לא פקפק בכך שיש לעולם משמעות.'' יוסף שכטר, יהדות וחינוך בזמן הזה (תל אביב תשכ"ו), עמ' 179 ו-192. </a:t>
            </a:r>
          </a:p>
        </p:txBody>
      </p:sp>
    </p:spTree>
    <p:extLst>
      <p:ext uri="{BB962C8B-B14F-4D97-AF65-F5344CB8AC3E}">
        <p14:creationId xmlns:p14="http://schemas.microsoft.com/office/powerpoint/2010/main" val="2201595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חלק ד – נפילת הפוזיטיביזם</a:t>
            </a:r>
          </a:p>
        </p:txBody>
      </p:sp>
      <p:sp>
        <p:nvSpPr>
          <p:cNvPr id="3" name="כותרת משנה 2"/>
          <p:cNvSpPr>
            <a:spLocks noGrp="1"/>
          </p:cNvSpPr>
          <p:nvPr>
            <p:ph type="subTitle" idx="1"/>
          </p:nvPr>
        </p:nvSpPr>
        <p:spPr/>
        <p:txBody>
          <a:bodyPr/>
          <a:lstStyle/>
          <a:p>
            <a:endParaRPr lang="he-IL"/>
          </a:p>
        </p:txBody>
      </p:sp>
    </p:spTree>
    <p:extLst>
      <p:ext uri="{BB962C8B-B14F-4D97-AF65-F5344CB8AC3E}">
        <p14:creationId xmlns:p14="http://schemas.microsoft.com/office/powerpoint/2010/main" val="2999696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נפילת הפוזיטיביזם על קצה המזלג</a:t>
            </a:r>
          </a:p>
        </p:txBody>
      </p:sp>
      <p:sp>
        <p:nvSpPr>
          <p:cNvPr id="3" name="מציין מיקום תוכן 2"/>
          <p:cNvSpPr>
            <a:spLocks noGrp="1"/>
          </p:cNvSpPr>
          <p:nvPr>
            <p:ph idx="1"/>
          </p:nvPr>
        </p:nvSpPr>
        <p:spPr/>
        <p:txBody>
          <a:bodyPr/>
          <a:lstStyle/>
          <a:p>
            <a:pPr>
              <a:buFont typeface="+mj-lt"/>
              <a:buAutoNum type="arabicPeriod"/>
            </a:pPr>
            <a:r>
              <a:rPr lang="he-IL" dirty="0"/>
              <a:t>האם הפוזיטיביסטים מביסים את עצמם?</a:t>
            </a:r>
          </a:p>
          <a:p>
            <a:pPr>
              <a:buFont typeface="+mj-lt"/>
              <a:buAutoNum type="arabicPeriod"/>
            </a:pPr>
            <a:r>
              <a:rPr lang="he-IL" dirty="0"/>
              <a:t>קווין והפלת הדיכוטומיה בין משפטים </a:t>
            </a:r>
            <a:r>
              <a:rPr lang="he-IL" dirty="0" err="1"/>
              <a:t>אנליטים</a:t>
            </a:r>
            <a:r>
              <a:rPr lang="he-IL" dirty="0"/>
              <a:t> וסינתטיים. </a:t>
            </a:r>
          </a:p>
          <a:p>
            <a:pPr>
              <a:buFont typeface="+mj-lt"/>
              <a:buAutoNum type="arabicPeriod"/>
            </a:pPr>
            <a:r>
              <a:rPr lang="he-IL" dirty="0" err="1"/>
              <a:t>פופר</a:t>
            </a:r>
            <a:r>
              <a:rPr lang="he-IL" dirty="0"/>
              <a:t> והפלת הפילוסופיה של המדע הפוזיטיביסטית. </a:t>
            </a:r>
          </a:p>
          <a:p>
            <a:pPr lvl="1"/>
            <a:endParaRPr lang="he-IL" dirty="0"/>
          </a:p>
          <a:p>
            <a:endParaRPr lang="he-IL" dirty="0"/>
          </a:p>
        </p:txBody>
      </p:sp>
      <p:pic>
        <p:nvPicPr>
          <p:cNvPr id="5122" name="Picture 2" descr="תוצאת תמונה עבור quine philosoph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660" y="4033740"/>
            <a:ext cx="1805824" cy="200762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תוצאת תמונה עבור קרל פופ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4301" y="4100975"/>
            <a:ext cx="1792371" cy="20076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DCB08CD-06C2-4CBC-AAEA-29FE4455F68A}"/>
              </a:ext>
            </a:extLst>
          </p:cNvPr>
          <p:cNvSpPr txBox="1"/>
          <p:nvPr/>
        </p:nvSpPr>
        <p:spPr>
          <a:xfrm>
            <a:off x="1496189" y="5934670"/>
            <a:ext cx="2372764" cy="646331"/>
          </a:xfrm>
          <a:prstGeom prst="rect">
            <a:avLst/>
          </a:prstGeom>
          <a:noFill/>
        </p:spPr>
        <p:txBody>
          <a:bodyPr wrap="none" rtlCol="1">
            <a:spAutoFit/>
          </a:bodyPr>
          <a:lstStyle/>
          <a:p>
            <a:pPr algn="ctr"/>
            <a:r>
              <a:rPr lang="he-IL" dirty="0" err="1"/>
              <a:t>וילארד</a:t>
            </a:r>
            <a:r>
              <a:rPr lang="he-IL" dirty="0"/>
              <a:t> ואן </a:t>
            </a:r>
            <a:r>
              <a:rPr lang="he-IL" dirty="0" err="1"/>
              <a:t>אורמאן</a:t>
            </a:r>
            <a:r>
              <a:rPr lang="he-IL" dirty="0"/>
              <a:t> </a:t>
            </a:r>
            <a:r>
              <a:rPr lang="he-IL" dirty="0" err="1"/>
              <a:t>קוויין</a:t>
            </a:r>
            <a:br>
              <a:rPr lang="he-IL" dirty="0">
                <a:effectLst/>
              </a:rPr>
            </a:br>
            <a:r>
              <a:rPr lang="he-IL" dirty="0"/>
              <a:t>1908-2000</a:t>
            </a:r>
          </a:p>
        </p:txBody>
      </p:sp>
      <p:sp>
        <p:nvSpPr>
          <p:cNvPr id="7" name="TextBox 6">
            <a:extLst>
              <a:ext uri="{FF2B5EF4-FFF2-40B4-BE49-F238E27FC236}">
                <a16:creationId xmlns:a16="http://schemas.microsoft.com/office/drawing/2014/main" id="{EDCB08CD-06C2-4CBC-AAEA-29FE4455F68A}"/>
              </a:ext>
            </a:extLst>
          </p:cNvPr>
          <p:cNvSpPr txBox="1"/>
          <p:nvPr/>
        </p:nvSpPr>
        <p:spPr>
          <a:xfrm>
            <a:off x="4561531" y="6041362"/>
            <a:ext cx="1277914" cy="646331"/>
          </a:xfrm>
          <a:prstGeom prst="rect">
            <a:avLst/>
          </a:prstGeom>
          <a:noFill/>
        </p:spPr>
        <p:txBody>
          <a:bodyPr wrap="none" rtlCol="1">
            <a:spAutoFit/>
          </a:bodyPr>
          <a:lstStyle/>
          <a:p>
            <a:pPr algn="ctr"/>
            <a:r>
              <a:rPr lang="he-IL" dirty="0"/>
              <a:t>קרל </a:t>
            </a:r>
            <a:r>
              <a:rPr lang="he-IL" dirty="0" err="1"/>
              <a:t>פופר</a:t>
            </a:r>
            <a:endParaRPr lang="he-IL" dirty="0"/>
          </a:p>
          <a:p>
            <a:pPr algn="ctr"/>
            <a:r>
              <a:rPr lang="he-IL" dirty="0"/>
              <a:t>1902-1994</a:t>
            </a:r>
          </a:p>
        </p:txBody>
      </p:sp>
    </p:spTree>
    <p:extLst>
      <p:ext uri="{BB962C8B-B14F-4D97-AF65-F5344CB8AC3E}">
        <p14:creationId xmlns:p14="http://schemas.microsoft.com/office/powerpoint/2010/main" val="3712626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pPr algn="ctr"/>
            <a:r>
              <a:rPr lang="he-IL" dirty="0"/>
              <a:t>שאלות?</a:t>
            </a:r>
          </a:p>
        </p:txBody>
      </p:sp>
    </p:spTree>
    <p:extLst>
      <p:ext uri="{BB962C8B-B14F-4D97-AF65-F5344CB8AC3E}">
        <p14:creationId xmlns:p14="http://schemas.microsoft.com/office/powerpoint/2010/main" val="2873143582"/>
      </p:ext>
    </p:extLst>
  </p:cSld>
  <p:clrMapOvr>
    <a:masterClrMapping/>
  </p:clrMapOvr>
</p:sld>
</file>

<file path=ppt/theme/theme1.xml><?xml version="1.0" encoding="utf-8"?>
<a:theme xmlns:a="http://schemas.openxmlformats.org/drawingml/2006/main" name="פיאה">
  <a:themeElements>
    <a:clrScheme name="פיאה">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פיאה">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פיאה">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630</TotalTime>
  <Words>2342</Words>
  <Application>Microsoft Office PowerPoint</Application>
  <PresentationFormat>מסך רחב</PresentationFormat>
  <Paragraphs>123</Paragraphs>
  <Slides>20</Slides>
  <Notes>0</Notes>
  <HiddenSlides>1</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20</vt:i4>
      </vt:variant>
    </vt:vector>
  </HeadingPairs>
  <TitlesOfParts>
    <vt:vector size="27" baseType="lpstr">
      <vt:lpstr>Aptos</vt:lpstr>
      <vt:lpstr>Arial</vt:lpstr>
      <vt:lpstr>Gabriola</vt:lpstr>
      <vt:lpstr>Trebuchet MS</vt:lpstr>
      <vt:lpstr>Wingdings</vt:lpstr>
      <vt:lpstr>Wingdings 3</vt:lpstr>
      <vt:lpstr>פיאה</vt:lpstr>
      <vt:lpstr>מבוא לפילוסופיה של הדת  פילוסופיה של השפה הדתית- חלק א'</vt:lpstr>
      <vt:lpstr>כמה הערות מקדימות - מטלת הסוף וכנס האגודה</vt:lpstr>
      <vt:lpstr>מבנה השיעור הנוכחי  (כמובן שזה תלוי בהספק...)</vt:lpstr>
      <vt:lpstr>חלק א' – תולדות הלוגיקה</vt:lpstr>
      <vt:lpstr>ראשיתה של הלוגיקה</vt:lpstr>
      <vt:lpstr>מצגת של PowerPoint‏</vt:lpstr>
      <vt:lpstr>האידיאליזם הגרמני – דוגמא להמחשה</vt:lpstr>
      <vt:lpstr>חלק ב' – פילוסופיה אנליטית, הפוזיטיביסטים הלוגיים והחוג הוינאי</vt:lpstr>
      <vt:lpstr>לודוויג ויטגנשטיין (1889-1951)</vt:lpstr>
      <vt:lpstr>הפוזיטיביזם הלוגי והחוג הוינאי</vt:lpstr>
      <vt:lpstr>המזלג של יום</vt:lpstr>
      <vt:lpstr>חלק ג' - פילוסופיה של הדת במרחב הפוזיטיביסטי </vt:lpstr>
      <vt:lpstr>השלכות של עיקרון האימות – השפה הדתית כנונסנס – רודולף קרנפ</vt:lpstr>
      <vt:lpstr>השלכות של עיקרון האימות – השפה הדתית כנונסנס – לודוויג ויטגנשטיין</vt:lpstr>
      <vt:lpstr>אז מה היא שפה דתית? הגישה האקספרסיביסטית</vt:lpstr>
      <vt:lpstr>אז מה זה אומר על הדת – ארבע אפשריות</vt:lpstr>
      <vt:lpstr>ויטגנשטיין (המוקדם) והדת</vt:lpstr>
      <vt:lpstr>חלק ד – נפילת הפוזיטיביזם</vt:lpstr>
      <vt:lpstr>נפילת הפוזיטיביזם על קצה המזלג</vt:lpstr>
      <vt:lpstr>שאלות?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פילוסופיה של השפה הדתית שיעור ראשון – פוזיטיביזם לוגי</dc:title>
  <dc:creator>Noam Oren</dc:creator>
  <cp:lastModifiedBy>Noam Oren</cp:lastModifiedBy>
  <cp:revision>46</cp:revision>
  <dcterms:created xsi:type="dcterms:W3CDTF">2020-03-26T08:30:14Z</dcterms:created>
  <dcterms:modified xsi:type="dcterms:W3CDTF">2024-07-11T09:22:49Z</dcterms:modified>
</cp:coreProperties>
</file>