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Lst>
  <p:notesMasterIdLst>
    <p:notesMasterId r:id="rId20"/>
  </p:notesMasterIdLst>
  <p:sldIdLst>
    <p:sldId id="285" r:id="rId5"/>
    <p:sldId id="286" r:id="rId6"/>
    <p:sldId id="864" r:id="rId7"/>
    <p:sldId id="297" r:id="rId8"/>
    <p:sldId id="865" r:id="rId9"/>
    <p:sldId id="869" r:id="rId10"/>
    <p:sldId id="381" r:id="rId11"/>
    <p:sldId id="868" r:id="rId12"/>
    <p:sldId id="301" r:id="rId13"/>
    <p:sldId id="287" r:id="rId14"/>
    <p:sldId id="665" r:id="rId15"/>
    <p:sldId id="330" r:id="rId16"/>
    <p:sldId id="874" r:id="rId17"/>
    <p:sldId id="875" r:id="rId18"/>
    <p:sldId id="355" r:id="rId1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6" d="100"/>
          <a:sy n="56" d="100"/>
        </p:scale>
        <p:origin x="150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כ"ב/ניסן/תשפ"ד</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dirty="0"/>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766557-4C22-44E2-ADB9-348FD0FA1918}" type="slidenum">
              <a:rPr lang="he-IL" smtClean="0">
                <a:solidFill>
                  <a:prstClr val="black"/>
                </a:solidFill>
              </a:rPr>
              <a:pPr/>
              <a:t>11</a:t>
            </a:fld>
            <a:endParaRPr lang="he-IL">
              <a:solidFill>
                <a:prstClr val="black"/>
              </a:solidFill>
            </a:endParaRPr>
          </a:p>
        </p:txBody>
      </p:sp>
    </p:spTree>
    <p:extLst>
      <p:ext uri="{BB962C8B-B14F-4D97-AF65-F5344CB8AC3E}">
        <p14:creationId xmlns:p14="http://schemas.microsoft.com/office/powerpoint/2010/main" val="4131900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13</a:t>
            </a:fld>
            <a:endParaRPr lang="he-IL">
              <a:solidFill>
                <a:prstClr val="black"/>
              </a:solidFill>
            </a:endParaRPr>
          </a:p>
        </p:txBody>
      </p:sp>
    </p:spTree>
    <p:extLst>
      <p:ext uri="{BB962C8B-B14F-4D97-AF65-F5344CB8AC3E}">
        <p14:creationId xmlns:p14="http://schemas.microsoft.com/office/powerpoint/2010/main" val="3621119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14</a:t>
            </a:fld>
            <a:endParaRPr lang="he-IL">
              <a:solidFill>
                <a:prstClr val="black"/>
              </a:solidFill>
            </a:endParaRPr>
          </a:p>
        </p:txBody>
      </p:sp>
    </p:spTree>
    <p:extLst>
      <p:ext uri="{BB962C8B-B14F-4D97-AF65-F5344CB8AC3E}">
        <p14:creationId xmlns:p14="http://schemas.microsoft.com/office/powerpoint/2010/main" val="2407556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30.04.2024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30.04.2024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30.04.2024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30.04.2024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30.04.2024</a:t>
            </a:fld>
            <a:endParaRPr lang="he-IL" dirty="0"/>
          </a:p>
        </p:txBody>
      </p:sp>
      <p:sp>
        <p:nvSpPr>
          <p:cNvPr id="8" name="מציין מיקום של כותרת תחתונה 7"/>
          <p:cNvSpPr>
            <a:spLocks noGrp="1"/>
          </p:cNvSpPr>
          <p:nvPr>
            <p:ph type="ftr" sz="quarter" idx="11"/>
          </p:nvPr>
        </p:nvSpPr>
        <p:spPr/>
        <p:txBody>
          <a:bodyPr/>
          <a:lstStyle/>
          <a:p>
            <a:endParaRPr lang="he-IL" dirty="0"/>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30.04.2024</a:t>
            </a:fld>
            <a:endParaRPr lang="he-IL" dirty="0"/>
          </a:p>
        </p:txBody>
      </p:sp>
      <p:sp>
        <p:nvSpPr>
          <p:cNvPr id="4" name="מציין מיקום של כותרת תחתונה 3"/>
          <p:cNvSpPr>
            <a:spLocks noGrp="1"/>
          </p:cNvSpPr>
          <p:nvPr>
            <p:ph type="ftr" sz="quarter" idx="11"/>
          </p:nvPr>
        </p:nvSpPr>
        <p:spPr/>
        <p:txBody>
          <a:bodyPr/>
          <a:lstStyle/>
          <a:p>
            <a:endParaRPr lang="he-IL" dirty="0"/>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dirty="0"/>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30.04.2024</a:t>
            </a:fld>
            <a:endParaRPr lang="he-IL" dirty="0"/>
          </a:p>
        </p:txBody>
      </p:sp>
      <p:sp>
        <p:nvSpPr>
          <p:cNvPr id="3" name="מציין מיקום של כותרת תחתונה 2"/>
          <p:cNvSpPr>
            <a:spLocks noGrp="1"/>
          </p:cNvSpPr>
          <p:nvPr>
            <p:ph type="ftr" sz="quarter" idx="11"/>
          </p:nvPr>
        </p:nvSpPr>
        <p:spPr/>
        <p:txBody>
          <a:bodyPr/>
          <a:lstStyle/>
          <a:p>
            <a:endParaRPr lang="he-IL" dirty="0"/>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30.04.2024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30.04.2024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30.04.2024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30.04.2024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9A840C4-C396-4045-B042-91D93BE374E3}" type="datetime13">
              <a:rPr lang="he-IL">
                <a:solidFill>
                  <a:prstClr val="black"/>
                </a:solidFill>
              </a:rPr>
              <a:pPr>
                <a:defRPr/>
              </a:pPr>
              <a:t>30.04.2024</a:t>
            </a:fld>
            <a:endParaRPr lang="he-IL" dirty="0">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CC416458-0F33-4F8F-BDD3-FD9C2F0B9472}"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2781672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2CFB130-9C46-4E7D-B91A-8436388B6124}" type="datetime13">
              <a:rPr lang="he-IL">
                <a:solidFill>
                  <a:prstClr val="black"/>
                </a:solidFill>
              </a:rPr>
              <a:pPr>
                <a:defRPr/>
              </a:pPr>
              <a:t>30.04.2024</a:t>
            </a:fld>
            <a:endParaRPr lang="he-IL" dirty="0">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22405FBB-C8DB-4AFB-BABC-BDDA3E31E29B}"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746535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31AA08-ECCE-4F84-8AB8-BFB7C126E60C}" type="datetime13">
              <a:rPr lang="he-IL">
                <a:solidFill>
                  <a:prstClr val="black"/>
                </a:solidFill>
              </a:rPr>
              <a:pPr>
                <a:defRPr/>
              </a:pPr>
              <a:t>30.04.2024</a:t>
            </a:fld>
            <a:endParaRPr lang="he-IL" dirty="0">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E126D029-8E42-4BB7-8C2F-D4F0A62C312C}"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149918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A1557A2-4DBB-4BF2-8796-43E5FB304AEB}" type="datetime13">
              <a:rPr lang="he-IL">
                <a:solidFill>
                  <a:prstClr val="black"/>
                </a:solidFill>
              </a:rPr>
              <a:pPr>
                <a:defRPr/>
              </a:pPr>
              <a:t>30.04.2024</a:t>
            </a:fld>
            <a:endParaRPr lang="he-IL" dirty="0">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472972E5-6A40-4600-BAB9-62A5DEDE43FF}"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563417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37FB6E0-0F2F-41DD-B497-0F3C626EA980}" type="datetime13">
              <a:rPr lang="he-IL">
                <a:solidFill>
                  <a:prstClr val="black"/>
                </a:solidFill>
              </a:rPr>
              <a:pPr>
                <a:defRPr/>
              </a:pPr>
              <a:t>30.04.2024</a:t>
            </a:fld>
            <a:endParaRPr lang="he-IL" dirty="0">
              <a:solidFill>
                <a:prstClr val="black"/>
              </a:solidFill>
            </a:endParaRPr>
          </a:p>
        </p:txBody>
      </p:sp>
      <p:sp>
        <p:nvSpPr>
          <p:cNvPr id="8" name="מציין מיקום של כותרת תחתונה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9" name="מציין מיקום של מספר שקופית 8"/>
          <p:cNvSpPr>
            <a:spLocks noGrp="1"/>
          </p:cNvSpPr>
          <p:nvPr>
            <p:ph type="sldNum" sz="quarter" idx="12"/>
          </p:nvPr>
        </p:nvSpPr>
        <p:spPr/>
        <p:txBody>
          <a:bodyPr/>
          <a:lstStyle>
            <a:lvl1pPr>
              <a:defRPr/>
            </a:lvl1pPr>
          </a:lstStyle>
          <a:p>
            <a:pPr>
              <a:defRPr/>
            </a:pPr>
            <a:fld id="{E0936347-5781-4549-83DC-4002D0F1E86E}"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3441924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8A795A-ADD3-4EF6-BCF3-8B4675F24764}" type="datetime13">
              <a:rPr lang="he-IL">
                <a:solidFill>
                  <a:prstClr val="black"/>
                </a:solidFill>
              </a:rPr>
              <a:pPr>
                <a:defRPr/>
              </a:pPr>
              <a:t>30.04.2024</a:t>
            </a:fld>
            <a:endParaRPr lang="he-IL" dirty="0">
              <a:solidFill>
                <a:prstClr val="black"/>
              </a:solidFill>
            </a:endParaRPr>
          </a:p>
        </p:txBody>
      </p:sp>
      <p:sp>
        <p:nvSpPr>
          <p:cNvPr id="4" name="מציין מיקום של כותרת תחתונה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5" name="מציין מיקום של מספר שקופית 4"/>
          <p:cNvSpPr>
            <a:spLocks noGrp="1"/>
          </p:cNvSpPr>
          <p:nvPr>
            <p:ph type="sldNum" sz="quarter" idx="12"/>
          </p:nvPr>
        </p:nvSpPr>
        <p:spPr/>
        <p:txBody>
          <a:bodyPr/>
          <a:lstStyle>
            <a:lvl1pPr>
              <a:defRPr/>
            </a:lvl1pPr>
          </a:lstStyle>
          <a:p>
            <a:pPr>
              <a:defRPr/>
            </a:pPr>
            <a:fld id="{D60D32C8-715F-44D9-A432-035A5BA06BC5}"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65035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14E3477-0988-4EFF-BD01-2440FD309DA4}" type="datetime13">
              <a:rPr lang="he-IL">
                <a:solidFill>
                  <a:prstClr val="black"/>
                </a:solidFill>
              </a:rPr>
              <a:pPr>
                <a:defRPr/>
              </a:pPr>
              <a:t>30.04.2024</a:t>
            </a:fld>
            <a:endParaRPr lang="he-IL" dirty="0">
              <a:solidFill>
                <a:prstClr val="black"/>
              </a:solidFill>
            </a:endParaRPr>
          </a:p>
        </p:txBody>
      </p:sp>
      <p:sp>
        <p:nvSpPr>
          <p:cNvPr id="3" name="מציין מיקום של כותרת תחתונה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4" name="מציין מיקום של מספר שקופית 3"/>
          <p:cNvSpPr>
            <a:spLocks noGrp="1"/>
          </p:cNvSpPr>
          <p:nvPr>
            <p:ph type="sldNum" sz="quarter" idx="12"/>
          </p:nvPr>
        </p:nvSpPr>
        <p:spPr/>
        <p:txBody>
          <a:bodyPr/>
          <a:lstStyle>
            <a:lvl1pPr>
              <a:defRPr/>
            </a:lvl1pPr>
          </a:lstStyle>
          <a:p>
            <a:pPr>
              <a:defRPr/>
            </a:pPr>
            <a:fld id="{038AAF43-0107-45CD-8FF0-1221EAF888B6}"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1869858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8443072-A13C-4170-B202-9579C6410E38}" type="datetime13">
              <a:rPr lang="he-IL">
                <a:solidFill>
                  <a:prstClr val="black"/>
                </a:solidFill>
              </a:rPr>
              <a:pPr>
                <a:defRPr/>
              </a:pPr>
              <a:t>30.04.2024</a:t>
            </a:fld>
            <a:endParaRPr lang="he-IL" dirty="0">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5A657FCF-5E1E-4D43-9126-91275410B207}"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2830739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B11335F-184B-49BB-8CBC-D84CACC14F89}" type="datetime13">
              <a:rPr lang="he-IL">
                <a:solidFill>
                  <a:prstClr val="black"/>
                </a:solidFill>
              </a:rPr>
              <a:pPr>
                <a:defRPr/>
              </a:pPr>
              <a:t>30.04.2024</a:t>
            </a:fld>
            <a:endParaRPr lang="he-IL" dirty="0">
              <a:solidFill>
                <a:prstClr val="black"/>
              </a:solidFill>
            </a:endParaRPr>
          </a:p>
        </p:txBody>
      </p:sp>
      <p:sp>
        <p:nvSpPr>
          <p:cNvPr id="6" name="מציין מיקום של כותרת תחתונה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7" name="מציין מיקום של מספר שקופית 6"/>
          <p:cNvSpPr>
            <a:spLocks noGrp="1"/>
          </p:cNvSpPr>
          <p:nvPr>
            <p:ph type="sldNum" sz="quarter" idx="12"/>
          </p:nvPr>
        </p:nvSpPr>
        <p:spPr/>
        <p:txBody>
          <a:bodyPr/>
          <a:lstStyle>
            <a:lvl1pPr>
              <a:defRPr/>
            </a:lvl1pPr>
          </a:lstStyle>
          <a:p>
            <a:pPr>
              <a:defRPr/>
            </a:pPr>
            <a:fld id="{5E307E64-ADA6-4ECE-B118-D923E73A5D71}"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105896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E69F6AF-1A48-4F92-8A32-AF0539018D79}" type="datetime13">
              <a:rPr lang="he-IL">
                <a:solidFill>
                  <a:prstClr val="black"/>
                </a:solidFill>
              </a:rPr>
              <a:pPr>
                <a:defRPr/>
              </a:pPr>
              <a:t>30.04.2024</a:t>
            </a:fld>
            <a:endParaRPr lang="he-IL" dirty="0">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73657295-65F2-42FC-9ACA-E8DEE1B3B185}"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2250651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A449D24-9C06-42B3-8E49-028D018CFF91}" type="datetime13">
              <a:rPr lang="he-IL">
                <a:solidFill>
                  <a:prstClr val="black"/>
                </a:solidFill>
              </a:rPr>
              <a:pPr>
                <a:defRPr/>
              </a:pPr>
              <a:t>30.04.2024</a:t>
            </a:fld>
            <a:endParaRPr lang="he-IL" dirty="0">
              <a:solidFill>
                <a:prstClr val="black"/>
              </a:solidFill>
            </a:endParaRPr>
          </a:p>
        </p:txBody>
      </p:sp>
      <p:sp>
        <p:nvSpPr>
          <p:cNvPr id="5" name="מציין מיקום של כותרת תחתונה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he-IL" dirty="0">
              <a:solidFill>
                <a:prstClr val="black"/>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E9EC4707-61AB-4C6D-9566-8C3E1AD431C9}"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413004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257924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336505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2676302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594639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30.04.2024</a:t>
            </a:fld>
            <a:endParaRPr lang="he-IL" dirty="0">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dirty="0">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060423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30.04.2024</a:t>
            </a:fld>
            <a:endParaRPr lang="he-IL" dirty="0">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dirty="0">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869315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30.04.2024</a:t>
            </a:fld>
            <a:endParaRPr lang="he-IL" dirty="0">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dirty="0">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356653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735875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3178206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098737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856030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6017484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9834743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585612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455184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30.04.2024</a:t>
            </a:fld>
            <a:endParaRPr lang="he-IL" dirty="0">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dirty="0">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131146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30.04.2024</a:t>
            </a:fld>
            <a:endParaRPr lang="he-IL" dirty="0">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dirty="0">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40322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30.04.2024</a:t>
            </a:fld>
            <a:endParaRPr lang="he-IL" dirty="0">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dirty="0">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0123131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7131672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30.04.2024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1648559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2288289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562004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30.04.2024</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dirty="0"/>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מציין מיקום של כותרת 1"/>
          <p:cNvSpPr>
            <a:spLocks noGrp="1"/>
          </p:cNvSpPr>
          <p:nvPr>
            <p:ph type="title"/>
          </p:nvPr>
        </p:nvSpPr>
        <p:spPr bwMode="auto">
          <a:xfrm>
            <a:off x="909638" y="0"/>
            <a:ext cx="8229600" cy="6207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e-IL"/>
              <a:t>ככ</a:t>
            </a:r>
          </a:p>
        </p:txBody>
      </p:sp>
      <p:sp>
        <p:nvSpPr>
          <p:cNvPr id="1027" name="מציין מיקום טקסט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מספר שקופית 5"/>
          <p:cNvSpPr>
            <a:spLocks noGrp="1"/>
          </p:cNvSpPr>
          <p:nvPr>
            <p:ph type="sldNum" sz="quarter" idx="4"/>
          </p:nvPr>
        </p:nvSpPr>
        <p:spPr>
          <a:xfrm>
            <a:off x="0" y="0"/>
            <a:ext cx="827088" cy="365125"/>
          </a:xfrm>
          <a:prstGeom prst="rect">
            <a:avLst/>
          </a:prstGeom>
        </p:spPr>
        <p:txBody>
          <a:bodyPr vert="horz" lIns="91440" tIns="45720" rIns="91440" bIns="45720" rtlCol="1" anchor="ctr"/>
          <a:lstStyle>
            <a:lvl1pPr algn="l" fontAlgn="auto">
              <a:spcBef>
                <a:spcPts val="0"/>
              </a:spcBef>
              <a:spcAft>
                <a:spcPts val="0"/>
              </a:spcAft>
              <a:defRPr sz="2800" smtClean="0">
                <a:solidFill>
                  <a:schemeClr val="tx1">
                    <a:tint val="75000"/>
                  </a:schemeClr>
                </a:solidFill>
                <a:latin typeface="+mn-lt"/>
                <a:cs typeface="+mn-cs"/>
              </a:defRPr>
            </a:lvl1pPr>
          </a:lstStyle>
          <a:p>
            <a:pPr>
              <a:defRPr/>
            </a:pPr>
            <a:fld id="{194FC130-9598-4CF5-ABBA-A3ABA7C4E591}" type="slidenum">
              <a:rPr lang="he-IL">
                <a:solidFill>
                  <a:prstClr val="black">
                    <a:tint val="75000"/>
                  </a:prstClr>
                </a:solidFill>
              </a:rPr>
              <a:pPr>
                <a:defRPr/>
              </a:pPr>
              <a:t>‹#›</a:t>
            </a:fld>
            <a:endParaRPr lang="he-IL" dirty="0">
              <a:solidFill>
                <a:prstClr val="black">
                  <a:tint val="75000"/>
                </a:prstClr>
              </a:solidFill>
            </a:endParaRPr>
          </a:p>
        </p:txBody>
      </p:sp>
    </p:spTree>
    <p:extLst>
      <p:ext uri="{BB962C8B-B14F-4D97-AF65-F5344CB8AC3E}">
        <p14:creationId xmlns:p14="http://schemas.microsoft.com/office/powerpoint/2010/main" val="4115135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1" fontAlgn="base">
        <a:spcBef>
          <a:spcPct val="0"/>
        </a:spcBef>
        <a:spcAft>
          <a:spcPct val="0"/>
        </a:spcAft>
        <a:defRPr sz="3600" kern="1200">
          <a:solidFill>
            <a:schemeClr val="tx1"/>
          </a:solidFill>
          <a:latin typeface="Narkisim" pitchFamily="34" charset="-79"/>
          <a:ea typeface="+mj-ea"/>
          <a:cs typeface="Narkisim" pitchFamily="34" charset="-79"/>
        </a:defRPr>
      </a:lvl1pPr>
      <a:lvl2pPr algn="ctr" rtl="1" fontAlgn="base">
        <a:spcBef>
          <a:spcPct val="0"/>
        </a:spcBef>
        <a:spcAft>
          <a:spcPct val="0"/>
        </a:spcAft>
        <a:defRPr sz="3600">
          <a:solidFill>
            <a:schemeClr val="tx1"/>
          </a:solidFill>
          <a:latin typeface="Narkisim" pitchFamily="2" charset="-79"/>
          <a:cs typeface="Narkisim" pitchFamily="2" charset="-79"/>
        </a:defRPr>
      </a:lvl2pPr>
      <a:lvl3pPr algn="ctr" rtl="1" fontAlgn="base">
        <a:spcBef>
          <a:spcPct val="0"/>
        </a:spcBef>
        <a:spcAft>
          <a:spcPct val="0"/>
        </a:spcAft>
        <a:defRPr sz="3600">
          <a:solidFill>
            <a:schemeClr val="tx1"/>
          </a:solidFill>
          <a:latin typeface="Narkisim" pitchFamily="2" charset="-79"/>
          <a:cs typeface="Narkisim" pitchFamily="2" charset="-79"/>
        </a:defRPr>
      </a:lvl3pPr>
      <a:lvl4pPr algn="ctr" rtl="1" fontAlgn="base">
        <a:spcBef>
          <a:spcPct val="0"/>
        </a:spcBef>
        <a:spcAft>
          <a:spcPct val="0"/>
        </a:spcAft>
        <a:defRPr sz="3600">
          <a:solidFill>
            <a:schemeClr val="tx1"/>
          </a:solidFill>
          <a:latin typeface="Narkisim" pitchFamily="2" charset="-79"/>
          <a:cs typeface="Narkisim" pitchFamily="2" charset="-79"/>
        </a:defRPr>
      </a:lvl4pPr>
      <a:lvl5pPr algn="ctr" rtl="1" fontAlgn="base">
        <a:spcBef>
          <a:spcPct val="0"/>
        </a:spcBef>
        <a:spcAft>
          <a:spcPct val="0"/>
        </a:spcAft>
        <a:defRPr sz="3600">
          <a:solidFill>
            <a:schemeClr val="tx1"/>
          </a:solidFill>
          <a:latin typeface="Narkisim" pitchFamily="2" charset="-79"/>
          <a:cs typeface="Narkisim" pitchFamily="2" charset="-79"/>
        </a:defRPr>
      </a:lvl5pPr>
      <a:lvl6pPr marL="457200" algn="ctr" rtl="1" fontAlgn="base">
        <a:spcBef>
          <a:spcPct val="0"/>
        </a:spcBef>
        <a:spcAft>
          <a:spcPct val="0"/>
        </a:spcAft>
        <a:defRPr sz="3600">
          <a:solidFill>
            <a:schemeClr val="tx1"/>
          </a:solidFill>
          <a:latin typeface="Narkisim" pitchFamily="2" charset="-79"/>
          <a:cs typeface="Narkisim" pitchFamily="2" charset="-79"/>
        </a:defRPr>
      </a:lvl6pPr>
      <a:lvl7pPr marL="914400" algn="ctr" rtl="1" fontAlgn="base">
        <a:spcBef>
          <a:spcPct val="0"/>
        </a:spcBef>
        <a:spcAft>
          <a:spcPct val="0"/>
        </a:spcAft>
        <a:defRPr sz="3600">
          <a:solidFill>
            <a:schemeClr val="tx1"/>
          </a:solidFill>
          <a:latin typeface="Narkisim" pitchFamily="2" charset="-79"/>
          <a:cs typeface="Narkisim" pitchFamily="2" charset="-79"/>
        </a:defRPr>
      </a:lvl7pPr>
      <a:lvl8pPr marL="1371600" algn="ctr" rtl="1" fontAlgn="base">
        <a:spcBef>
          <a:spcPct val="0"/>
        </a:spcBef>
        <a:spcAft>
          <a:spcPct val="0"/>
        </a:spcAft>
        <a:defRPr sz="3600">
          <a:solidFill>
            <a:schemeClr val="tx1"/>
          </a:solidFill>
          <a:latin typeface="Narkisim" pitchFamily="2" charset="-79"/>
          <a:cs typeface="Narkisim" pitchFamily="2" charset="-79"/>
        </a:defRPr>
      </a:lvl8pPr>
      <a:lvl9pPr marL="1828800" algn="ctr" rtl="1" fontAlgn="base">
        <a:spcBef>
          <a:spcPct val="0"/>
        </a:spcBef>
        <a:spcAft>
          <a:spcPct val="0"/>
        </a:spcAft>
        <a:defRPr sz="3600">
          <a:solidFill>
            <a:schemeClr val="tx1"/>
          </a:solidFill>
          <a:latin typeface="Narkisim" pitchFamily="2" charset="-79"/>
          <a:cs typeface="Narkisim" pitchFamily="2" charset="-79"/>
        </a:defRPr>
      </a:lvl9pPr>
    </p:titleStyle>
    <p:bodyStyle>
      <a:lvl1pPr marL="342900" indent="-342900" algn="r" rtl="1"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51402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30.04.2024</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2015910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a:xfrm>
            <a:off x="3358813" y="0"/>
            <a:ext cx="5724128" cy="1075482"/>
          </a:xfrm>
        </p:spPr>
        <p:txBody>
          <a:bodyPr/>
          <a:lstStyle/>
          <a:p>
            <a:pPr lvl="0">
              <a:spcBef>
                <a:spcPts val="0"/>
              </a:spcBef>
            </a:pPr>
            <a:r>
              <a:rPr lang="he-IL" sz="2800" b="1" dirty="0">
                <a:solidFill>
                  <a:srgbClr val="000000"/>
                </a:solidFill>
                <a:latin typeface="Arial"/>
              </a:rPr>
              <a:t>גיאורג וילהלם פרידריך הגל</a:t>
            </a:r>
            <a:br>
              <a:rPr lang="he-IL" sz="2800" b="1" dirty="0">
                <a:solidFill>
                  <a:srgbClr val="000000"/>
                </a:solidFill>
                <a:latin typeface="Arial"/>
              </a:rPr>
            </a:br>
            <a:r>
              <a:rPr lang="he-IL" sz="1800" dirty="0">
                <a:solidFill>
                  <a:prstClr val="black"/>
                </a:solidFill>
                <a:ea typeface="+mn-ea"/>
              </a:rPr>
              <a:t>27 באוגוסט 1770 – 14 בנובמבר 1831</a:t>
            </a:r>
            <a:br>
              <a:rPr lang="he-IL" sz="1800" dirty="0">
                <a:solidFill>
                  <a:prstClr val="black"/>
                </a:solidFill>
                <a:ea typeface="+mn-ea"/>
              </a:rPr>
            </a:br>
            <a:r>
              <a:rPr lang="he-IL" sz="1200" dirty="0" err="1">
                <a:effectLst/>
                <a:latin typeface="Times New Roman" panose="02020603050405020304" pitchFamily="18" charset="0"/>
                <a:ea typeface="Times New Roman" panose="02020603050405020304" pitchFamily="18" charset="0"/>
                <a:cs typeface="Narkisim" panose="020E0502050101010101" pitchFamily="34" charset="-79"/>
              </a:rPr>
              <a:t>קלקבאג</a:t>
            </a:r>
            <a:r>
              <a:rPr lang="he-IL" sz="1200" dirty="0">
                <a:effectLst/>
                <a:latin typeface="Times New Roman" panose="02020603050405020304" pitchFamily="18" charset="0"/>
                <a:ea typeface="Times New Roman" panose="02020603050405020304" pitchFamily="18" charset="0"/>
                <a:cs typeface="Narkisim" panose="020E0502050101010101" pitchFamily="34" charset="-79"/>
              </a:rPr>
              <a:t>': אין חינוך פילוסופי ראוי לשמו </a:t>
            </a:r>
            <a:r>
              <a:rPr lang="he-IL" sz="1050" dirty="0">
                <a:effectLst/>
                <a:latin typeface="Times New Roman" panose="02020603050405020304" pitchFamily="18" charset="0"/>
                <a:ea typeface="Times New Roman" panose="02020603050405020304" pitchFamily="18" charset="0"/>
                <a:cs typeface="Narkisim" panose="020E0502050101010101" pitchFamily="34" charset="-79"/>
              </a:rPr>
              <a:t>(</a:t>
            </a:r>
            <a:r>
              <a:rPr lang="en-US" sz="1050" dirty="0">
                <a:effectLst/>
                <a:latin typeface="Arial Rounded MT Bold" panose="020F0704030504030204" pitchFamily="34" charset="0"/>
                <a:ea typeface="Times New Roman" panose="02020603050405020304" pitchFamily="18" charset="0"/>
                <a:cs typeface="Narkisim" panose="020E0502050101010101" pitchFamily="34" charset="-79"/>
              </a:rPr>
              <a:t>genuine</a:t>
            </a:r>
            <a:r>
              <a:rPr lang="he-IL" sz="1050" dirty="0">
                <a:effectLst/>
                <a:latin typeface="Times New Roman" panose="02020603050405020304" pitchFamily="18" charset="0"/>
                <a:ea typeface="Times New Roman" panose="02020603050405020304" pitchFamily="18" charset="0"/>
                <a:cs typeface="Narkisim" panose="020E0502050101010101" pitchFamily="34" charset="-79"/>
              </a:rPr>
              <a:t>) </a:t>
            </a:r>
            <a:r>
              <a:rPr lang="he-IL" sz="1200" dirty="0">
                <a:effectLst/>
                <a:latin typeface="Times New Roman" panose="02020603050405020304" pitchFamily="18" charset="0"/>
                <a:ea typeface="Times New Roman" panose="02020603050405020304" pitchFamily="18" charset="0"/>
                <a:cs typeface="Narkisim" panose="020E0502050101010101" pitchFamily="34" charset="-79"/>
              </a:rPr>
              <a:t>שאינו כולל היכרות של ממש </a:t>
            </a:r>
            <a:r>
              <a:rPr lang="he-IL" sz="1050" dirty="0">
                <a:effectLst/>
                <a:latin typeface="Times New Roman" panose="02020603050405020304" pitchFamily="18" charset="0"/>
                <a:ea typeface="Times New Roman" panose="02020603050405020304" pitchFamily="18" charset="0"/>
                <a:cs typeface="Narkisim" panose="020E0502050101010101" pitchFamily="34" charset="-79"/>
              </a:rPr>
              <a:t>(</a:t>
            </a:r>
            <a:r>
              <a:rPr lang="en-US" sz="1050" dirty="0">
                <a:effectLst/>
                <a:latin typeface="Arial Rounded MT Bold" panose="020F0704030504030204" pitchFamily="34" charset="0"/>
                <a:ea typeface="Times New Roman" panose="02020603050405020304" pitchFamily="18" charset="0"/>
                <a:cs typeface="Narkisim" panose="020E0502050101010101" pitchFamily="34" charset="-79"/>
              </a:rPr>
              <a:t>more that a passing acquaintance</a:t>
            </a:r>
            <a:r>
              <a:rPr lang="he-IL" sz="1200" dirty="0">
                <a:effectLst/>
                <a:latin typeface="Times New Roman" panose="02020603050405020304" pitchFamily="18" charset="0"/>
                <a:ea typeface="Times New Roman" panose="02020603050405020304" pitchFamily="18" charset="0"/>
                <a:cs typeface="Narkisim" panose="020E0502050101010101" pitchFamily="34" charset="-79"/>
              </a:rPr>
              <a:t>) עם הענק המודרני הזה</a:t>
            </a:r>
            <a:endParaRPr lang="he-IL" sz="2800" dirty="0"/>
          </a:p>
        </p:txBody>
      </p:sp>
      <p:pic>
        <p:nvPicPr>
          <p:cNvPr id="1026" name="Picture 2" descr="קובץ:Heg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13"/>
            <a:ext cx="3278071" cy="3756670"/>
          </a:xfrm>
          <a:prstGeom prst="rect">
            <a:avLst/>
          </a:prstGeom>
          <a:noFill/>
          <a:extLst>
            <a:ext uri="{909E8E84-426E-40DD-AFC4-6F175D3DCCD1}">
              <a14:hiddenFill xmlns:a14="http://schemas.microsoft.com/office/drawing/2010/main">
                <a:solidFill>
                  <a:srgbClr val="FFFFFF"/>
                </a:solidFill>
              </a14:hiddenFill>
            </a:ext>
          </a:extLst>
        </p:spPr>
      </p:pic>
      <p:sp>
        <p:nvSpPr>
          <p:cNvPr id="7" name="מלבן 6"/>
          <p:cNvSpPr/>
          <p:nvPr/>
        </p:nvSpPr>
        <p:spPr>
          <a:xfrm>
            <a:off x="2461651" y="1196752"/>
            <a:ext cx="6710491" cy="2677656"/>
          </a:xfrm>
          <a:prstGeom prst="rect">
            <a:avLst/>
          </a:prstGeom>
        </p:spPr>
        <p:txBody>
          <a:bodyPr wrap="none">
            <a:spAutoFit/>
          </a:bodyPr>
          <a:lstStyle/>
          <a:p>
            <a:r>
              <a:rPr lang="he-IL" sz="2400" dirty="0">
                <a:solidFill>
                  <a:prstClr val="black"/>
                </a:solidFill>
                <a:latin typeface="Narkisim" pitchFamily="34" charset="-79"/>
                <a:cs typeface="Narkisim" pitchFamily="34" charset="-79"/>
              </a:rPr>
              <a:t>נולד </a:t>
            </a:r>
            <a:r>
              <a:rPr lang="he-IL" sz="2400" dirty="0" err="1">
                <a:solidFill>
                  <a:prstClr val="black"/>
                </a:solidFill>
                <a:latin typeface="Narkisim" pitchFamily="34" charset="-79"/>
                <a:cs typeface="Narkisim" pitchFamily="34" charset="-79"/>
              </a:rPr>
              <a:t>בשטוטגרט</a:t>
            </a:r>
            <a:r>
              <a:rPr lang="he-IL" sz="2400" dirty="0">
                <a:solidFill>
                  <a:prstClr val="black"/>
                </a:solidFill>
                <a:latin typeface="Narkisim" pitchFamily="34" charset="-79"/>
                <a:cs typeface="Narkisim" pitchFamily="34" charset="-79"/>
              </a:rPr>
              <a:t> </a:t>
            </a:r>
            <a:r>
              <a:rPr lang="he-IL" sz="2400" dirty="0" err="1">
                <a:solidFill>
                  <a:prstClr val="black"/>
                </a:solidFill>
                <a:latin typeface="Narkisim" pitchFamily="34" charset="-79"/>
                <a:cs typeface="Narkisim" pitchFamily="34" charset="-79"/>
              </a:rPr>
              <a:t>שבווירטמברג</a:t>
            </a:r>
            <a:r>
              <a:rPr lang="he-IL" sz="2400" dirty="0">
                <a:solidFill>
                  <a:prstClr val="black"/>
                </a:solidFill>
                <a:latin typeface="Narkisim" pitchFamily="34" charset="-79"/>
                <a:cs typeface="Narkisim" pitchFamily="34" charset="-79"/>
              </a:rPr>
              <a:t>, דרום-מערב גרמניה</a:t>
            </a:r>
          </a:p>
          <a:p>
            <a:r>
              <a:rPr lang="he-IL" sz="2400" dirty="0">
                <a:solidFill>
                  <a:prstClr val="black"/>
                </a:solidFill>
                <a:latin typeface="Narkisim" pitchFamily="34" charset="-79"/>
                <a:cs typeface="Narkisim" pitchFamily="34" charset="-79"/>
              </a:rPr>
              <a:t>התחנך בסמינר של הכנסייה הפרוטסטנטית </a:t>
            </a:r>
            <a:r>
              <a:rPr lang="he-IL" sz="2400" dirty="0" err="1">
                <a:solidFill>
                  <a:prstClr val="black"/>
                </a:solidFill>
                <a:latin typeface="Narkisim" pitchFamily="34" charset="-79"/>
                <a:cs typeface="Narkisim" pitchFamily="34" charset="-79"/>
              </a:rPr>
              <a:t>בטובינגן</a:t>
            </a:r>
            <a:endParaRPr lang="he-IL" sz="2400" dirty="0">
              <a:solidFill>
                <a:prstClr val="black"/>
              </a:solidFill>
              <a:latin typeface="Narkisim" pitchFamily="34" charset="-79"/>
              <a:cs typeface="Narkisim" pitchFamily="34" charset="-79"/>
            </a:endParaRPr>
          </a:p>
          <a:p>
            <a:r>
              <a:rPr lang="he-IL" sz="2400" dirty="0">
                <a:solidFill>
                  <a:prstClr val="black"/>
                </a:solidFill>
                <a:latin typeface="Narkisim" pitchFamily="34" charset="-79"/>
                <a:cs typeface="Narkisim" pitchFamily="34" charset="-79"/>
              </a:rPr>
              <a:t>לימד כמורה פרטי בברן ובפרנקפורט</a:t>
            </a:r>
          </a:p>
          <a:p>
            <a:r>
              <a:rPr lang="he-IL" sz="2400" dirty="0">
                <a:solidFill>
                  <a:prstClr val="black"/>
                </a:solidFill>
                <a:latin typeface="Narkisim" pitchFamily="34" charset="-79"/>
                <a:cs typeface="Narkisim" pitchFamily="34" charset="-79"/>
              </a:rPr>
              <a:t>1801: עבר ל</a:t>
            </a:r>
            <a:r>
              <a:rPr lang="he-IL" sz="2400" dirty="0">
                <a:solidFill>
                  <a:prstClr val="black"/>
                </a:solidFill>
                <a:latin typeface="Times New Roman"/>
                <a:ea typeface="Times New Roman"/>
                <a:cs typeface="Narkisim"/>
              </a:rPr>
              <a:t>יֶנָה וחי בה עד כיבוש העיר בידי </a:t>
            </a:r>
            <a:r>
              <a:rPr lang="he-IL" sz="2400" dirty="0" err="1">
                <a:solidFill>
                  <a:prstClr val="black"/>
                </a:solidFill>
                <a:latin typeface="Times New Roman"/>
                <a:ea typeface="Times New Roman"/>
                <a:cs typeface="Narkisim"/>
              </a:rPr>
              <a:t>נפולאון</a:t>
            </a:r>
            <a:r>
              <a:rPr lang="he-IL" sz="2400" dirty="0">
                <a:solidFill>
                  <a:prstClr val="black"/>
                </a:solidFill>
                <a:latin typeface="Times New Roman"/>
                <a:ea typeface="Times New Roman"/>
                <a:cs typeface="Narkisim"/>
              </a:rPr>
              <a:t> </a:t>
            </a:r>
            <a:r>
              <a:rPr lang="he-IL" sz="2400" dirty="0">
                <a:solidFill>
                  <a:srgbClr val="FFFF00"/>
                </a:solidFill>
                <a:latin typeface="Times New Roman"/>
                <a:ea typeface="Times New Roman"/>
                <a:cs typeface="Narkisim"/>
              </a:rPr>
              <a:t>ב-1806</a:t>
            </a:r>
          </a:p>
          <a:p>
            <a:r>
              <a:rPr lang="he-IL" sz="2400" dirty="0">
                <a:solidFill>
                  <a:prstClr val="black"/>
                </a:solidFill>
                <a:latin typeface="Times New Roman"/>
                <a:cs typeface="Narkisim"/>
              </a:rPr>
              <a:t>1808-1815: מורה בגימנסיה </a:t>
            </a:r>
            <a:r>
              <a:rPr lang="he-IL" sz="2400" dirty="0" err="1">
                <a:solidFill>
                  <a:prstClr val="black"/>
                </a:solidFill>
                <a:latin typeface="Times New Roman"/>
                <a:cs typeface="Narkisim"/>
              </a:rPr>
              <a:t>בנירמברג</a:t>
            </a:r>
            <a:r>
              <a:rPr lang="he-IL" sz="2400" dirty="0">
                <a:solidFill>
                  <a:prstClr val="black"/>
                </a:solidFill>
                <a:latin typeface="Times New Roman"/>
                <a:cs typeface="Narkisim"/>
              </a:rPr>
              <a:t> </a:t>
            </a:r>
          </a:p>
          <a:p>
            <a:r>
              <a:rPr lang="he-IL" sz="2400" dirty="0">
                <a:solidFill>
                  <a:prstClr val="black"/>
                </a:solidFill>
                <a:latin typeface="Times New Roman"/>
                <a:cs typeface="Narkisim"/>
              </a:rPr>
              <a:t>1816-1818: מורה באוניברסיטת </a:t>
            </a:r>
            <a:r>
              <a:rPr lang="he-IL" sz="2400" dirty="0" err="1">
                <a:solidFill>
                  <a:prstClr val="black"/>
                </a:solidFill>
                <a:latin typeface="Times New Roman"/>
                <a:cs typeface="Narkisim"/>
              </a:rPr>
              <a:t>היידלברג</a:t>
            </a:r>
            <a:endParaRPr lang="he-IL" sz="2400" dirty="0">
              <a:solidFill>
                <a:prstClr val="black"/>
              </a:solidFill>
              <a:latin typeface="Narkisim" pitchFamily="34" charset="-79"/>
              <a:cs typeface="Narkisim" pitchFamily="34" charset="-79"/>
            </a:endParaRPr>
          </a:p>
          <a:p>
            <a:r>
              <a:rPr lang="he-IL" sz="2400" dirty="0">
                <a:solidFill>
                  <a:prstClr val="black"/>
                </a:solidFill>
                <a:latin typeface="Narkisim" pitchFamily="34" charset="-79"/>
                <a:cs typeface="Narkisim" pitchFamily="34" charset="-79"/>
              </a:rPr>
              <a:t>1818-1831: מורה </a:t>
            </a:r>
            <a:r>
              <a:rPr lang="he-IL" sz="2400" dirty="0" err="1">
                <a:solidFill>
                  <a:prstClr val="black"/>
                </a:solidFill>
                <a:latin typeface="Narkisim" pitchFamily="34" charset="-79"/>
                <a:cs typeface="Narkisim" pitchFamily="34" charset="-79"/>
              </a:rPr>
              <a:t>באוניבסיטת</a:t>
            </a:r>
            <a:r>
              <a:rPr lang="he-IL" sz="2400" dirty="0">
                <a:solidFill>
                  <a:prstClr val="black"/>
                </a:solidFill>
                <a:latin typeface="Narkisim" pitchFamily="34" charset="-79"/>
                <a:cs typeface="Narkisim" pitchFamily="34" charset="-79"/>
              </a:rPr>
              <a:t> ברלין</a:t>
            </a:r>
          </a:p>
        </p:txBody>
      </p:sp>
      <p:sp>
        <p:nvSpPr>
          <p:cNvPr id="8" name="מלבן 7"/>
          <p:cNvSpPr/>
          <p:nvPr/>
        </p:nvSpPr>
        <p:spPr>
          <a:xfrm>
            <a:off x="7380311" y="3802400"/>
            <a:ext cx="1937187" cy="3046988"/>
          </a:xfrm>
          <a:prstGeom prst="rect">
            <a:avLst/>
          </a:prstGeom>
        </p:spPr>
        <p:txBody>
          <a:bodyPr wrap="square">
            <a:spAutoFit/>
          </a:bodyPr>
          <a:lstStyle/>
          <a:p>
            <a:pPr algn="l" rtl="0"/>
            <a:r>
              <a:rPr lang="en-US" sz="1600" dirty="0">
                <a:solidFill>
                  <a:prstClr val="black"/>
                </a:solidFill>
                <a:latin typeface="Arial Rounded MT Bold" pitchFamily="34" charset="0"/>
                <a:ea typeface="Times New Roman"/>
                <a:cs typeface="Narkisim"/>
              </a:rPr>
              <a:t>Hegel's thought has been praised and blamed for the development of existentialism,</a:t>
            </a:r>
            <a:r>
              <a:rPr lang="en-US" sz="1600" dirty="0">
                <a:solidFill>
                  <a:srgbClr val="222222"/>
                </a:solidFill>
                <a:latin typeface="Arial Rounded MT Bold" pitchFamily="34" charset="0"/>
                <a:ea typeface="Times New Roman"/>
              </a:rPr>
              <a:t> </a:t>
            </a:r>
            <a:r>
              <a:rPr lang="en-US" sz="1600" dirty="0">
                <a:solidFill>
                  <a:prstClr val="black"/>
                </a:solidFill>
                <a:latin typeface="Arial Rounded MT Bold" pitchFamily="34" charset="0"/>
                <a:ea typeface="Times New Roman"/>
                <a:cs typeface="Narkisim"/>
              </a:rPr>
              <a:t>communism, fascism, death of God theology, and historicist  nihilism. Terry </a:t>
            </a:r>
            <a:r>
              <a:rPr lang="en-US" sz="1600" dirty="0" err="1">
                <a:solidFill>
                  <a:prstClr val="black"/>
                </a:solidFill>
                <a:latin typeface="Arial Rounded MT Bold" pitchFamily="34" charset="0"/>
                <a:ea typeface="Times New Roman"/>
                <a:cs typeface="Narkisim"/>
              </a:rPr>
              <a:t>Pinkard</a:t>
            </a:r>
            <a:r>
              <a:rPr lang="en-US" sz="1600" dirty="0">
                <a:solidFill>
                  <a:prstClr val="black"/>
                </a:solidFill>
                <a:latin typeface="Arial Rounded MT Bold" pitchFamily="34" charset="0"/>
                <a:ea typeface="Times New Roman"/>
                <a:cs typeface="Narkisim"/>
              </a:rPr>
              <a:t>.</a:t>
            </a:r>
            <a:endParaRPr lang="he-IL" sz="1600" dirty="0">
              <a:solidFill>
                <a:prstClr val="black"/>
              </a:solidFill>
              <a:latin typeface="Arial Rounded MT Bold" pitchFamily="34" charset="0"/>
            </a:endParaRPr>
          </a:p>
        </p:txBody>
      </p:sp>
      <p:sp>
        <p:nvSpPr>
          <p:cNvPr id="3" name="תיבת טקסט 2">
            <a:extLst>
              <a:ext uri="{FF2B5EF4-FFF2-40B4-BE49-F238E27FC236}">
                <a16:creationId xmlns:a16="http://schemas.microsoft.com/office/drawing/2014/main" id="{94E519F9-7417-4FE7-A2D7-16A7999D81AD}"/>
              </a:ext>
            </a:extLst>
          </p:cNvPr>
          <p:cNvSpPr txBox="1"/>
          <p:nvPr/>
        </p:nvSpPr>
        <p:spPr>
          <a:xfrm>
            <a:off x="179512" y="3987066"/>
            <a:ext cx="6912767" cy="2677656"/>
          </a:xfrm>
          <a:prstGeom prst="rect">
            <a:avLst/>
          </a:prstGeom>
          <a:noFill/>
        </p:spPr>
        <p:txBody>
          <a:bodyPr wrap="square">
            <a:spAutoFit/>
          </a:bodyPr>
          <a:lstStyle/>
          <a:p>
            <a:pPr marL="20320" algn="r" rtl="1">
              <a:tabLst>
                <a:tab pos="273050" algn="l"/>
              </a:tabLst>
            </a:pPr>
            <a:r>
              <a:rPr lang="he-IL" sz="2400" u="sng" dirty="0">
                <a:latin typeface="Times New Roman" panose="02020603050405020304" pitchFamily="18" charset="0"/>
                <a:ea typeface="Times New Roman" panose="02020603050405020304" pitchFamily="18" charset="0"/>
                <a:cs typeface="Narkisim" panose="020E0502050101010101" pitchFamily="34" charset="-79"/>
              </a:rPr>
              <a:t>תכנית</a:t>
            </a:r>
            <a:r>
              <a:rPr lang="he-IL" sz="2400" u="sng" dirty="0">
                <a:effectLst/>
                <a:latin typeface="Times New Roman" panose="02020603050405020304" pitchFamily="18" charset="0"/>
                <a:ea typeface="Times New Roman" panose="02020603050405020304" pitchFamily="18" charset="0"/>
                <a:cs typeface="Narkisim" panose="020E0502050101010101" pitchFamily="34" charset="-79"/>
              </a:rPr>
              <a:t> השיעור: </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a:p>
            <a:pPr marL="287338" indent="-287338" algn="r" rtl="1">
              <a:tabLst>
                <a:tab pos="273050" algn="l"/>
              </a:tabLst>
            </a:pPr>
            <a:r>
              <a:rPr lang="he-IL" sz="2400" u="sng" dirty="0">
                <a:effectLst/>
                <a:latin typeface="Narkisim" panose="020E0502050101010101" pitchFamily="34" charset="-79"/>
                <a:ea typeface="Times New Roman" panose="02020603050405020304" pitchFamily="18" charset="0"/>
                <a:cs typeface="Miriam" panose="020B0502050101010101" pitchFamily="34" charset="-79"/>
              </a:rPr>
              <a:t>[</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א] הגל, תאריכים ומקומות, כתבים עיקריים</a:t>
            </a:r>
          </a:p>
          <a:p>
            <a:pPr marL="287338" indent="-287338" algn="just" rtl="1">
              <a:tabLst>
                <a:tab pos="273050" algn="l"/>
              </a:tabLst>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[ב] תיאור כללי של ה</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פנומנולוגיה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וייחודיותה</a:t>
            </a:r>
            <a:r>
              <a:rPr lang="he-IL" sz="2400" dirty="0">
                <a:latin typeface="Times New Roman" panose="02020603050405020304" pitchFamily="18" charset="0"/>
                <a:ea typeface="Times New Roman" panose="02020603050405020304" pitchFamily="18" charset="0"/>
                <a:cs typeface="Narkisim" panose="020E0502050101010101" pitchFamily="34" charset="-79"/>
              </a:rPr>
              <a:t>; על ההקדמה הראשונה; </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שני צירי (רבדי?) הספר</a:t>
            </a:r>
          </a:p>
          <a:p>
            <a:pPr marL="287338" indent="-287338" algn="just" rtl="1">
              <a:tabLst>
                <a:tab pos="273050" algn="l"/>
              </a:tabLst>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[ג] הרקע ההיסטורי והתרבותי של החיבור בסימן</a:t>
            </a:r>
            <a:r>
              <a:rPr lang="he-IL" sz="2400" dirty="0">
                <a:effectLst/>
                <a:ea typeface="Times New Roman" panose="02020603050405020304" pitchFamily="18" charset="0"/>
                <a:cs typeface="Narkisim" panose="020E0502050101010101" pitchFamily="34" charset="-79"/>
              </a:rPr>
              <a:t> </a:t>
            </a:r>
            <a:r>
              <a:rPr lang="he-IL" sz="2400" b="1" dirty="0">
                <a:effectLst/>
                <a:ea typeface="Times New Roman" panose="02020603050405020304" pitchFamily="18" charset="0"/>
                <a:cs typeface="Narkisim" panose="020E0502050101010101" pitchFamily="34" charset="-79"/>
              </a:rPr>
              <a:t>ערטול הקסם</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 מן העולם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והפיצולים המעורבים בו; הרקע שָלוּב בטקסט עצמו, ומלווה את ההצגה העצמית של משימתו </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79761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p:txBody>
          <a:bodyPr/>
          <a:lstStyle/>
          <a:p>
            <a:r>
              <a:rPr lang="he-IL" sz="2800">
                <a:solidFill>
                  <a:srgbClr val="000000"/>
                </a:solidFill>
                <a:latin typeface="Arial"/>
                <a:ea typeface="Times New Roman"/>
                <a:cs typeface="Narkisim"/>
              </a:rPr>
              <a:t>כתבים עיקריים</a:t>
            </a:r>
            <a:endParaRPr lang="he-IL" sz="2800"/>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2</a:t>
            </a:fld>
            <a:endParaRPr lang="he-IL">
              <a:solidFill>
                <a:prstClr val="black">
                  <a:tint val="75000"/>
                </a:prstClr>
              </a:solidFill>
            </a:endParaRPr>
          </a:p>
        </p:txBody>
      </p:sp>
      <p:sp>
        <p:nvSpPr>
          <p:cNvPr id="6" name="מלבן 5"/>
          <p:cNvSpPr/>
          <p:nvPr/>
        </p:nvSpPr>
        <p:spPr>
          <a:xfrm>
            <a:off x="467544" y="1096310"/>
            <a:ext cx="8136904" cy="5034712"/>
          </a:xfrm>
          <a:prstGeom prst="rect">
            <a:avLst/>
          </a:prstGeom>
        </p:spPr>
        <p:txBody>
          <a:bodyPr wrap="square">
            <a:spAutoFit/>
          </a:bodyPr>
          <a:lstStyle/>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פנומנולוגיה של הרוח 1807</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מדע הלוגיקה 1812-1816</a:t>
            </a:r>
            <a:endParaRPr lang="en-US" sz="2400" dirty="0">
              <a:solidFill>
                <a:prstClr val="black"/>
              </a:solidFill>
              <a:latin typeface="Times New Roman"/>
              <a:ea typeface="Times New Roman"/>
              <a:cs typeface="Miriam"/>
            </a:endParaRPr>
          </a:p>
          <a:p>
            <a:pPr marL="342900" marR="243840" indent="-342900">
              <a:buSzPts val="1000"/>
              <a:buFont typeface="Symbol"/>
              <a:buChar char=""/>
            </a:pPr>
            <a:r>
              <a:rPr lang="he-IL" sz="2400" dirty="0">
                <a:solidFill>
                  <a:prstClr val="black"/>
                </a:solidFill>
                <a:latin typeface="Arial"/>
                <a:ea typeface="Times New Roman"/>
                <a:cs typeface="Narkisim"/>
              </a:rPr>
              <a:t>אנציקלופדיה של המדעים הפילוסופיים, 1830-1817, מחולק לשלוש חטיבות עיקריות</a:t>
            </a:r>
            <a:r>
              <a:rPr lang="en-US" sz="2400" dirty="0">
                <a:solidFill>
                  <a:prstClr val="black"/>
                </a:solidFill>
                <a:latin typeface="Arial"/>
                <a:ea typeface="Times New Roman"/>
                <a:cs typeface="Narkisim"/>
              </a:rPr>
              <a:t>:</a:t>
            </a:r>
            <a:endParaRPr lang="en-US" sz="2400" dirty="0">
              <a:solidFill>
                <a:prstClr val="black"/>
              </a:solidFill>
              <a:latin typeface="Times New Roman"/>
              <a:ea typeface="Times New Roman"/>
              <a:cs typeface="Miriam"/>
            </a:endParaRPr>
          </a:p>
          <a:p>
            <a:pPr marL="1143000" marR="487680" lvl="2" indent="-228600">
              <a:spcAft>
                <a:spcPts val="120"/>
              </a:spcAft>
              <a:buSzPts val="1000"/>
              <a:buFont typeface="Symbol"/>
              <a:buChar char=""/>
              <a:tabLst>
                <a:tab pos="503555" algn="l"/>
              </a:tabLst>
            </a:pPr>
            <a:r>
              <a:rPr lang="he-IL" sz="2400" dirty="0">
                <a:solidFill>
                  <a:prstClr val="black"/>
                </a:solidFill>
                <a:latin typeface="Arial"/>
                <a:ea typeface="Times New Roman"/>
                <a:cs typeface="Narkisim"/>
              </a:rPr>
              <a:t>לוגיקה</a:t>
            </a:r>
            <a:endParaRPr lang="en-US" sz="2400" dirty="0">
              <a:solidFill>
                <a:prstClr val="black"/>
              </a:solidFill>
              <a:latin typeface="Times New Roman"/>
              <a:ea typeface="Times New Roman"/>
              <a:cs typeface="Miriam"/>
            </a:endParaRPr>
          </a:p>
          <a:p>
            <a:pPr marL="1143000" marR="487680" lvl="2" indent="-228600">
              <a:spcAft>
                <a:spcPts val="120"/>
              </a:spcAft>
              <a:buSzPts val="1000"/>
              <a:buFont typeface="Symbol"/>
              <a:buChar char=""/>
              <a:tabLst>
                <a:tab pos="503555" algn="l"/>
              </a:tabLst>
            </a:pPr>
            <a:r>
              <a:rPr lang="he-IL" sz="2400" dirty="0">
                <a:solidFill>
                  <a:prstClr val="black"/>
                </a:solidFill>
                <a:latin typeface="Arial"/>
                <a:ea typeface="Times New Roman"/>
                <a:cs typeface="Narkisim"/>
              </a:rPr>
              <a:t>פילוסופיה של הטבע</a:t>
            </a:r>
            <a:endParaRPr lang="en-US" sz="2400" dirty="0">
              <a:solidFill>
                <a:prstClr val="black"/>
              </a:solidFill>
              <a:latin typeface="Times New Roman"/>
              <a:ea typeface="Times New Roman"/>
              <a:cs typeface="Miriam"/>
            </a:endParaRPr>
          </a:p>
          <a:p>
            <a:pPr marL="1143000" marR="487680" lvl="2" indent="-228600">
              <a:spcAft>
                <a:spcPts val="120"/>
              </a:spcAft>
              <a:buSzPts val="1000"/>
              <a:buFont typeface="Symbol"/>
              <a:buChar char=""/>
              <a:tabLst>
                <a:tab pos="503555" algn="l"/>
              </a:tabLst>
            </a:pPr>
            <a:r>
              <a:rPr lang="he-IL" sz="2400" dirty="0">
                <a:solidFill>
                  <a:prstClr val="black"/>
                </a:solidFill>
                <a:latin typeface="Arial"/>
                <a:ea typeface="Times New Roman"/>
                <a:cs typeface="Narkisim"/>
              </a:rPr>
              <a:t>פילוסופיה של הרוח</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פילוסופיה של המשפט 1821</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הרצאות על אסתטיקה</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הרצאות על הפילוסופיה של ההיסטוריה העולמית</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הרצאות על ההיסטוריה של הפילוסופיה</a:t>
            </a:r>
            <a:endParaRPr lang="en-US" sz="2400" dirty="0">
              <a:solidFill>
                <a:prstClr val="black"/>
              </a:solidFill>
              <a:latin typeface="Times New Roman"/>
              <a:ea typeface="Times New Roman"/>
              <a:cs typeface="Miriam"/>
            </a:endParaRP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הרצאות על הפילוסופיה של הדת</a:t>
            </a:r>
          </a:p>
          <a:p>
            <a:pPr marL="342900" marR="243840" indent="-342900">
              <a:spcAft>
                <a:spcPts val="120"/>
              </a:spcAft>
              <a:buSzPts val="1000"/>
              <a:buFont typeface="Symbol"/>
              <a:buChar char=""/>
            </a:pPr>
            <a:r>
              <a:rPr lang="he-IL" sz="2400" dirty="0">
                <a:solidFill>
                  <a:prstClr val="black"/>
                </a:solidFill>
                <a:latin typeface="Arial"/>
                <a:ea typeface="Times New Roman"/>
                <a:cs typeface="Narkisim"/>
              </a:rPr>
              <a:t>מבוא לתולדות-הפילוסופיה</a:t>
            </a:r>
          </a:p>
        </p:txBody>
      </p:sp>
    </p:spTree>
    <p:extLst>
      <p:ext uri="{BB962C8B-B14F-4D97-AF65-F5344CB8AC3E}">
        <p14:creationId xmlns:p14="http://schemas.microsoft.com/office/powerpoint/2010/main" val="214623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09638" y="1"/>
            <a:ext cx="8229600" cy="365124"/>
          </a:xfrm>
        </p:spPr>
        <p:txBody>
          <a:bodyPr/>
          <a:lstStyle/>
          <a:p>
            <a:r>
              <a:rPr lang="he-IL" sz="2800" dirty="0"/>
              <a:t>מעמדה של ה</a:t>
            </a:r>
            <a:r>
              <a:rPr lang="he-IL" sz="2800" b="1" i="1" dirty="0"/>
              <a:t>פנומנולוגיה</a:t>
            </a:r>
            <a:r>
              <a:rPr lang="he-IL" sz="2800" dirty="0"/>
              <a:t> בשיטת הגל</a:t>
            </a:r>
          </a:p>
        </p:txBody>
      </p:sp>
      <p:sp>
        <p:nvSpPr>
          <p:cNvPr id="3" name="מציין מיקום של מספר שקופית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3</a:t>
            </a:fld>
            <a:endParaRPr lang="he-IL">
              <a:solidFill>
                <a:prstClr val="black">
                  <a:tint val="75000"/>
                </a:prstClr>
              </a:solidFill>
            </a:endParaRPr>
          </a:p>
        </p:txBody>
      </p:sp>
      <p:sp>
        <p:nvSpPr>
          <p:cNvPr id="4" name="מלבן 3"/>
          <p:cNvSpPr/>
          <p:nvPr/>
        </p:nvSpPr>
        <p:spPr>
          <a:xfrm>
            <a:off x="254285" y="441821"/>
            <a:ext cx="8635429" cy="6155531"/>
          </a:xfrm>
          <a:prstGeom prst="rect">
            <a:avLst/>
          </a:prstGeom>
        </p:spPr>
        <p:txBody>
          <a:bodyPr wrap="square">
            <a:spAutoFit/>
          </a:bodyPr>
          <a:lstStyle/>
          <a:p>
            <a:pPr algn="just"/>
            <a:r>
              <a:rPr lang="he-IL" sz="2400" dirty="0">
                <a:solidFill>
                  <a:prstClr val="black"/>
                </a:solidFill>
                <a:latin typeface="Narkisim" pitchFamily="34" charset="-79"/>
                <a:ea typeface="+mj-ea"/>
                <a:cs typeface="Narkisim" pitchFamily="34" charset="-79"/>
              </a:rPr>
              <a:t>התהוות זו של המדע בכלל, או של הדעת, היא מה שבאה להציג פנומנולוגיה זו של הרוח.</a:t>
            </a:r>
            <a:r>
              <a:rPr lang="he-IL" dirty="0">
                <a:solidFill>
                  <a:prstClr val="black"/>
                </a:solidFill>
                <a:latin typeface="Narkisim" pitchFamily="34" charset="-79"/>
                <a:ea typeface="+mj-ea"/>
                <a:cs typeface="Narkisim" pitchFamily="34" charset="-79"/>
              </a:rPr>
              <a:t> הקדמה, פסקה 32</a:t>
            </a:r>
          </a:p>
          <a:p>
            <a:pPr algn="just"/>
            <a:r>
              <a:rPr lang="he-IL" sz="2400" dirty="0">
                <a:effectLst/>
                <a:latin typeface="Narkisim" panose="020E0502050101010101" pitchFamily="34" charset="-79"/>
                <a:ea typeface="Times New Roman" panose="02020603050405020304" pitchFamily="18" charset="0"/>
                <a:cs typeface="Narkisim" panose="020E0502050101010101" pitchFamily="34" charset="-79"/>
              </a:rPr>
              <a:t>אין להתבונן בחקיקה בכלל ובקביעותיה המיוחדות בבידוד ובאורח מופשט</a:t>
            </a:r>
            <a:r>
              <a:rPr lang="ar-SA" sz="2400" dirty="0">
                <a:effectLst/>
                <a:latin typeface="Narkisim" panose="020E0502050101010101" pitchFamily="34" charset="-79"/>
                <a:ea typeface="Times New Roman" panose="02020603050405020304" pitchFamily="18" charset="0"/>
                <a:cs typeface="David" panose="020E0502060401010101" pitchFamily="34" charset="-79"/>
              </a:rPr>
              <a:t>,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אלא יש אל</a:t>
            </a:r>
            <a:r>
              <a:rPr lang="ar-SA" sz="2400" dirty="0">
                <a:effectLst/>
                <a:latin typeface="Narkisim" panose="020E0502050101010101" pitchFamily="34" charset="-79"/>
                <a:ea typeface="Times New Roman" panose="02020603050405020304" pitchFamily="18" charset="0"/>
                <a:cs typeface="David" panose="020E05020604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נכון לראות בהן מומנט תלוי של כוליות אחת</a:t>
            </a:r>
            <a:r>
              <a:rPr lang="ar-SA" sz="2400" dirty="0">
                <a:effectLst/>
                <a:latin typeface="Narkisim" panose="020E0502050101010101" pitchFamily="34" charset="-79"/>
                <a:ea typeface="Times New Roman" panose="02020603050405020304" pitchFamily="18" charset="0"/>
                <a:cs typeface="David" panose="020E0502060401010101" pitchFamily="34" charset="-79"/>
              </a:rPr>
              <a:t>,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בהקשר של כל שאר הקביעות המרכיבות את אופיין של אומה ושל תקופה</a:t>
            </a:r>
            <a:r>
              <a:rPr lang="ar-SA" sz="2400" dirty="0">
                <a:effectLst/>
                <a:latin typeface="Narkisim" panose="020E0502050101010101" pitchFamily="34" charset="-79"/>
                <a:ea typeface="Times New Roman" panose="02020603050405020304" pitchFamily="18" charset="0"/>
                <a:cs typeface="David" panose="020E0502060401010101" pitchFamily="34" charset="-79"/>
              </a:rPr>
              <a:t>;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בהקשר הזה הן מקבלות את משמעותן האמיתית</a:t>
            </a:r>
            <a:r>
              <a:rPr lang="ar-SA" sz="2400" dirty="0">
                <a:effectLst/>
                <a:latin typeface="Narkisim" panose="020E0502050101010101" pitchFamily="34" charset="-79"/>
                <a:ea typeface="Times New Roman" panose="02020603050405020304" pitchFamily="18" charset="0"/>
                <a:cs typeface="David" panose="020E0502060401010101" pitchFamily="34" charset="-79"/>
              </a:rPr>
              <a:t>,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ועל</a:t>
            </a:r>
            <a:r>
              <a:rPr lang="ar-SA" sz="2400" dirty="0">
                <a:effectLst/>
                <a:latin typeface="Narkisim" panose="020E0502050101010101" pitchFamily="34" charset="-79"/>
                <a:ea typeface="Times New Roman" panose="02020603050405020304" pitchFamily="18" charset="0"/>
                <a:cs typeface="David" panose="020E05020604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כן גם את צידוקן</a:t>
            </a:r>
            <a:r>
              <a:rPr lang="ar-SA" sz="2400" dirty="0">
                <a:effectLst/>
                <a:latin typeface="Narkisim" panose="020E0502050101010101" pitchFamily="34" charset="-79"/>
                <a:ea typeface="Times New Roman" panose="02020603050405020304" pitchFamily="18" charset="0"/>
                <a:cs typeface="David" panose="020E0502060401010101" pitchFamily="34" charset="-79"/>
              </a:rPr>
              <a:t>.</a:t>
            </a:r>
            <a:r>
              <a:rPr lang="he-IL" sz="2400" dirty="0">
                <a:effectLst/>
                <a:latin typeface="Narkisim" panose="020E0502050101010101" pitchFamily="34" charset="-79"/>
                <a:ea typeface="Times New Roman" panose="02020603050405020304" pitchFamily="18" charset="0"/>
                <a:cs typeface="David" panose="020E0502060401010101" pitchFamily="34" charset="-79"/>
              </a:rPr>
              <a:t> </a:t>
            </a:r>
            <a:r>
              <a:rPr lang="he-IL" dirty="0">
                <a:solidFill>
                  <a:prstClr val="black"/>
                </a:solidFill>
                <a:latin typeface="Narkisim" pitchFamily="34" charset="-79"/>
                <a:ea typeface="+mj-ea"/>
                <a:cs typeface="Narkisim" pitchFamily="34" charset="-79"/>
              </a:rPr>
              <a:t>פילוסופיה של המשפט, סעיף 3</a:t>
            </a:r>
          </a:p>
          <a:p>
            <a:pPr lvl="0" algn="just"/>
            <a:r>
              <a:rPr lang="he-IL" sz="2400" dirty="0">
                <a:solidFill>
                  <a:prstClr val="black"/>
                </a:solidFill>
                <a:latin typeface="Calibri" panose="020F0502020204030204" pitchFamily="34" charset="0"/>
                <a:ea typeface="Times New Roman" panose="02020603050405020304" pitchFamily="18" charset="0"/>
                <a:cs typeface="Narkisim" panose="020E0502050101010101" pitchFamily="34" charset="-79"/>
              </a:rPr>
              <a:t>ואפשר היה להאמין, כי תולדות-הפילוסופיה כתיאור היסטורי אינן מדע במובן המדויק של המלה. שהרי במבט ראשון נדמה לנו, שההיסטוריה אינה אלא שורה מקרית של תופעות פרטיות, אינה אלא מניין של מאורעות; וכל מאורע כזה עומד מבודד בשביל עצמו, ללא כל קשר בינו לבין מאורעות אחרים זולת ה"לפני-כן", ה"אחרי-כן" </a:t>
            </a:r>
            <a:r>
              <a:rPr lang="he-IL" sz="2400" dirty="0" err="1">
                <a:solidFill>
                  <a:prstClr val="black"/>
                </a:solidFill>
                <a:latin typeface="Calibri" panose="020F0502020204030204" pitchFamily="34" charset="0"/>
                <a:ea typeface="Times New Roman" panose="02020603050405020304" pitchFamily="18" charset="0"/>
                <a:cs typeface="Narkisim" panose="020E0502050101010101" pitchFamily="34" charset="-79"/>
              </a:rPr>
              <a:t>וה"בעת</a:t>
            </a:r>
            <a:r>
              <a:rPr lang="he-IL" sz="2400" dirty="0">
                <a:solidFill>
                  <a:prstClr val="black"/>
                </a:solidFill>
                <a:latin typeface="Calibri" panose="020F0502020204030204" pitchFamily="34" charset="0"/>
                <a:ea typeface="Times New Roman" panose="02020603050405020304" pitchFamily="18" charset="0"/>
                <a:cs typeface="Narkisim" panose="020E0502050101010101" pitchFamily="34" charset="-79"/>
              </a:rPr>
              <a:t> ובעונה אחת", או הזמן. אך גם בהיסטוריה הפוליטית אנו כבר מבקשים קשר הכרחי כלשהו, והודות לו מוקנות לתופעות הבודדות עמדה מהותית והתייחסות אל תכלית כלשהי, אל מטרה כלשהי, ובעקבות זה -- משמעות לגבי משהו כללי, לגבי משהו שלם; כי באורח כללי משמעות פירושה: קשר למשהו כללי, זיקה לשלם כלשהו, לאידיאה כלשהי.</a:t>
            </a:r>
            <a:r>
              <a:rPr lang="he-IL" sz="2000" dirty="0">
                <a:solidFill>
                  <a:prstClr val="black"/>
                </a:solidFill>
                <a:latin typeface="Calibri" panose="020F0502020204030204" pitchFamily="34" charset="0"/>
                <a:ea typeface="Times New Roman" panose="02020603050405020304" pitchFamily="18" charset="0"/>
                <a:cs typeface="Narkisim" panose="020E0502050101010101" pitchFamily="34" charset="-79"/>
              </a:rPr>
              <a:t> </a:t>
            </a:r>
            <a:r>
              <a:rPr lang="he-IL" sz="1600" dirty="0">
                <a:solidFill>
                  <a:prstClr val="black"/>
                </a:solidFill>
                <a:latin typeface="Calibri" panose="020F0502020204030204" pitchFamily="34" charset="0"/>
                <a:ea typeface="Times New Roman" panose="02020603050405020304" pitchFamily="18" charset="0"/>
                <a:cs typeface="Narkisim" panose="020E0502050101010101" pitchFamily="34" charset="-79"/>
              </a:rPr>
              <a:t>מבוא לתולדות הפילוסופיה.</a:t>
            </a:r>
            <a:endParaRPr lang="he-IL" sz="2000" dirty="0">
              <a:solidFill>
                <a:prstClr val="black"/>
              </a:solidFill>
            </a:endParaRPr>
          </a:p>
        </p:txBody>
      </p:sp>
    </p:spTree>
    <p:extLst>
      <p:ext uri="{BB962C8B-B14F-4D97-AF65-F5344CB8AC3E}">
        <p14:creationId xmlns:p14="http://schemas.microsoft.com/office/powerpoint/2010/main" val="177778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זמננו</a:t>
            </a:r>
            <a:endParaRPr lang="he-IL" dirty="0"/>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4</a:t>
            </a:fld>
            <a:endParaRPr lang="he-IL">
              <a:solidFill>
                <a:prstClr val="black">
                  <a:tint val="75000"/>
                </a:prstClr>
              </a:solidFill>
            </a:endParaRPr>
          </a:p>
        </p:txBody>
      </p:sp>
      <p:sp>
        <p:nvSpPr>
          <p:cNvPr id="4" name="מלבן 3"/>
          <p:cNvSpPr/>
          <p:nvPr/>
        </p:nvSpPr>
        <p:spPr>
          <a:xfrm>
            <a:off x="827584" y="1556792"/>
            <a:ext cx="7488832" cy="3416320"/>
          </a:xfrm>
          <a:prstGeom prst="rect">
            <a:avLst/>
          </a:prstGeom>
        </p:spPr>
        <p:txBody>
          <a:bodyPr wrap="square">
            <a:spAutoFit/>
          </a:bodyPr>
          <a:lstStyle/>
          <a:p>
            <a:pPr algn="just"/>
            <a:r>
              <a:rPr lang="he-IL" sz="2400" dirty="0">
                <a:latin typeface="Times New Roman"/>
                <a:ea typeface="Times New Roman"/>
                <a:cs typeface="Narkisim"/>
              </a:rPr>
              <a:t>זמננו הוא זמן של לידה ושל מעבר אל תקופה חדשה. הרוח קרע את עצמו מעל כל מה שהיה עד כה העולם של מציאותו ושל הדימוי שלו; הוא עומד לדחוק את כל זה לעבר והוא עסוק בעיצוב עצמו מחדש... דומה הדבר ללידת הילד, אשר בה, לאחר תזונה חרישית וממושכת, שוברת הנשימה הראשונה את </a:t>
            </a:r>
            <a:r>
              <a:rPr lang="he-IL" sz="2400" dirty="0" err="1">
                <a:latin typeface="Times New Roman"/>
                <a:ea typeface="Times New Roman"/>
                <a:cs typeface="Narkisim"/>
              </a:rPr>
              <a:t>מודרגותו</a:t>
            </a:r>
            <a:r>
              <a:rPr lang="he-IL" sz="2400" dirty="0">
                <a:latin typeface="Times New Roman"/>
                <a:ea typeface="Times New Roman"/>
                <a:cs typeface="Narkisim"/>
              </a:rPr>
              <a:t> של מהלך-ההתקדמות הכמותי </a:t>
            </a:r>
            <a:r>
              <a:rPr lang="he-IL" sz="2400" dirty="0" err="1">
                <a:latin typeface="Times New Roman"/>
                <a:ea typeface="Times New Roman"/>
                <a:cs typeface="Narkisim"/>
              </a:rPr>
              <a:t>גרדא</a:t>
            </a:r>
            <a:r>
              <a:rPr lang="he-IL" sz="2400" dirty="0">
                <a:latin typeface="Times New Roman"/>
                <a:ea typeface="Times New Roman"/>
                <a:cs typeface="Narkisim"/>
              </a:rPr>
              <a:t>, ואז – בקפיצה איכותית – נולד הילד... התפוררות הדרגתית זו, שעדיין לא שינתה את דיוקנו של השלם, נפסקת לפתע על-ידי היום הבוקע, אשר, כברק, חושף בבת-אחת את דמות בניינו של עולם חדש. </a:t>
            </a:r>
            <a:r>
              <a:rPr lang="he-IL" dirty="0">
                <a:latin typeface="Times New Roman"/>
                <a:ea typeface="Times New Roman"/>
                <a:cs typeface="Narkisim"/>
              </a:rPr>
              <a:t>67</a:t>
            </a:r>
          </a:p>
        </p:txBody>
      </p:sp>
    </p:spTree>
    <p:extLst>
      <p:ext uri="{BB962C8B-B14F-4D97-AF65-F5344CB8AC3E}">
        <p14:creationId xmlns:p14="http://schemas.microsoft.com/office/powerpoint/2010/main" val="23349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2178E4-15E6-4277-8FBA-635EB9035DF2}"/>
              </a:ext>
            </a:extLst>
          </p:cNvPr>
          <p:cNvSpPr>
            <a:spLocks noGrp="1"/>
          </p:cNvSpPr>
          <p:nvPr>
            <p:ph type="title"/>
          </p:nvPr>
        </p:nvSpPr>
        <p:spPr>
          <a:xfrm>
            <a:off x="909638" y="0"/>
            <a:ext cx="8229600" cy="365125"/>
          </a:xfrm>
        </p:spPr>
        <p:txBody>
          <a:bodyPr/>
          <a:lstStyle/>
          <a:p>
            <a:r>
              <a:rPr lang="he-IL" sz="2800" dirty="0"/>
              <a:t>על הקדמה בפילוסופיה (תחילת ההקדמה)</a:t>
            </a:r>
          </a:p>
        </p:txBody>
      </p:sp>
      <p:sp>
        <p:nvSpPr>
          <p:cNvPr id="3" name="מציין מיקום של מספר שקופית 2">
            <a:extLst>
              <a:ext uri="{FF2B5EF4-FFF2-40B4-BE49-F238E27FC236}">
                <a16:creationId xmlns:a16="http://schemas.microsoft.com/office/drawing/2014/main" id="{9F12BC00-9B2D-4515-89BA-2BFF75C768AB}"/>
              </a:ext>
            </a:extLst>
          </p:cNvPr>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5</a:t>
            </a:fld>
            <a:endParaRPr lang="he-IL">
              <a:solidFill>
                <a:prstClr val="black">
                  <a:tint val="75000"/>
                </a:prstClr>
              </a:solidFill>
            </a:endParaRPr>
          </a:p>
        </p:txBody>
      </p:sp>
      <p:sp>
        <p:nvSpPr>
          <p:cNvPr id="5" name="תיבת טקסט 4">
            <a:extLst>
              <a:ext uri="{FF2B5EF4-FFF2-40B4-BE49-F238E27FC236}">
                <a16:creationId xmlns:a16="http://schemas.microsoft.com/office/drawing/2014/main" id="{26BC130B-E890-40A6-95E5-8570E345C1AA}"/>
              </a:ext>
            </a:extLst>
          </p:cNvPr>
          <p:cNvSpPr txBox="1"/>
          <p:nvPr/>
        </p:nvSpPr>
        <p:spPr>
          <a:xfrm>
            <a:off x="297817" y="442401"/>
            <a:ext cx="8810687" cy="6370975"/>
          </a:xfrm>
          <a:prstGeom prst="rect">
            <a:avLst/>
          </a:prstGeom>
          <a:noFill/>
        </p:spPr>
        <p:txBody>
          <a:bodyPr wrap="square">
            <a:spAutoFit/>
          </a:bodyPr>
          <a:lstStyle/>
          <a:p>
            <a:pPr marR="180340" lvl="0" algn="just" rtl="1">
              <a:tabLst>
                <a:tab pos="180340" algn="l"/>
              </a:tabLst>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בהקדמה לספר נהוג להסביר מה המטרה שהציג לו המחבר, מה היו הנסיבות לכתיבתו, ואיזה יחס קיים לדעתו בין חיבורו לבין דיונים אחרים, קודמים או בו-זמניים, באותו נושא. אולם הסבר כזה נראה בחיבור פילוסופי לא רק מיותר אלא, בשל טבע העניין, גם בלתי-נאות ומקפח את המטרה. שהרי מה מתאים לומר על הפילוסופיה במסגרת הקדמה, ואיזהו האופן ההולם לומר זאת? מתאים למסור כאן הודעה היסטורית על המגמה ועל זווית-הראייה, על תוכנו הכללי של החיבור ועל מה שיוצא ממנו, ולקשור-יחד חיוויים ומבטחות פזורים על אודות האמיתי; אולם כל זה לא יכשר לשמש כאופן שבו יש להציג את האמת הפילוסופית. ועוד, הפילוסופיה שרויה על-פי מהותה בתוך היסוד של הכלליות המחזיקה בתוכה את הפרטי. לכן יש בה, עוד יותר מאשר במדעים אחרים, אחיזה לתדמית, כאילו העניין עצמו – ואפילו   במהותו המושלמת -- מגיע לידי ביטוי בתוך המטרה או התוצאה האחרונה, ואילו דרך ההוצאה-לפועל טפלה לעיקר. </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a:p>
            <a:pPr algn="just"/>
            <a:r>
              <a:rPr lang="he-IL" sz="2400" dirty="0">
                <a:effectLst/>
                <a:latin typeface="Narkisim" panose="020E0502050101010101" pitchFamily="34" charset="-79"/>
                <a:ea typeface="Times New Roman" panose="02020603050405020304" pitchFamily="18" charset="0"/>
                <a:cs typeface="Narkisim" panose="020E0502050101010101" pitchFamily="34" charset="-79"/>
              </a:rPr>
              <a:t>באותו הצבר של ידיעות המכונה שלא כדין 'מדע'</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אין הבדל בין שיחה סתמית על המטרה</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לבין האופן ההיסטורי ונטול המושג שבו מדברים גם על התוכן עצמו. בפילוסופיה יצמיח הדבר מצב של אי התאמה, מפני שהיא עצמה</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מראה [על אורח דיון זה] כי אין ביכולתו להשיג את האמת. 46-47.</a:t>
            </a:r>
            <a:endParaRPr lang="he-IL"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831186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7AD48D-D88D-EFC8-F277-55D3C70E41CA}"/>
              </a:ext>
            </a:extLst>
          </p:cNvPr>
          <p:cNvSpPr>
            <a:spLocks noGrp="1"/>
          </p:cNvSpPr>
          <p:nvPr>
            <p:ph type="title"/>
          </p:nvPr>
        </p:nvSpPr>
        <p:spPr/>
        <p:txBody>
          <a:bodyPr/>
          <a:lstStyle/>
          <a:p>
            <a:r>
              <a:rPr lang="he-IL" sz="3200" dirty="0"/>
              <a:t>מתוך ההקדמה ל</a:t>
            </a:r>
            <a:r>
              <a:rPr lang="he-IL" sz="3200" b="1" dirty="0"/>
              <a:t>מדע הלוגיקה</a:t>
            </a:r>
          </a:p>
        </p:txBody>
      </p:sp>
      <p:sp>
        <p:nvSpPr>
          <p:cNvPr id="3" name="מציין מיקום של מספר שקופית 2">
            <a:extLst>
              <a:ext uri="{FF2B5EF4-FFF2-40B4-BE49-F238E27FC236}">
                <a16:creationId xmlns:a16="http://schemas.microsoft.com/office/drawing/2014/main" id="{F70AA88B-8A47-B512-A355-6FEED4736215}"/>
              </a:ext>
            </a:extLst>
          </p:cNvPr>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6</a:t>
            </a:fld>
            <a:endParaRPr lang="he-IL" dirty="0">
              <a:solidFill>
                <a:prstClr val="black">
                  <a:tint val="75000"/>
                </a:prstClr>
              </a:solidFill>
            </a:endParaRPr>
          </a:p>
        </p:txBody>
      </p:sp>
      <p:sp>
        <p:nvSpPr>
          <p:cNvPr id="5" name="תיבת טקסט 4">
            <a:extLst>
              <a:ext uri="{FF2B5EF4-FFF2-40B4-BE49-F238E27FC236}">
                <a16:creationId xmlns:a16="http://schemas.microsoft.com/office/drawing/2014/main" id="{23CAFF74-4739-63CD-6E44-525402C80AC9}"/>
              </a:ext>
            </a:extLst>
          </p:cNvPr>
          <p:cNvSpPr txBox="1"/>
          <p:nvPr/>
        </p:nvSpPr>
        <p:spPr>
          <a:xfrm>
            <a:off x="801898" y="2459504"/>
            <a:ext cx="7540203" cy="1569660"/>
          </a:xfrm>
          <a:prstGeom prst="rect">
            <a:avLst/>
          </a:prstGeom>
          <a:noFill/>
        </p:spPr>
        <p:txBody>
          <a:bodyPr wrap="square">
            <a:spAutoFit/>
          </a:bodyPr>
          <a:lstStyle/>
          <a:p>
            <a:pPr algn="just" rtl="0"/>
            <a:r>
              <a:rPr lang="en-US" sz="24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In </a:t>
            </a:r>
            <a:r>
              <a:rPr lang="en-US" sz="2400" dirty="0">
                <a:solidFill>
                  <a:srgbClr val="FF0000"/>
                </a:solidFill>
                <a:effectLst/>
                <a:latin typeface="Arial Rounded MT Bold" panose="020F0704030504030204" pitchFamily="34" charset="0"/>
                <a:ea typeface="Aptos" panose="020B0004020202020204" pitchFamily="34" charset="0"/>
                <a:cs typeface="Narkisim" panose="020E0502050101010101" pitchFamily="34" charset="-79"/>
              </a:rPr>
              <a:t>the Phenomenology of Spirit</a:t>
            </a:r>
            <a:r>
              <a:rPr lang="en-US" sz="24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 I have exhibited consciousness in its movement onwards from the first immediate opposition of itself and the object (</a:t>
            </a:r>
            <a:r>
              <a:rPr lang="en-US" sz="2400" dirty="0" err="1">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Gegenstand</a:t>
            </a:r>
            <a:r>
              <a:rPr lang="en-US" sz="24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 to absolute knowing. (SL 48/1: 42</a:t>
            </a:r>
            <a:r>
              <a:rPr lang="en-US" sz="1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 see also </a:t>
            </a:r>
            <a:r>
              <a:rPr lang="en-US" sz="100" dirty="0" err="1">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PhS</a:t>
            </a:r>
            <a:r>
              <a:rPr lang="en-US" sz="1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 15/31</a:t>
            </a:r>
            <a:r>
              <a:rPr lang="en-US" sz="24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rPr>
              <a:t>)</a:t>
            </a:r>
          </a:p>
        </p:txBody>
      </p:sp>
    </p:spTree>
    <p:extLst>
      <p:ext uri="{BB962C8B-B14F-4D97-AF65-F5344CB8AC3E}">
        <p14:creationId xmlns:p14="http://schemas.microsoft.com/office/powerpoint/2010/main" val="3181845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 על מה עומד הכול? </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7</a:t>
            </a:fld>
            <a:endParaRPr lang="he-IL">
              <a:solidFill>
                <a:prstClr val="black">
                  <a:tint val="75000"/>
                </a:prstClr>
              </a:solidFill>
            </a:endParaRPr>
          </a:p>
        </p:txBody>
      </p:sp>
      <p:sp>
        <p:nvSpPr>
          <p:cNvPr id="4" name="מלבן 3"/>
          <p:cNvSpPr/>
          <p:nvPr/>
        </p:nvSpPr>
        <p:spPr>
          <a:xfrm>
            <a:off x="1284784" y="1951672"/>
            <a:ext cx="7488832" cy="2954655"/>
          </a:xfrm>
          <a:prstGeom prst="rect">
            <a:avLst/>
          </a:prstGeom>
        </p:spPr>
        <p:txBody>
          <a:bodyPr wrap="square">
            <a:spAutoFit/>
          </a:bodyPr>
          <a:lstStyle/>
          <a:p>
            <a:pPr algn="just"/>
            <a:r>
              <a:rPr lang="he-IL" sz="2400" dirty="0">
                <a:latin typeface="Times New Roman"/>
                <a:ea typeface="Times New Roman"/>
                <a:cs typeface="Narkisim"/>
              </a:rPr>
              <a:t>המוחלט הוא סובייקט: </a:t>
            </a:r>
            <a:r>
              <a:rPr lang="he-IL" sz="2400" dirty="0" err="1">
                <a:latin typeface="Times New Roman"/>
                <a:ea typeface="Times New Roman"/>
                <a:cs typeface="Narkisim"/>
              </a:rPr>
              <a:t>הכל</a:t>
            </a:r>
            <a:r>
              <a:rPr lang="he-IL" sz="2400" dirty="0">
                <a:latin typeface="Times New Roman"/>
                <a:ea typeface="Times New Roman"/>
                <a:cs typeface="Narkisim"/>
              </a:rPr>
              <a:t> עומד על כך שנבין ונבטא את האמיתי לא בתור עצם אלא באותה מידה גם בתור סובייקט. </a:t>
            </a:r>
            <a:r>
              <a:rPr lang="he-IL" dirty="0">
                <a:latin typeface="Times New Roman"/>
                <a:ea typeface="Times New Roman"/>
                <a:cs typeface="Narkisim"/>
              </a:rPr>
              <a:t>79</a:t>
            </a:r>
          </a:p>
          <a:p>
            <a:pPr algn="just"/>
            <a:endParaRPr lang="he-IL" dirty="0">
              <a:latin typeface="Times New Roman"/>
              <a:ea typeface="Times New Roman"/>
              <a:cs typeface="Narkisim"/>
            </a:endParaRPr>
          </a:p>
          <a:p>
            <a:pPr algn="just"/>
            <a:r>
              <a:rPr lang="he-IL" sz="2400" dirty="0">
                <a:latin typeface="Times New Roman"/>
                <a:ea typeface="Times New Roman"/>
                <a:cs typeface="Narkisim"/>
              </a:rPr>
              <a:t>הסובייקט הוא העצם האמתי, ההוויה או אי-האמצעיות אשר המיצוע אינו חיצוני לה, אלא היא היא אותו מיצוע. </a:t>
            </a:r>
            <a:r>
              <a:rPr lang="he-IL" dirty="0">
                <a:latin typeface="Times New Roman"/>
                <a:ea typeface="Times New Roman"/>
                <a:cs typeface="Narkisim"/>
              </a:rPr>
              <a:t>113 </a:t>
            </a:r>
          </a:p>
          <a:p>
            <a:pPr algn="just"/>
            <a:endParaRPr lang="he-IL" sz="2400" dirty="0">
              <a:latin typeface="Times New Roman"/>
              <a:ea typeface="Times New Roman"/>
              <a:cs typeface="Narkisim"/>
            </a:endParaRPr>
          </a:p>
          <a:p>
            <a:pPr algn="just"/>
            <a:r>
              <a:rPr lang="he-IL" sz="2400" dirty="0">
                <a:latin typeface="Times New Roman"/>
                <a:ea typeface="Times New Roman"/>
                <a:cs typeface="Narkisim"/>
              </a:rPr>
              <a:t>האמיתי הוא השלם. השלם אינו אלא המהות המביאה את עצמה לידי שלמות על ידי התפתחותה. המוחלט הוא במהותו תוצאה</a:t>
            </a:r>
            <a:r>
              <a:rPr lang="he-IL" dirty="0">
                <a:latin typeface="Times New Roman"/>
                <a:ea typeface="Times New Roman"/>
                <a:cs typeface="Narkisim"/>
              </a:rPr>
              <a:t>. 87</a:t>
            </a:r>
          </a:p>
        </p:txBody>
      </p:sp>
    </p:spTree>
    <p:extLst>
      <p:ext uri="{BB962C8B-B14F-4D97-AF65-F5344CB8AC3E}">
        <p14:creationId xmlns:p14="http://schemas.microsoft.com/office/powerpoint/2010/main" val="144797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71E88C-0E4B-C8B7-8E1F-C8BBD5B2D934}"/>
              </a:ext>
            </a:extLst>
          </p:cNvPr>
          <p:cNvSpPr>
            <a:spLocks noGrp="1"/>
          </p:cNvSpPr>
          <p:nvPr>
            <p:ph type="title"/>
          </p:nvPr>
        </p:nvSpPr>
        <p:spPr/>
        <p:txBody>
          <a:bodyPr/>
          <a:lstStyle/>
          <a:p>
            <a:r>
              <a:rPr lang="he-IL" sz="2800" dirty="0"/>
              <a:t>המושג ואני, </a:t>
            </a:r>
            <a:r>
              <a:rPr lang="he-IL" sz="3600" dirty="0"/>
              <a:t>ה</a:t>
            </a:r>
            <a:r>
              <a:rPr lang="he-IL" sz="2800" dirty="0"/>
              <a:t>מושג </a:t>
            </a:r>
            <a:r>
              <a:rPr lang="he-IL" sz="2800" dirty="0" err="1"/>
              <a:t>וה'אני</a:t>
            </a:r>
            <a:r>
              <a:rPr lang="he-IL" sz="2800" dirty="0"/>
              <a:t>'</a:t>
            </a:r>
          </a:p>
        </p:txBody>
      </p:sp>
      <p:sp>
        <p:nvSpPr>
          <p:cNvPr id="3" name="מציין מיקום של מספר שקופית 2">
            <a:extLst>
              <a:ext uri="{FF2B5EF4-FFF2-40B4-BE49-F238E27FC236}">
                <a16:creationId xmlns:a16="http://schemas.microsoft.com/office/drawing/2014/main" id="{E773A6D7-E325-D7BA-E5EB-B25BF2218D4E}"/>
              </a:ext>
            </a:extLst>
          </p:cNvPr>
          <p:cNvSpPr>
            <a:spLocks noGrp="1"/>
          </p:cNvSpPr>
          <p:nvPr>
            <p:ph type="sldNum" sz="quarter" idx="12"/>
          </p:nvPr>
        </p:nvSpPr>
        <p:spPr/>
        <p:txBody>
          <a:bodyPr/>
          <a:lstStyle/>
          <a:p>
            <a:fld id="{7BB997BE-C4FA-4984-B18F-EF1A88858D01}" type="slidenum">
              <a:rPr lang="he-IL" smtClean="0"/>
              <a:pPr/>
              <a:t>8</a:t>
            </a:fld>
            <a:endParaRPr lang="he-IL"/>
          </a:p>
        </p:txBody>
      </p:sp>
      <p:sp>
        <p:nvSpPr>
          <p:cNvPr id="5" name="תיבת טקסט 4">
            <a:extLst>
              <a:ext uri="{FF2B5EF4-FFF2-40B4-BE49-F238E27FC236}">
                <a16:creationId xmlns:a16="http://schemas.microsoft.com/office/drawing/2014/main" id="{81D3DB1F-6872-644F-B98F-79C679681A36}"/>
              </a:ext>
            </a:extLst>
          </p:cNvPr>
          <p:cNvSpPr txBox="1"/>
          <p:nvPr/>
        </p:nvSpPr>
        <p:spPr>
          <a:xfrm>
            <a:off x="579273" y="1536174"/>
            <a:ext cx="7985454" cy="4154984"/>
          </a:xfrm>
          <a:prstGeom prst="rect">
            <a:avLst/>
          </a:prstGeom>
          <a:noFill/>
        </p:spPr>
        <p:txBody>
          <a:bodyPr wrap="square">
            <a:spAutoFit/>
          </a:bodyPr>
          <a:lstStyle/>
          <a:p>
            <a:pPr algn="just" rtl="0"/>
            <a:r>
              <a:rPr lang="en-US" sz="2400" dirty="0">
                <a:solidFill>
                  <a:srgbClr val="181717"/>
                </a:solidFill>
                <a:effectLst/>
                <a:latin typeface="Arial Rounded MT Bold" panose="020F0704030504030204" pitchFamily="34" charset="0"/>
                <a:ea typeface="Calibri" panose="020F0502020204030204" pitchFamily="34" charset="0"/>
                <a:cs typeface="ArnoPro-Regular"/>
              </a:rPr>
              <a:t>It is one of the profoundest and truest insights to be found in the Critique of Pure Reason that the unity which constitutes the nature of the Notion [</a:t>
            </a:r>
            <a:r>
              <a:rPr lang="en-US" sz="2400" dirty="0" err="1">
                <a:solidFill>
                  <a:srgbClr val="181717"/>
                </a:solidFill>
                <a:effectLst/>
                <a:latin typeface="Arial Rounded MT Bold" panose="020F0704030504030204" pitchFamily="34" charset="0"/>
                <a:ea typeface="Calibri" panose="020F0502020204030204" pitchFamily="34" charset="0"/>
                <a:cs typeface="ArnoPro-Regular"/>
              </a:rPr>
              <a:t>Begriff</a:t>
            </a:r>
            <a:r>
              <a:rPr lang="en-US" sz="2400" dirty="0">
                <a:solidFill>
                  <a:srgbClr val="181717"/>
                </a:solidFill>
                <a:effectLst/>
                <a:latin typeface="Arial Rounded MT Bold" panose="020F0704030504030204" pitchFamily="34" charset="0"/>
                <a:ea typeface="Calibri" panose="020F0502020204030204" pitchFamily="34" charset="0"/>
                <a:cs typeface="ArnoPro-Regular"/>
              </a:rPr>
              <a:t>] is recognized as the […] unity of the </a:t>
            </a:r>
            <a:r>
              <a:rPr lang="en-US" sz="2400" i="1" dirty="0">
                <a:solidFill>
                  <a:srgbClr val="181717"/>
                </a:solidFill>
                <a:effectLst/>
                <a:latin typeface="Arial Rounded MT Bold" panose="020F0704030504030204" pitchFamily="34" charset="0"/>
                <a:ea typeface="Calibri" panose="020F0502020204030204" pitchFamily="34" charset="0"/>
                <a:cs typeface="ArnoPro-Regular"/>
              </a:rPr>
              <a:t>I think</a:t>
            </a:r>
            <a:r>
              <a:rPr lang="en-US" sz="2400" dirty="0">
                <a:solidFill>
                  <a:srgbClr val="181717"/>
                </a:solidFill>
                <a:effectLst/>
                <a:latin typeface="Arial Rounded MT Bold" panose="020F0704030504030204" pitchFamily="34" charset="0"/>
                <a:ea typeface="Calibri" panose="020F0502020204030204" pitchFamily="34" charset="0"/>
                <a:cs typeface="ArnoPro-Regular"/>
              </a:rPr>
              <a:t>, or of self-consciousness…  (12.17–18)</a:t>
            </a:r>
            <a:endParaRPr lang="en-US" sz="2400" dirty="0">
              <a:solidFill>
                <a:srgbClr val="181717"/>
              </a:solidFill>
              <a:effectLst/>
              <a:latin typeface="Arial Rounded MT Bold" panose="020F0704030504030204" pitchFamily="34" charset="0"/>
              <a:ea typeface="Aptos" panose="020B0004020202020204" pitchFamily="34" charset="0"/>
              <a:cs typeface="Narkisim" panose="020E0502050101010101" pitchFamily="34" charset="-79"/>
            </a:endParaRPr>
          </a:p>
          <a:p>
            <a:pPr algn="just" rtl="0"/>
            <a:endParaRPr lang="en-US" sz="2400" dirty="0">
              <a:solidFill>
                <a:srgbClr val="FF0000"/>
              </a:solidFill>
              <a:effectLst/>
              <a:latin typeface="Arial Rounded MT Bold" panose="020F0704030504030204" pitchFamily="34" charset="0"/>
              <a:ea typeface="Calibri" panose="020F0502020204030204" pitchFamily="34" charset="0"/>
              <a:cs typeface="ArnoPro-Regular"/>
            </a:endParaRPr>
          </a:p>
          <a:p>
            <a:pPr algn="just" rtl="0"/>
            <a:r>
              <a:rPr lang="en-US" sz="2400" dirty="0">
                <a:solidFill>
                  <a:srgbClr val="FF0000"/>
                </a:solidFill>
                <a:effectLst/>
                <a:latin typeface="Arial Rounded MT Bold" panose="020F0704030504030204" pitchFamily="34" charset="0"/>
                <a:ea typeface="Calibri" panose="020F0502020204030204" pitchFamily="34" charset="0"/>
                <a:cs typeface="ArnoPro-Regular"/>
              </a:rPr>
              <a:t>Thus we are justified </a:t>
            </a:r>
            <a:r>
              <a:rPr lang="en-US" sz="2400" dirty="0">
                <a:effectLst/>
                <a:latin typeface="Arial Rounded MT Bold" panose="020F0704030504030204" pitchFamily="34" charset="0"/>
                <a:ea typeface="Calibri" panose="020F0502020204030204" pitchFamily="34" charset="0"/>
                <a:cs typeface="ArnoPro-Regular"/>
              </a:rPr>
              <a:t>by a cardinal principle of the Kantian philosophy </a:t>
            </a:r>
            <a:r>
              <a:rPr lang="en-US" sz="2400" dirty="0">
                <a:solidFill>
                  <a:srgbClr val="FF0000"/>
                </a:solidFill>
                <a:effectLst/>
                <a:latin typeface="Arial Rounded MT Bold" panose="020F0704030504030204" pitchFamily="34" charset="0"/>
                <a:ea typeface="Calibri" panose="020F0502020204030204" pitchFamily="34" charset="0"/>
                <a:cs typeface="ArnoPro-Regular"/>
              </a:rPr>
              <a:t>in referring to the nature of the I in order to learn what the </a:t>
            </a:r>
            <a:r>
              <a:rPr lang="en-US" sz="2400" i="1" dirty="0">
                <a:solidFill>
                  <a:srgbClr val="FF0000"/>
                </a:solidFill>
                <a:effectLst/>
                <a:latin typeface="Arial Rounded MT Bold" panose="020F0704030504030204" pitchFamily="34" charset="0"/>
                <a:ea typeface="Calibri" panose="020F0502020204030204" pitchFamily="34" charset="0"/>
                <a:cs typeface="ArnoPro-Regular"/>
              </a:rPr>
              <a:t>Notion</a:t>
            </a:r>
            <a:r>
              <a:rPr lang="en-US" sz="2400" dirty="0">
                <a:solidFill>
                  <a:srgbClr val="FF0000"/>
                </a:solidFill>
                <a:effectLst/>
                <a:latin typeface="Arial Rounded MT Bold" panose="020F0704030504030204" pitchFamily="34" charset="0"/>
                <a:ea typeface="Calibri" panose="020F0502020204030204" pitchFamily="34" charset="0"/>
                <a:cs typeface="ArnoPro-Regular"/>
              </a:rPr>
              <a:t> is. </a:t>
            </a:r>
            <a:r>
              <a:rPr lang="en-US" sz="2400" dirty="0">
                <a:effectLst/>
                <a:latin typeface="Arial Rounded MT Bold" panose="020F0704030504030204" pitchFamily="34" charset="0"/>
                <a:ea typeface="Calibri" panose="020F0502020204030204" pitchFamily="34" charset="0"/>
                <a:cs typeface="ArnoPro-Regular"/>
              </a:rPr>
              <a:t>But conversely, it is necessary for this purpose to have grasped the </a:t>
            </a:r>
            <a:r>
              <a:rPr lang="en-US" sz="2400" i="1" dirty="0">
                <a:effectLst/>
                <a:latin typeface="Arial Rounded MT Bold" panose="020F0704030504030204" pitchFamily="34" charset="0"/>
                <a:ea typeface="Calibri" panose="020F0502020204030204" pitchFamily="34" charset="0"/>
                <a:cs typeface="ArnoPro-Regular"/>
              </a:rPr>
              <a:t>Notion</a:t>
            </a:r>
            <a:r>
              <a:rPr lang="en-US" sz="2400" dirty="0">
                <a:effectLst/>
                <a:latin typeface="Arial Rounded MT Bold" panose="020F0704030504030204" pitchFamily="34" charset="0"/>
                <a:ea typeface="Calibri" panose="020F0502020204030204" pitchFamily="34" charset="0"/>
                <a:cs typeface="ArnoPro-Regular"/>
              </a:rPr>
              <a:t> of the </a:t>
            </a:r>
            <a:r>
              <a:rPr lang="en-US" sz="2400" i="1" dirty="0">
                <a:effectLst/>
                <a:latin typeface="Arial Rounded MT Bold" panose="020F0704030504030204" pitchFamily="34" charset="0"/>
                <a:ea typeface="Calibri" panose="020F0502020204030204" pitchFamily="34" charset="0"/>
                <a:cs typeface="ArnoPro-Regular"/>
              </a:rPr>
              <a:t>I  </a:t>
            </a:r>
            <a:r>
              <a:rPr lang="en-US" sz="2400" dirty="0">
                <a:effectLst/>
                <a:latin typeface="Arial Rounded MT Bold" panose="020F0704030504030204" pitchFamily="34" charset="0"/>
                <a:ea typeface="Calibri" panose="020F0502020204030204" pitchFamily="34" charset="0"/>
                <a:cs typeface="ArnoPro-Regular"/>
              </a:rPr>
              <a:t>…</a:t>
            </a:r>
            <a:endParaRPr lang="he-IL" sz="5400" dirty="0"/>
          </a:p>
        </p:txBody>
      </p:sp>
    </p:spTree>
    <p:extLst>
      <p:ext uri="{BB962C8B-B14F-4D97-AF65-F5344CB8AC3E}">
        <p14:creationId xmlns:p14="http://schemas.microsoft.com/office/powerpoint/2010/main" val="805027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432048"/>
          </a:xfrm>
        </p:spPr>
        <p:txBody>
          <a:bodyPr/>
          <a:lstStyle/>
          <a:p>
            <a:r>
              <a:rPr lang="he-IL" dirty="0"/>
              <a:t>הכוכבים</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9</a:t>
            </a:fld>
            <a:endParaRPr lang="he-IL">
              <a:solidFill>
                <a:prstClr val="black">
                  <a:tint val="75000"/>
                </a:prstClr>
              </a:solidFill>
            </a:endParaRPr>
          </a:p>
        </p:txBody>
      </p:sp>
      <p:sp>
        <p:nvSpPr>
          <p:cNvPr id="4" name="מלבן 3"/>
          <p:cNvSpPr/>
          <p:nvPr/>
        </p:nvSpPr>
        <p:spPr>
          <a:xfrm>
            <a:off x="179512" y="476672"/>
            <a:ext cx="8784976" cy="6370975"/>
          </a:xfrm>
          <a:prstGeom prst="rect">
            <a:avLst/>
          </a:prstGeom>
        </p:spPr>
        <p:txBody>
          <a:bodyPr wrap="square">
            <a:spAutoFit/>
          </a:bodyPr>
          <a:lstStyle/>
          <a:p>
            <a:pPr algn="just"/>
            <a:r>
              <a:rPr lang="he-IL" sz="2200" dirty="0">
                <a:latin typeface="Narkisim" panose="020E0502050101010101" pitchFamily="34" charset="-79"/>
                <a:cs typeface="Narkisim" panose="020E0502050101010101" pitchFamily="34" charset="-79"/>
              </a:rPr>
              <a:t>כל הכוכבים והגלגלים, כולם בעלי נפש ודעה והשכל הם; והם חיים ועומדים ומכירים את מי שאמר והיה העולם, כל אחד ואחד לפי גודלו ולפי מעלתו משבחים ומפארים ליוצרם כמו המלאכים.  וכשם שמכירים את הקדוש ברוך הוא, כך מכירים את עצמן ומכירים את המלאכים שלמעלה מהן. ודעת הכוכבים והגלגלים, מעוּטָה מדעת המלאכים וגדולה מדעת בני האדם. רמב"ם, הלכות יסודי התורה פרק ד</a:t>
            </a:r>
          </a:p>
          <a:p>
            <a:endParaRPr lang="he-IL" sz="2200" dirty="0">
              <a:latin typeface="Narkisim" panose="020E0502050101010101" pitchFamily="34" charset="-79"/>
              <a:cs typeface="Narkisim" panose="020E0502050101010101" pitchFamily="34" charset="-79"/>
            </a:endParaRPr>
          </a:p>
          <a:p>
            <a:pPr algn="just"/>
            <a:r>
              <a:rPr lang="he-IL" sz="2200" dirty="0">
                <a:latin typeface="Narkisim" panose="020E0502050101010101" pitchFamily="34" charset="-79"/>
                <a:cs typeface="Narkisim" panose="020E0502050101010101" pitchFamily="34" charset="-79"/>
              </a:rPr>
              <a:t>"מי שלאמיתו של הדבר, </a:t>
            </a:r>
            <a:r>
              <a:rPr lang="he-IL" sz="2200" dirty="0" err="1">
                <a:latin typeface="Narkisim" pitchFamily="34" charset="-79"/>
                <a:cs typeface="Narkisim" pitchFamily="34" charset="-79"/>
              </a:rPr>
              <a:t>אדימאנטוס</a:t>
            </a:r>
            <a:r>
              <a:rPr lang="he-IL" sz="2200" dirty="0">
                <a:latin typeface="Narkisim" pitchFamily="34" charset="-79"/>
                <a:cs typeface="Narkisim" pitchFamily="34" charset="-79"/>
              </a:rPr>
              <a:t>, נותן דעתו על-מה-שהווה, ודאי שאין לו פנאי להביט למטה לעסקיהם של בני אדם, ולהתמלא קנאה ואיבה כשהוא נלחם בהם; אלא הוא ושכמותו יחזו ויתבוננו בדברים שהם ערוכים כתיקונם ועומדים תמיד בעינם ושאינם עושים ואינם סובלים עוול זה מזה, שכולם נוהגים לפי סדר והגיון, ומתוך התבוננותם זו יגיעו לידי חיקוי הדברים הללו ויידמו להם ככל אשר אפשר, או שמא סובר אתה, שיש אפשרות כל שהיא, שהמתחבר עם דבר-מה ומעריץ אותו, לא יהא מחקהו?"</a:t>
            </a:r>
            <a:endParaRPr lang="en-US" sz="2200" dirty="0">
              <a:latin typeface="Narkisim" pitchFamily="34" charset="-79"/>
              <a:cs typeface="Narkisim" pitchFamily="34" charset="-79"/>
            </a:endParaRPr>
          </a:p>
          <a:p>
            <a:r>
              <a:rPr lang="he-IL" sz="2200" dirty="0">
                <a:latin typeface="Narkisim" pitchFamily="34" charset="-79"/>
                <a:cs typeface="Narkisim" pitchFamily="34" charset="-79"/>
              </a:rPr>
              <a:t>"אי אפשר", אמר. (כרך ב, עמ' 402) </a:t>
            </a:r>
          </a:p>
          <a:p>
            <a:pPr marL="1076325" algn="just" defTabSz="1162050">
              <a:tabLst>
                <a:tab pos="990600" algn="l"/>
              </a:tabLst>
            </a:pPr>
            <a:r>
              <a:rPr lang="he-IL" sz="2000" dirty="0">
                <a:latin typeface="Times New Roman"/>
                <a:ea typeface="Times New Roman"/>
                <a:cs typeface="Narkisim"/>
              </a:rPr>
              <a:t>הואיל וכל הדברים באים בזה אחר זה בסדר רציף, פוחתים והולכים עד לתחתית השורה ממש, יגלה המתבונן המבחין קשר בין החלקים, מן האלוהים העליון עד לזוטות הפחותות ביותר, שהם מקושרים הדדית ובלי פסיקה. וזוהי שרשרת-הזהב של </a:t>
            </a:r>
            <a:r>
              <a:rPr lang="he-IL" sz="2000" dirty="0" err="1">
                <a:latin typeface="Times New Roman"/>
                <a:ea typeface="Times New Roman"/>
                <a:cs typeface="Narkisim"/>
              </a:rPr>
              <a:t>הומירוס</a:t>
            </a:r>
            <a:r>
              <a:rPr lang="he-IL" sz="2000" dirty="0">
                <a:latin typeface="Times New Roman"/>
                <a:ea typeface="Times New Roman"/>
                <a:cs typeface="Narkisim"/>
              </a:rPr>
              <a:t>, אשר האלוהים, לדבריו, ציווה לתלותה מן השמיים ארצה. (</a:t>
            </a:r>
            <a:r>
              <a:rPr lang="he-IL" sz="2000" dirty="0" err="1">
                <a:latin typeface="Times New Roman"/>
                <a:ea typeface="Times New Roman"/>
                <a:cs typeface="Narkisim"/>
              </a:rPr>
              <a:t>מקרוביוס</a:t>
            </a:r>
            <a:r>
              <a:rPr lang="he-IL" sz="2000" dirty="0">
                <a:latin typeface="Times New Roman"/>
                <a:ea typeface="Times New Roman"/>
                <a:cs typeface="Narkisim"/>
              </a:rPr>
              <a:t>, תחילת המאה החמישית, סיכום התפיסה </a:t>
            </a:r>
            <a:r>
              <a:rPr lang="he-IL" sz="2000" dirty="0" err="1">
                <a:latin typeface="Times New Roman"/>
                <a:ea typeface="Times New Roman"/>
                <a:cs typeface="Narkisim"/>
              </a:rPr>
              <a:t>הנאופלטונית</a:t>
            </a:r>
            <a:r>
              <a:rPr lang="he-IL" sz="2000" dirty="0">
                <a:latin typeface="Times New Roman"/>
                <a:ea typeface="Times New Roman"/>
                <a:cs typeface="Narkisim"/>
              </a:rPr>
              <a:t>.)</a:t>
            </a:r>
            <a:endParaRPr lang="he-IL" sz="20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31361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אדוני הטבע ובעליו; תכליתה של הקהיליה</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10</a:t>
            </a:fld>
            <a:endParaRPr lang="he-IL">
              <a:solidFill>
                <a:prstClr val="black">
                  <a:tint val="75000"/>
                </a:prstClr>
              </a:solidFill>
            </a:endParaRPr>
          </a:p>
        </p:txBody>
      </p:sp>
      <p:sp>
        <p:nvSpPr>
          <p:cNvPr id="4" name="Rectangle 3"/>
          <p:cNvSpPr txBox="1">
            <a:spLocks noChangeArrowheads="1"/>
          </p:cNvSpPr>
          <p:nvPr/>
        </p:nvSpPr>
        <p:spPr>
          <a:xfrm>
            <a:off x="570384" y="836712"/>
            <a:ext cx="8003232" cy="5688632"/>
          </a:xfrm>
          <a:prstGeom prst="rect">
            <a:avLst/>
          </a:prstGeom>
        </p:spPr>
        <p:txBody>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80000"/>
              </a:lnSpc>
              <a:buNone/>
            </a:pPr>
            <a:r>
              <a:rPr lang="he-IL" sz="2400" dirty="0">
                <a:solidFill>
                  <a:prstClr val="black"/>
                </a:solidFill>
                <a:latin typeface="Narkisim" pitchFamily="34" charset="-79"/>
                <a:cs typeface="Narkisim" pitchFamily="34" charset="-79"/>
              </a:rPr>
              <a:t>במקום אותה הפילוסופיה העיונית, שמלמדים בבתי-המדרש, יכולים אנו לקנות לנו פילוסופיה מעשית, שבעזרתה נלמד לדעת את הכוח ואת הפעולות של האש, המים, האוויר, הכוכבים, השמים, וכל שאר הגופים הסובבים אותנו, באותה מדת-הדיוק שאנו יודעים את האומנויות השונות של בעלי-המלאכה שלנו; ואז </a:t>
            </a:r>
            <a:r>
              <a:rPr lang="he-IL" sz="2400" dirty="0" err="1">
                <a:solidFill>
                  <a:prstClr val="black"/>
                </a:solidFill>
                <a:latin typeface="Narkisim" pitchFamily="34" charset="-79"/>
                <a:cs typeface="Narkisim" pitchFamily="34" charset="-79"/>
              </a:rPr>
              <a:t>נהא</a:t>
            </a:r>
            <a:r>
              <a:rPr lang="he-IL" sz="2400" dirty="0">
                <a:solidFill>
                  <a:prstClr val="black"/>
                </a:solidFill>
                <a:latin typeface="Narkisim" pitchFamily="34" charset="-79"/>
                <a:cs typeface="Narkisim" pitchFamily="34" charset="-79"/>
              </a:rPr>
              <a:t> יכולים להשתמש בהם באותו האופן בכל התשמישים שהם מוכשרים להם, ועל-ידי כך נוכל לעשות את עצמנו כעין אדוני הטבע ובעליו. ודבר זה רצוי לא רק כדי שנוכל להמציא המון תחבולות שבעזרתן </a:t>
            </a:r>
            <a:r>
              <a:rPr lang="he-IL" sz="2400" dirty="0" err="1">
                <a:solidFill>
                  <a:prstClr val="black"/>
                </a:solidFill>
                <a:latin typeface="Narkisim" pitchFamily="34" charset="-79"/>
                <a:cs typeface="Narkisim" pitchFamily="34" charset="-79"/>
              </a:rPr>
              <a:t>יהנו</a:t>
            </a:r>
            <a:r>
              <a:rPr lang="he-IL" sz="2400" dirty="0">
                <a:solidFill>
                  <a:prstClr val="black"/>
                </a:solidFill>
                <a:latin typeface="Narkisim" pitchFamily="34" charset="-79"/>
                <a:cs typeface="Narkisim" pitchFamily="34" charset="-79"/>
              </a:rPr>
              <a:t> בני-האדם בלא כל עמל מפירות הארץ ומכל הנוחיות שיש בה, אלא בעיקר גם כדי שנוכל לשמור על בריאותנו. </a:t>
            </a:r>
            <a:r>
              <a:rPr lang="he-IL" sz="2000" dirty="0">
                <a:solidFill>
                  <a:prstClr val="black"/>
                </a:solidFill>
                <a:latin typeface="Narkisim" pitchFamily="34" charset="-79"/>
                <a:cs typeface="Narkisim" pitchFamily="34" charset="-79"/>
              </a:rPr>
              <a:t>רנה </a:t>
            </a:r>
            <a:r>
              <a:rPr lang="he-IL" sz="2000" dirty="0" err="1">
                <a:solidFill>
                  <a:prstClr val="black"/>
                </a:solidFill>
                <a:latin typeface="Narkisim" pitchFamily="34" charset="-79"/>
                <a:cs typeface="Narkisim" pitchFamily="34" charset="-79"/>
              </a:rPr>
              <a:t>דיקרט</a:t>
            </a:r>
            <a:r>
              <a:rPr lang="he-IL" sz="2000" dirty="0">
                <a:solidFill>
                  <a:prstClr val="black"/>
                </a:solidFill>
                <a:latin typeface="Narkisim" pitchFamily="34" charset="-79"/>
                <a:cs typeface="Narkisim" pitchFamily="34" charset="-79"/>
              </a:rPr>
              <a:t>, 'על המתודה', עמ' </a:t>
            </a:r>
            <a:r>
              <a:rPr lang="he-IL" sz="2400" dirty="0">
                <a:solidFill>
                  <a:prstClr val="black"/>
                </a:solidFill>
                <a:latin typeface="Narkisim" pitchFamily="34" charset="-79"/>
                <a:cs typeface="Narkisim" pitchFamily="34" charset="-79"/>
              </a:rPr>
              <a:t>74</a:t>
            </a:r>
            <a:r>
              <a:rPr lang="en-US" sz="2400" dirty="0">
                <a:solidFill>
                  <a:prstClr val="black"/>
                </a:solidFill>
                <a:latin typeface="Narkisim" pitchFamily="34" charset="-79"/>
                <a:cs typeface="Narkisim" pitchFamily="34" charset="-79"/>
              </a:rPr>
              <a:t> </a:t>
            </a:r>
            <a:endParaRPr lang="he-IL" sz="2400" dirty="0">
              <a:solidFill>
                <a:prstClr val="black"/>
              </a:solidFill>
              <a:latin typeface="Narkisim" pitchFamily="34" charset="-79"/>
              <a:cs typeface="Narkisim" pitchFamily="34" charset="-79"/>
            </a:endParaRPr>
          </a:p>
          <a:p>
            <a:pPr marL="0" indent="0" algn="just">
              <a:lnSpc>
                <a:spcPct val="80000"/>
              </a:lnSpc>
              <a:buNone/>
            </a:pPr>
            <a:r>
              <a:rPr lang="he-IL" sz="2400" dirty="0">
                <a:solidFill>
                  <a:prstClr val="black"/>
                </a:solidFill>
                <a:latin typeface="Narkisim" pitchFamily="34" charset="-79"/>
                <a:cs typeface="Narkisim" pitchFamily="34" charset="-79"/>
              </a:rPr>
              <a:t>תכליתה של הקהיליה -- בטחונו של היחיד. -- האדם מטבע ברייתו אוהב חירות ושליטה על אחרים. מה מניע אפוא את בני-האדם לשים לנפשם אותו מעצור, אשר רואים אנו שהם חיים עַל-פיו בקהיליות? -- תכליתם, או כוונתם, לשמור בדרך זו על קיומם ולחיות חיים של יתר קורת-רוח, רצוני לומר: לחלץ את עצמם מאותו מצב עלוב של מלחמה שהוא תוצאה הכרחית </a:t>
            </a:r>
            <a:r>
              <a:rPr lang="he-IL" sz="2400" dirty="0" err="1">
                <a:solidFill>
                  <a:prstClr val="black"/>
                </a:solidFill>
                <a:latin typeface="Narkisim" pitchFamily="34" charset="-79"/>
                <a:cs typeface="Narkisim" pitchFamily="34" charset="-79"/>
              </a:rPr>
              <a:t>מהיפעלויותיהם</a:t>
            </a:r>
            <a:r>
              <a:rPr lang="he-IL" sz="2400" dirty="0">
                <a:solidFill>
                  <a:prstClr val="black"/>
                </a:solidFill>
                <a:latin typeface="Narkisim" pitchFamily="34" charset="-79"/>
                <a:cs typeface="Narkisim" pitchFamily="34" charset="-79"/>
              </a:rPr>
              <a:t> הטבעיות של בני-האדם, כשאין כוח נראה-לעין שיהא מטיל את מוראו עליהם, ועל-ידי אימת העונש יהא כופה אותם לקיים את האמנוֹת שלהם ולשמור את החוקים הטבעיים שדובר עליהם בפרקים י"ד וט"ו. </a:t>
            </a:r>
            <a:r>
              <a:rPr lang="he-IL" sz="2000" dirty="0">
                <a:solidFill>
                  <a:prstClr val="black"/>
                </a:solidFill>
                <a:latin typeface="Narkisim" pitchFamily="34" charset="-79"/>
                <a:cs typeface="Narkisim" pitchFamily="34" charset="-79"/>
              </a:rPr>
              <a:t>תומס הובס, לווייתן </a:t>
            </a:r>
            <a:endParaRPr lang="he-IL" sz="2400" dirty="0">
              <a:solidFill>
                <a:prstClr val="black"/>
              </a:solidFill>
              <a:latin typeface="Narkisim" pitchFamily="34" charset="-79"/>
              <a:cs typeface="Narkisim" pitchFamily="34" charset="-79"/>
            </a:endParaRPr>
          </a:p>
          <a:p>
            <a:pPr marL="0" indent="0" algn="just">
              <a:lnSpc>
                <a:spcPct val="80000"/>
              </a:lnSpc>
              <a:buNone/>
            </a:pPr>
            <a:r>
              <a:rPr lang="en-US" sz="2000" dirty="0">
                <a:solidFill>
                  <a:prstClr val="black"/>
                </a:solidFill>
                <a:latin typeface="Narkisim" pitchFamily="34" charset="-79"/>
                <a:cs typeface="Narkisim" pitchFamily="34" charset="-79"/>
              </a:rPr>
              <a:t>       </a:t>
            </a:r>
            <a:endParaRPr lang="he-IL" sz="2000" dirty="0">
              <a:solidFill>
                <a:prstClr val="black"/>
              </a:solidFill>
              <a:latin typeface="Narkisim" pitchFamily="34" charset="-79"/>
              <a:cs typeface="Narkisim" pitchFamily="34" charset="-79"/>
            </a:endParaRPr>
          </a:p>
          <a:p>
            <a:pPr marL="0" indent="0" algn="just">
              <a:lnSpc>
                <a:spcPct val="80000"/>
              </a:lnSpc>
              <a:buNone/>
            </a:pPr>
            <a:endParaRPr lang="en-US" sz="2000" dirty="0">
              <a:solidFill>
                <a:prstClr val="black"/>
              </a:solidFill>
              <a:latin typeface="Narkisim" pitchFamily="34" charset="-79"/>
              <a:cs typeface="Narkisim" pitchFamily="34" charset="-79"/>
            </a:endParaRPr>
          </a:p>
        </p:txBody>
      </p:sp>
    </p:spTree>
    <p:extLst>
      <p:ext uri="{BB962C8B-B14F-4D97-AF65-F5344CB8AC3E}">
        <p14:creationId xmlns:p14="http://schemas.microsoft.com/office/powerpoint/2010/main" val="2198615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332656"/>
          </a:xfrm>
        </p:spPr>
        <p:txBody>
          <a:bodyPr/>
          <a:lstStyle/>
          <a:p>
            <a:r>
              <a:rPr lang="he-IL" sz="2800" dirty="0"/>
              <a:t>שחרור מנטל ומבלבולים</a:t>
            </a:r>
          </a:p>
        </p:txBody>
      </p:sp>
      <p:sp>
        <p:nvSpPr>
          <p:cNvPr id="3" name="מציין מיקום של מספר שקופית 2"/>
          <p:cNvSpPr>
            <a:spLocks noGrp="1"/>
          </p:cNvSpPr>
          <p:nvPr>
            <p:ph type="sldNum" sz="quarter" idx="12"/>
          </p:nvPr>
        </p:nvSpPr>
        <p:spPr>
          <a:xfrm>
            <a:off x="0" y="0"/>
            <a:ext cx="755576" cy="476250"/>
          </a:xfrm>
        </p:spPr>
        <p:txBody>
          <a:bodyPr/>
          <a:lstStyle/>
          <a:p>
            <a:pPr>
              <a:defRPr/>
            </a:pPr>
            <a:fld id="{C458A134-9FC6-4438-8F9D-CDDFF634068F}" type="slidenum">
              <a:rPr lang="he-IL">
                <a:solidFill>
                  <a:prstClr val="black">
                    <a:tint val="75000"/>
                  </a:prstClr>
                </a:solidFill>
              </a:rPr>
              <a:pPr>
                <a:defRPr/>
              </a:pPr>
              <a:t>11</a:t>
            </a:fld>
            <a:endParaRPr lang="he-IL">
              <a:solidFill>
                <a:prstClr val="black">
                  <a:tint val="75000"/>
                </a:prstClr>
              </a:solidFill>
            </a:endParaRPr>
          </a:p>
        </p:txBody>
      </p:sp>
      <p:sp>
        <p:nvSpPr>
          <p:cNvPr id="4" name="מלבן 3"/>
          <p:cNvSpPr/>
          <p:nvPr/>
        </p:nvSpPr>
        <p:spPr>
          <a:xfrm>
            <a:off x="233772" y="748635"/>
            <a:ext cx="8676456" cy="6109365"/>
          </a:xfrm>
          <a:prstGeom prst="rect">
            <a:avLst/>
          </a:prstGeom>
        </p:spPr>
        <p:txBody>
          <a:bodyPr wrap="square">
            <a:spAutoFit/>
          </a:bodyPr>
          <a:lstStyle/>
          <a:p>
            <a:pPr algn="just"/>
            <a:r>
              <a:rPr lang="he-IL" sz="2300" dirty="0">
                <a:latin typeface="Narkisim" panose="020E0502050101010101" pitchFamily="34" charset="-79"/>
                <a:cs typeface="Narkisim" panose="020E0502050101010101" pitchFamily="34" charset="-79"/>
              </a:rPr>
              <a:t>רבים מאלה שחיו במהלך השינוי הזה בתרבות שקדמה לנו ראו את השינוי כשחרור הן מהנטל של תאיזם מסורתי והן מהבלבולים של דרכי </a:t>
            </a:r>
            <a:r>
              <a:rPr lang="he-IL" sz="2300">
                <a:latin typeface="Narkisim" panose="020E0502050101010101" pitchFamily="34" charset="-79"/>
                <a:cs typeface="Narkisim" panose="020E0502050101010101" pitchFamily="34" charset="-79"/>
              </a:rPr>
              <a:t>מחשבה טלאולוגיות. </a:t>
            </a:r>
            <a:r>
              <a:rPr lang="he-IL" sz="2300" dirty="0">
                <a:latin typeface="Narkisim" panose="020E0502050101010101" pitchFamily="34" charset="-79"/>
                <a:cs typeface="Narkisim" panose="020E0502050101010101" pitchFamily="34" charset="-79"/>
              </a:rPr>
              <a:t>מה שתיארתי במונחים של אובדן הסטרוקטורה והתוכן המסורתיים היה נראה בעיני המשוכללים שבדוברים הפילוסופיים [של התקופה] כדרך שבה העצמי השיג וקנה את האוטונומיה הראויה לו. העצמי השתחרר מכל הצורות המיושנות של ארגון חברתי שכלאו אותו בעת ובעונה אחת בתוך אמונה בסדר עולם </a:t>
            </a:r>
            <a:r>
              <a:rPr lang="he-IL" sz="2300" dirty="0" err="1">
                <a:latin typeface="Narkisim" panose="020E0502050101010101" pitchFamily="34" charset="-79"/>
                <a:cs typeface="Narkisim" panose="020E0502050101010101" pitchFamily="34" charset="-79"/>
              </a:rPr>
              <a:t>תאיסטי</a:t>
            </a:r>
            <a:r>
              <a:rPr lang="he-IL" sz="2300" dirty="0">
                <a:latin typeface="Narkisim" panose="020E0502050101010101" pitchFamily="34" charset="-79"/>
                <a:cs typeface="Narkisim" panose="020E0502050101010101" pitchFamily="34" charset="-79"/>
              </a:rPr>
              <a:t> וטלאולוגי ובתוך אותם מבנים </a:t>
            </a:r>
            <a:r>
              <a:rPr lang="he-IL" sz="2300" dirty="0" err="1">
                <a:latin typeface="Narkisim" panose="020E0502050101010101" pitchFamily="34" charset="-79"/>
                <a:cs typeface="Narkisim" panose="020E0502050101010101" pitchFamily="34" charset="-79"/>
              </a:rPr>
              <a:t>הייררכיים</a:t>
            </a:r>
            <a:r>
              <a:rPr lang="he-IL" sz="2300" dirty="0">
                <a:latin typeface="Narkisim" panose="020E0502050101010101" pitchFamily="34" charset="-79"/>
                <a:cs typeface="Narkisim" panose="020E0502050101010101" pitchFamily="34" charset="-79"/>
              </a:rPr>
              <a:t> שניסו להצדיק את עצמם בתור חלק של סדר עולמי כזה. (</a:t>
            </a:r>
            <a:r>
              <a:rPr lang="he-IL" sz="2300" dirty="0" err="1">
                <a:latin typeface="Narkisim" panose="020E0502050101010101" pitchFamily="34" charset="-79"/>
                <a:cs typeface="Narkisim" panose="020E0502050101010101" pitchFamily="34" charset="-79"/>
              </a:rPr>
              <a:t>אלסדייר</a:t>
            </a:r>
            <a:r>
              <a:rPr lang="he-IL" sz="2300" dirty="0">
                <a:latin typeface="Narkisim" panose="020E0502050101010101" pitchFamily="34" charset="-79"/>
                <a:cs typeface="Narkisim" panose="020E0502050101010101" pitchFamily="34" charset="-79"/>
              </a:rPr>
              <a:t> </a:t>
            </a:r>
            <a:r>
              <a:rPr lang="he-IL" sz="2300" dirty="0" err="1">
                <a:latin typeface="Narkisim" panose="020E0502050101010101" pitchFamily="34" charset="-79"/>
                <a:cs typeface="Narkisim" panose="020E0502050101010101" pitchFamily="34" charset="-79"/>
              </a:rPr>
              <a:t>מקנטייר</a:t>
            </a:r>
            <a:r>
              <a:rPr lang="he-IL" sz="2300" dirty="0">
                <a:latin typeface="Narkisim" panose="020E0502050101010101" pitchFamily="34" charset="-79"/>
                <a:cs typeface="Narkisim" panose="020E0502050101010101" pitchFamily="34" charset="-79"/>
              </a:rPr>
              <a:t>, </a:t>
            </a:r>
            <a:r>
              <a:rPr lang="he-IL" sz="2300" b="1" dirty="0">
                <a:latin typeface="Narkisim" panose="020E0502050101010101" pitchFamily="34" charset="-79"/>
                <a:cs typeface="Narkisim" panose="020E0502050101010101" pitchFamily="34" charset="-79"/>
              </a:rPr>
              <a:t>מעבר למידה הטובה</a:t>
            </a:r>
            <a:r>
              <a:rPr lang="he-IL" sz="2300" dirty="0">
                <a:latin typeface="Narkisim" panose="020E0502050101010101" pitchFamily="34" charset="-79"/>
                <a:cs typeface="Narkisim" panose="020E0502050101010101" pitchFamily="34" charset="-79"/>
              </a:rPr>
              <a:t>)</a:t>
            </a:r>
          </a:p>
          <a:p>
            <a:pPr algn="just"/>
            <a:endParaRPr lang="he-IL" sz="2300" dirty="0">
              <a:solidFill>
                <a:prstClr val="black"/>
              </a:solidFill>
              <a:latin typeface="Narkisim" panose="020E0502050101010101" pitchFamily="34" charset="-79"/>
              <a:ea typeface="Calibri"/>
              <a:cs typeface="Narkisim" panose="020E0502050101010101" pitchFamily="34" charset="-79"/>
            </a:endParaRPr>
          </a:p>
          <a:p>
            <a:pPr algn="just"/>
            <a:r>
              <a:rPr lang="he-IL" sz="2300"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החירות המודרנית הושגה בזכות השתחררותנו מאופקים מוסריים ישנים יותר. אנשים ראו עצמם כחלק מסדר גבוה יותר. במקרים מסוימים היה זה סדר קוסמי, "השרשרת הגדולה של ההוויה", שהאנשים מיקמו בה את עצמם במקום הנאה להם בינות למלאכים, לגופים שמימיים ולשותפינו, היצורים שוכני הארץ. סדר </a:t>
            </a:r>
            <a:r>
              <a:rPr lang="he-IL" sz="2300" dirty="0" err="1">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הייררכי</a:t>
            </a:r>
            <a:r>
              <a:rPr lang="he-IL" sz="2300"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 זה של היקום השתקף </a:t>
            </a:r>
            <a:r>
              <a:rPr lang="he-IL" sz="2300" dirty="0" err="1">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בהייררכיות</a:t>
            </a:r>
            <a:r>
              <a:rPr lang="he-IL" sz="2300"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 של החברה האנושית. אנשים היו לכודים לא פעם במקום נתון, בתפקיד ובעמדה הנאותים להם, שסטייה מהם כמעט שלא עלתה על הדעת</a:t>
            </a:r>
            <a:r>
              <a:rPr lang="he-IL" sz="2300" dirty="0">
                <a:solidFill>
                  <a:srgbClr val="329FAF"/>
                </a:solidFill>
                <a:effectLst/>
                <a:latin typeface="Times New Roman" panose="02020603050405020304" pitchFamily="18" charset="0"/>
                <a:ea typeface="Times New Roman" panose="02020603050405020304" pitchFamily="18" charset="0"/>
                <a:cs typeface="Narkisim" panose="020E0502050101010101" pitchFamily="34" charset="-79"/>
              </a:rPr>
              <a:t>. </a:t>
            </a:r>
            <a:r>
              <a:rPr lang="he-IL" sz="2300"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החירות המודרנית באה לעולם דרך הערעור על סדרים כאלה. (טיילור, </a:t>
            </a:r>
            <a:r>
              <a:rPr lang="he-IL" sz="2300" b="1"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מועקת המודרניות</a:t>
            </a:r>
            <a:r>
              <a:rPr lang="he-IL" sz="2300" dirty="0">
                <a:solidFill>
                  <a:srgbClr val="000000"/>
                </a:solidFill>
                <a:effectLst/>
                <a:latin typeface="Times New Roman" panose="02020603050405020304" pitchFamily="18" charset="0"/>
                <a:ea typeface="Times New Roman" panose="02020603050405020304" pitchFamily="18" charset="0"/>
                <a:cs typeface="Narkisim" panose="020E0502050101010101" pitchFamily="34" charset="-79"/>
              </a:rPr>
              <a:t>)</a:t>
            </a:r>
            <a:endParaRPr lang="he-IL" sz="2300" dirty="0">
              <a:solidFill>
                <a:prstClr val="black"/>
              </a:solidFill>
              <a:latin typeface="Narkisim" panose="020E0502050101010101" pitchFamily="34" charset="-79"/>
              <a:ea typeface="Calibri"/>
              <a:cs typeface="Narkisim" panose="020E0502050101010101" pitchFamily="34" charset="-79"/>
            </a:endParaRPr>
          </a:p>
        </p:txBody>
      </p:sp>
    </p:spTree>
    <p:extLst>
      <p:ext uri="{BB962C8B-B14F-4D97-AF65-F5344CB8AC3E}">
        <p14:creationId xmlns:p14="http://schemas.microsoft.com/office/powerpoint/2010/main" val="3651986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חרג, אבד </a:t>
            </a:r>
            <a:r>
              <a:rPr lang="he-IL" sz="1800" b="1" dirty="0"/>
              <a:t>(שָׁבַת מְשׂוֹשׂ לִבֵּנוּ נֶהְפַּךְ לְאֵבֶל מְחֹלֵנוּ)</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12</a:t>
            </a:fld>
            <a:endParaRPr lang="he-IL">
              <a:solidFill>
                <a:prstClr val="black">
                  <a:tint val="75000"/>
                </a:prstClr>
              </a:solidFill>
            </a:endParaRPr>
          </a:p>
        </p:txBody>
      </p:sp>
      <p:sp>
        <p:nvSpPr>
          <p:cNvPr id="4" name="מלבן 3"/>
          <p:cNvSpPr/>
          <p:nvPr/>
        </p:nvSpPr>
        <p:spPr>
          <a:xfrm>
            <a:off x="846203" y="1340768"/>
            <a:ext cx="7451594" cy="4893647"/>
          </a:xfrm>
          <a:prstGeom prst="rect">
            <a:avLst/>
          </a:prstGeom>
        </p:spPr>
        <p:txBody>
          <a:bodyPr wrap="square">
            <a:spAutoFit/>
          </a:bodyPr>
          <a:lstStyle/>
          <a:p>
            <a:pPr algn="just"/>
            <a:r>
              <a:rPr lang="he-IL" sz="2400" dirty="0">
                <a:latin typeface="Times New Roman"/>
                <a:ea typeface="Times New Roman"/>
                <a:cs typeface="Narkisim"/>
              </a:rPr>
              <a:t>את הופעתה של דרישה מעין זו יש לתפוס בתוך הקשרה הכללי יותר, ולראותה על-פי השלב שבו עומד בהווה הרוח המודע את עצמו. אם נעשה כך, נראה כי רוח זה חרג מעבר לחיים העצמותיים שאותם ניהל בתוך היסוד של המחשבה -- חרג מעבר לאותה אי-אמצעיות של אמונתו, מעבר לסיפוק ולביטחון הטמונים באותה ודאות </a:t>
            </a:r>
            <a:r>
              <a:rPr lang="he-IL" sz="2400" dirty="0" err="1">
                <a:latin typeface="Times New Roman"/>
                <a:ea typeface="Times New Roman"/>
                <a:cs typeface="Narkisim"/>
              </a:rPr>
              <a:t>שהיתה</a:t>
            </a:r>
            <a:r>
              <a:rPr lang="he-IL" sz="2400" dirty="0">
                <a:latin typeface="Times New Roman"/>
                <a:ea typeface="Times New Roman"/>
                <a:cs typeface="Narkisim"/>
              </a:rPr>
              <a:t> לתודעה לגבי פיוסה עם המהות. [...] לא זו בלבד שהרוח חרג מכאן אל הקצה השני, אל הרפלקסיה חסרת העצמות של עצמו בתוך עצמו, אלא שחרג אף מתוכה של זו. לא זו בלבד שאבדו לו חייו המהותיים; הוא גם מודע את </a:t>
            </a:r>
            <a:r>
              <a:rPr lang="he-IL" sz="2400" dirty="0" err="1">
                <a:latin typeface="Times New Roman"/>
                <a:ea typeface="Times New Roman"/>
                <a:cs typeface="Narkisim"/>
              </a:rPr>
              <a:t>אבידתו</a:t>
            </a:r>
            <a:r>
              <a:rPr lang="he-IL" sz="2400" dirty="0">
                <a:latin typeface="Times New Roman"/>
                <a:ea typeface="Times New Roman"/>
                <a:cs typeface="Narkisim"/>
              </a:rPr>
              <a:t> ואת הסופיות שעתה היא תוכ</a:t>
            </a:r>
            <a:r>
              <a:rPr lang="he-IL" sz="2400" dirty="0">
                <a:latin typeface="Narkisim" panose="020E0502050101010101" pitchFamily="34" charset="-79"/>
                <a:ea typeface="Times New Roman"/>
                <a:cs typeface="Narkisim" panose="020E0502050101010101" pitchFamily="34" charset="-79"/>
              </a:rPr>
              <a:t>נו. </a:t>
            </a:r>
            <a:r>
              <a:rPr lang="he-IL" sz="2400" dirty="0">
                <a:latin typeface="Narkisim" panose="020E0502050101010101" pitchFamily="34" charset="-79"/>
                <a:cs typeface="Narkisim" panose="020E0502050101010101" pitchFamily="34" charset="-79"/>
              </a:rPr>
              <a:t>8§</a:t>
            </a:r>
          </a:p>
          <a:p>
            <a:endParaRPr lang="he-IL" sz="2400" dirty="0">
              <a:latin typeface="Narkisim" panose="020E0502050101010101" pitchFamily="34" charset="-79"/>
              <a:cs typeface="Narkisim" panose="020E0502050101010101" pitchFamily="34" charset="-79"/>
            </a:endParaRPr>
          </a:p>
          <a:p>
            <a:pPr algn="just"/>
            <a:r>
              <a:rPr lang="he-IL" sz="2400" dirty="0">
                <a:solidFill>
                  <a:prstClr val="black"/>
                </a:solidFill>
                <a:latin typeface="Times New Roman"/>
                <a:ea typeface="Times New Roman"/>
                <a:cs typeface="Narkisim"/>
              </a:rPr>
              <a:t>הרוח קרע את עצמו מעל כל מה שהיה עד כה העולם של מציאותו ושל הדימוי שלו. </a:t>
            </a:r>
            <a:r>
              <a:rPr lang="he-IL" sz="2400" dirty="0">
                <a:latin typeface="Times New Roman"/>
                <a:ea typeface="Times New Roman"/>
                <a:cs typeface="Narkisim"/>
              </a:rPr>
              <a:t>11§</a:t>
            </a:r>
            <a:r>
              <a:rPr lang="he-IL" sz="2400" dirty="0">
                <a:solidFill>
                  <a:prstClr val="black"/>
                </a:solidFill>
                <a:latin typeface="Times New Roman"/>
                <a:ea typeface="Times New Roman"/>
                <a:cs typeface="Narkisim"/>
              </a:rPr>
              <a:t> </a:t>
            </a:r>
            <a:endParaRPr lang="he-IL" sz="2400"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088690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2800" dirty="0"/>
              <a:t>גישת הסברה</a:t>
            </a:r>
            <a:endParaRPr lang="en-US" sz="28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13</a:t>
            </a:fld>
            <a:endParaRPr lang="he-IL">
              <a:solidFill>
                <a:prstClr val="black">
                  <a:tint val="75000"/>
                </a:prstClr>
              </a:solidFill>
            </a:endParaRPr>
          </a:p>
        </p:txBody>
      </p:sp>
      <p:sp>
        <p:nvSpPr>
          <p:cNvPr id="4" name="Rectangle 3"/>
          <p:cNvSpPr/>
          <p:nvPr/>
        </p:nvSpPr>
        <p:spPr>
          <a:xfrm>
            <a:off x="881844" y="1628800"/>
            <a:ext cx="7380312" cy="5262979"/>
          </a:xfrm>
          <a:prstGeom prst="rect">
            <a:avLst/>
          </a:prstGeom>
        </p:spPr>
        <p:txBody>
          <a:bodyPr wrap="square">
            <a:spAutoFit/>
          </a:bodyPr>
          <a:lstStyle/>
          <a:p>
            <a:pPr algn="just"/>
            <a:r>
              <a:rPr lang="he-IL" sz="2400" dirty="0">
                <a:solidFill>
                  <a:prstClr val="black"/>
                </a:solidFill>
                <a:latin typeface="Times New Roman"/>
                <a:ea typeface="Times New Roman"/>
                <a:cs typeface="Narkisim"/>
              </a:rPr>
              <a:t>[גישת] הסברה אינה משיגה את השוני שבין השיטות הפילוסופיות כהתפתחות מתקדמת של האמת.</a:t>
            </a:r>
          </a:p>
          <a:p>
            <a:pPr algn="just"/>
            <a:endParaRPr lang="he-IL" sz="2400" dirty="0">
              <a:solidFill>
                <a:prstClr val="black"/>
              </a:solidFill>
              <a:latin typeface="Times New Roman"/>
              <a:ea typeface="Times New Roman"/>
              <a:cs typeface="Narkisim"/>
            </a:endParaRPr>
          </a:p>
          <a:p>
            <a:pPr algn="just"/>
            <a:r>
              <a:rPr lang="he-IL" sz="2400" dirty="0">
                <a:solidFill>
                  <a:prstClr val="black"/>
                </a:solidFill>
                <a:latin typeface="Times New Roman"/>
                <a:ea typeface="Times New Roman"/>
                <a:cs typeface="Narkisim"/>
              </a:rPr>
              <a:t>היא מצפה שכל שיטה פילוסופית תעמוד או בסימן של הסכמה או בסימן של סתירה לגבי שיטה הקיימת </a:t>
            </a:r>
            <a:r>
              <a:rPr lang="he-IL" sz="2400">
                <a:solidFill>
                  <a:prstClr val="black"/>
                </a:solidFill>
                <a:latin typeface="Times New Roman"/>
                <a:ea typeface="Times New Roman"/>
                <a:cs typeface="Narkisim"/>
              </a:rPr>
              <a:t>מכבר.</a:t>
            </a:r>
          </a:p>
          <a:p>
            <a:pPr algn="just"/>
            <a:endParaRPr lang="he-IL" sz="2400">
              <a:solidFill>
                <a:prstClr val="black"/>
              </a:solidFill>
              <a:latin typeface="Times New Roman"/>
              <a:ea typeface="Times New Roman"/>
              <a:cs typeface="Narkisim"/>
            </a:endParaRPr>
          </a:p>
          <a:p>
            <a:pPr algn="just"/>
            <a:endParaRPr lang="he-IL" sz="2400">
              <a:solidFill>
                <a:prstClr val="black"/>
              </a:solidFill>
              <a:latin typeface="Times New Roman"/>
              <a:ea typeface="Times New Roman"/>
              <a:cs typeface="Narkisim"/>
            </a:endParaRPr>
          </a:p>
          <a:p>
            <a:pPr algn="just"/>
            <a:endParaRPr lang="he-IL" sz="2400">
              <a:solidFill>
                <a:prstClr val="black"/>
              </a:solidFill>
              <a:latin typeface="Times New Roman"/>
              <a:ea typeface="Times New Roman"/>
              <a:cs typeface="Narkisim"/>
            </a:endParaRPr>
          </a:p>
          <a:p>
            <a:pPr algn="just"/>
            <a:r>
              <a:rPr lang="he-IL" sz="2400">
                <a:solidFill>
                  <a:prstClr val="black"/>
                </a:solidFill>
                <a:latin typeface="Times New Roman"/>
                <a:ea typeface="Times New Roman"/>
                <a:cs typeface="Narkisim"/>
              </a:rPr>
              <a:t>השוני שבין השיטות הפילוסופיות [הוא] התפתחות מתקדמת של האמת</a:t>
            </a:r>
          </a:p>
          <a:p>
            <a:endParaRPr lang="he-IL" sz="2400">
              <a:solidFill>
                <a:prstClr val="black"/>
              </a:solidFill>
              <a:latin typeface="Times New Roman"/>
              <a:cs typeface="Narkisim"/>
            </a:endParaRPr>
          </a:p>
          <a:p>
            <a:pPr algn="just"/>
            <a:r>
              <a:rPr lang="he-IL" sz="2400">
                <a:solidFill>
                  <a:prstClr val="black"/>
                </a:solidFill>
                <a:latin typeface="Times New Roman"/>
                <a:ea typeface="Times New Roman"/>
                <a:cs typeface="Narkisim"/>
              </a:rPr>
              <a:t>אחת היא הכרחית כמו האחרת; ורק שוויון-ההכרחיות הזה מהווה את חייו של השלם</a:t>
            </a:r>
            <a:endParaRPr lang="en-US" sz="2400">
              <a:solidFill>
                <a:prstClr val="black"/>
              </a:solidFill>
            </a:endParaRPr>
          </a:p>
          <a:p>
            <a:pPr algn="just"/>
            <a:endParaRPr lang="he-IL" sz="2400" dirty="0">
              <a:solidFill>
                <a:prstClr val="black"/>
              </a:solidFill>
              <a:latin typeface="Times New Roman"/>
              <a:ea typeface="Times New Roman"/>
              <a:cs typeface="Narkisim"/>
            </a:endParaRPr>
          </a:p>
        </p:txBody>
      </p:sp>
    </p:spTree>
    <p:extLst>
      <p:ext uri="{BB962C8B-B14F-4D97-AF65-F5344CB8AC3E}">
        <p14:creationId xmlns:p14="http://schemas.microsoft.com/office/powerpoint/2010/main" val="86070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320" y="-6841"/>
            <a:ext cx="8229600" cy="620713"/>
          </a:xfrm>
        </p:spPr>
        <p:txBody>
          <a:bodyPr/>
          <a:lstStyle/>
          <a:p>
            <a:r>
              <a:rPr lang="he-IL" sz="2800" dirty="0">
                <a:solidFill>
                  <a:prstClr val="black"/>
                </a:solidFill>
              </a:rPr>
              <a:t>מושגיות ו"לוגיקה של סתירה"</a:t>
            </a:r>
            <a:endParaRPr lang="en-US" sz="16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14</a:t>
            </a:fld>
            <a:endParaRPr lang="he-IL">
              <a:solidFill>
                <a:prstClr val="black">
                  <a:tint val="75000"/>
                </a:prstClr>
              </a:solidFill>
            </a:endParaRPr>
          </a:p>
        </p:txBody>
      </p:sp>
      <p:pic>
        <p:nvPicPr>
          <p:cNvPr id="1027" name="Picture 3" descr="C:\Users\emalkiel\AppData\Local\Microsoft\Windows\Temporary Internet Files\Content.IE5\MVZQ3WMB\MP90040727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2060848"/>
            <a:ext cx="1852353" cy="135598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emalkiel\AppData\Local\Microsoft\Windows\Temporary Internet Files\Content.IE5\OQ2YJHMQ\MP90004959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2053612"/>
            <a:ext cx="2044824" cy="13632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emalkiel\AppData\Local\Microsoft\Windows\Temporary Internet Files\Content.IE5\1L6BB57V\MP900407264[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6" y="1966149"/>
            <a:ext cx="1062509" cy="145067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6156176" y="2852936"/>
            <a:ext cx="13681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411760" y="2852936"/>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21730" y="4449650"/>
            <a:ext cx="611065"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ניצן</a:t>
            </a:r>
            <a:endParaRPr lang="en-US" sz="2400" dirty="0">
              <a:solidFill>
                <a:prstClr val="black"/>
              </a:solidFill>
              <a:latin typeface="Narkisim" pitchFamily="34" charset="-79"/>
              <a:cs typeface="Narkisim" pitchFamily="34" charset="-79"/>
            </a:endParaRPr>
          </a:p>
        </p:txBody>
      </p:sp>
      <p:sp>
        <p:nvSpPr>
          <p:cNvPr id="12" name="TextBox 11"/>
          <p:cNvSpPr txBox="1"/>
          <p:nvPr/>
        </p:nvSpPr>
        <p:spPr>
          <a:xfrm>
            <a:off x="4488887" y="4422302"/>
            <a:ext cx="635110"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פרח</a:t>
            </a:r>
            <a:endParaRPr lang="en-US" sz="2400" dirty="0">
              <a:solidFill>
                <a:prstClr val="black"/>
              </a:solidFill>
              <a:latin typeface="Narkisim" pitchFamily="34" charset="-79"/>
              <a:cs typeface="Narkisim" pitchFamily="34" charset="-79"/>
            </a:endParaRPr>
          </a:p>
        </p:txBody>
      </p:sp>
      <p:sp>
        <p:nvSpPr>
          <p:cNvPr id="13" name="TextBox 12"/>
          <p:cNvSpPr txBox="1"/>
          <p:nvPr/>
        </p:nvSpPr>
        <p:spPr>
          <a:xfrm>
            <a:off x="1229753" y="4422303"/>
            <a:ext cx="550151"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פרי</a:t>
            </a:r>
            <a:endParaRPr lang="en-US" sz="2400" dirty="0">
              <a:solidFill>
                <a:prstClr val="black"/>
              </a:solidFill>
              <a:latin typeface="Narkisim" pitchFamily="34" charset="-79"/>
              <a:cs typeface="Narkisim" pitchFamily="34" charset="-79"/>
            </a:endParaRPr>
          </a:p>
        </p:txBody>
      </p:sp>
      <p:cxnSp>
        <p:nvCxnSpPr>
          <p:cNvPr id="15" name="Straight Arrow Connector 14"/>
          <p:cNvCxnSpPr/>
          <p:nvPr/>
        </p:nvCxnSpPr>
        <p:spPr>
          <a:xfrm flipV="1">
            <a:off x="4788024" y="3570276"/>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8105668" y="3606135"/>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566936" y="3606135"/>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07505" y="775347"/>
            <a:ext cx="8877750" cy="1200329"/>
          </a:xfrm>
          <a:prstGeom prst="rect">
            <a:avLst/>
          </a:prstGeom>
        </p:spPr>
        <p:txBody>
          <a:bodyPr wrap="none">
            <a:spAutoFit/>
          </a:bodyPr>
          <a:lstStyle/>
          <a:p>
            <a:r>
              <a:rPr lang="he-IL" sz="2400" dirty="0">
                <a:solidFill>
                  <a:prstClr val="black"/>
                </a:solidFill>
                <a:latin typeface="Times New Roman"/>
                <a:ea typeface="Times New Roman"/>
                <a:cs typeface="Narkisim"/>
              </a:rPr>
              <a:t>אפשר לומר שהפרח סותר את הניצן</a:t>
            </a:r>
          </a:p>
          <a:p>
            <a:r>
              <a:rPr lang="he-IL" sz="2400" dirty="0">
                <a:solidFill>
                  <a:prstClr val="black"/>
                </a:solidFill>
                <a:latin typeface="Times New Roman"/>
                <a:ea typeface="Times New Roman"/>
                <a:cs typeface="Narkisim"/>
              </a:rPr>
              <a:t>	אולם</a:t>
            </a:r>
          </a:p>
          <a:p>
            <a:r>
              <a:rPr lang="he-IL" sz="2400" dirty="0">
                <a:solidFill>
                  <a:prstClr val="black"/>
                </a:solidFill>
                <a:latin typeface="Times New Roman"/>
                <a:ea typeface="Times New Roman"/>
                <a:cs typeface="Narkisim"/>
              </a:rPr>
              <a:t>טבען הנזיל [של צורות אלה] עושה אותן בו-בזמן למומנטים של אחדות אורגנית</a:t>
            </a:r>
          </a:p>
        </p:txBody>
      </p:sp>
      <p:sp>
        <p:nvSpPr>
          <p:cNvPr id="4" name="Rectangle 3"/>
          <p:cNvSpPr/>
          <p:nvPr/>
        </p:nvSpPr>
        <p:spPr>
          <a:xfrm>
            <a:off x="395536" y="5517231"/>
            <a:ext cx="7923494" cy="461665"/>
          </a:xfrm>
          <a:prstGeom prst="rect">
            <a:avLst/>
          </a:prstGeom>
        </p:spPr>
        <p:txBody>
          <a:bodyPr wrap="square">
            <a:spAutoFit/>
          </a:bodyPr>
          <a:lstStyle/>
          <a:p>
            <a:r>
              <a:rPr lang="he-IL" sz="2400" dirty="0">
                <a:solidFill>
                  <a:prstClr val="black"/>
                </a:solidFill>
                <a:latin typeface="Times New Roman"/>
                <a:cs typeface="Narkisim"/>
              </a:rPr>
              <a:t>"ניצן"			    "פרח"		          	 "פרי"</a:t>
            </a:r>
            <a:endParaRPr lang="en-US" sz="2400" dirty="0">
              <a:solidFill>
                <a:prstClr val="black"/>
              </a:solidFill>
            </a:endParaRPr>
          </a:p>
        </p:txBody>
      </p:sp>
      <p:sp>
        <p:nvSpPr>
          <p:cNvPr id="20" name="תיבת טקסט 19">
            <a:extLst>
              <a:ext uri="{FF2B5EF4-FFF2-40B4-BE49-F238E27FC236}">
                <a16:creationId xmlns:a16="http://schemas.microsoft.com/office/drawing/2014/main" id="{CF51367F-08D0-4EF6-9457-358FB6A30F52}"/>
              </a:ext>
            </a:extLst>
          </p:cNvPr>
          <p:cNvSpPr txBox="1"/>
          <p:nvPr/>
        </p:nvSpPr>
        <p:spPr>
          <a:xfrm>
            <a:off x="4211960" y="6160204"/>
            <a:ext cx="4632036" cy="646331"/>
          </a:xfrm>
          <a:prstGeom prst="rect">
            <a:avLst/>
          </a:prstGeom>
          <a:noFill/>
        </p:spPr>
        <p:txBody>
          <a:bodyPr wrap="square">
            <a:spAutoFit/>
          </a:bodyPr>
          <a:lstStyle/>
          <a:p>
            <a:r>
              <a:rPr lang="he-IL" b="0" i="0" dirty="0">
                <a:solidFill>
                  <a:srgbClr val="000000"/>
                </a:solidFill>
                <a:effectLst/>
                <a:latin typeface="Narkisim" panose="020E0502050101010101" pitchFamily="34" charset="-79"/>
                <a:cs typeface="Narkisim" panose="020E0502050101010101" pitchFamily="34" charset="-79"/>
              </a:rPr>
              <a:t>ניצן (הגדרת המילון: חלק בצמח ממנו עשוי להתפתח גבעול, פרח, עלה או ענף; הניצן 'עדיין אינו פרי')</a:t>
            </a:r>
            <a:endParaRPr lang="he-IL"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846813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9B92B4-2F02-4B3A-B845-50550FE2442A}"/>
              </a:ext>
            </a:extLst>
          </p:cNvPr>
          <p:cNvSpPr>
            <a:spLocks noGrp="1"/>
          </p:cNvSpPr>
          <p:nvPr>
            <p:ph type="title"/>
          </p:nvPr>
        </p:nvSpPr>
        <p:spPr>
          <a:xfrm>
            <a:off x="611560" y="1925"/>
            <a:ext cx="8229600" cy="548680"/>
          </a:xfrm>
        </p:spPr>
        <p:txBody>
          <a:bodyPr/>
          <a:lstStyle/>
          <a:p>
            <a:r>
              <a:rPr lang="he-IL" sz="2800" dirty="0">
                <a:ea typeface="Times New Roman" panose="02020603050405020304" pitchFamily="18" charset="0"/>
              </a:rPr>
              <a:t>מבנה הקורס, מטרותיו ומטלותיו</a:t>
            </a:r>
            <a:r>
              <a:rPr lang="en-US" sz="2800" dirty="0">
                <a:ea typeface="Times New Roman" panose="02020603050405020304" pitchFamily="18" charset="0"/>
              </a:rPr>
              <a:t> </a:t>
            </a:r>
            <a:r>
              <a:rPr lang="he-IL" sz="2800" dirty="0">
                <a:ea typeface="Times New Roman" panose="02020603050405020304" pitchFamily="18" charset="0"/>
              </a:rPr>
              <a:t>(ראו גם בסילבוס)</a:t>
            </a:r>
            <a:endParaRPr lang="he-IL" dirty="0"/>
          </a:p>
        </p:txBody>
      </p:sp>
      <p:sp>
        <p:nvSpPr>
          <p:cNvPr id="3" name="מציין מיקום של מספר שקופית 2">
            <a:extLst>
              <a:ext uri="{FF2B5EF4-FFF2-40B4-BE49-F238E27FC236}">
                <a16:creationId xmlns:a16="http://schemas.microsoft.com/office/drawing/2014/main" id="{A087C027-59DD-4931-9AB5-24D175029D84}"/>
              </a:ext>
            </a:extLst>
          </p:cNvPr>
          <p:cNvSpPr>
            <a:spLocks noGrp="1"/>
          </p:cNvSpPr>
          <p:nvPr>
            <p:ph type="sldNum" sz="quarter" idx="12"/>
          </p:nvPr>
        </p:nvSpPr>
        <p:spPr/>
        <p:txBody>
          <a:bodyPr/>
          <a:lstStyle/>
          <a:p>
            <a:fld id="{28D0BF23-A00D-4038-BAE6-ED11CDB36959}" type="slidenum">
              <a:rPr lang="he-IL" smtClean="0"/>
              <a:pPr/>
              <a:t>15</a:t>
            </a:fld>
            <a:endParaRPr lang="he-IL" dirty="0"/>
          </a:p>
        </p:txBody>
      </p:sp>
      <p:sp>
        <p:nvSpPr>
          <p:cNvPr id="5" name="תיבת טקסט 4">
            <a:extLst>
              <a:ext uri="{FF2B5EF4-FFF2-40B4-BE49-F238E27FC236}">
                <a16:creationId xmlns:a16="http://schemas.microsoft.com/office/drawing/2014/main" id="{786D7871-FA51-41EF-97A3-A9EF7833EECA}"/>
              </a:ext>
            </a:extLst>
          </p:cNvPr>
          <p:cNvSpPr txBox="1"/>
          <p:nvPr/>
        </p:nvSpPr>
        <p:spPr>
          <a:xfrm>
            <a:off x="503040" y="859392"/>
            <a:ext cx="8640960" cy="4893647"/>
          </a:xfrm>
          <a:prstGeom prst="rect">
            <a:avLst/>
          </a:prstGeom>
          <a:noFill/>
        </p:spPr>
        <p:txBody>
          <a:bodyPr wrap="square">
            <a:spAutoFit/>
          </a:bodyPr>
          <a:lstStyle/>
          <a:p>
            <a:pPr marL="285750" lvl="1" indent="-285750" algn="just" rtl="1">
              <a:buFont typeface="Courier New" panose="02070309020205020404" pitchFamily="49" charset="0"/>
              <a:buChar char="o"/>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'קריאה' כפשוטו; תכנית מפורטת בסילבוס;  עברית ואנגלית</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a:p>
            <a:pPr marL="285750" lvl="1" indent="-285750" algn="just">
              <a:buFont typeface="Courier New" panose="02070309020205020404" pitchFamily="49" charset="0"/>
              <a:buChar char="o"/>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מטרות הקורס: [</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a</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היכרות עם השיטה בקוויה הכללים -- מגמתה, בשורתה, המתודה שלה; </a:t>
            </a:r>
            <a:r>
              <a:rPr lang="he-IL" sz="2400" dirty="0">
                <a:latin typeface="Narkisim" panose="020E0502050101010101" pitchFamily="34" charset="-79"/>
                <a:ea typeface="Times New Roman" panose="02020603050405020304" pitchFamily="18" charset="0"/>
                <a:cs typeface="Narkisim" panose="020E0502050101010101" pitchFamily="34" charset="-79"/>
              </a:rPr>
              <a:t>רכישת מושגי יסוד; </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b</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היכרות עם </a:t>
            </a:r>
            <a:r>
              <a:rPr lang="he-IL" sz="2400" i="1" dirty="0">
                <a:effectLst/>
                <a:latin typeface="Narkisim" panose="020E0502050101010101" pitchFamily="34" charset="-79"/>
                <a:ea typeface="Times New Roman" panose="02020603050405020304" pitchFamily="18" charset="0"/>
                <a:cs typeface="Narkisim" panose="020E0502050101010101" pitchFamily="34" charset="-79"/>
              </a:rPr>
              <a:t>הפנומנולוגיה</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בקוויה הכלליים תוך פתיחת צוהר לחילוקי דעות רדיקליים בפרשנותה; [</a:t>
            </a:r>
            <a:r>
              <a:rPr lang="en-US" sz="2400" dirty="0">
                <a:effectLst/>
                <a:latin typeface="Narkisim" panose="020E0502050101010101" pitchFamily="34" charset="-79"/>
                <a:ea typeface="Times New Roman" panose="02020603050405020304" pitchFamily="18" charset="0"/>
                <a:cs typeface="Narkisim" panose="020E0502050101010101" pitchFamily="34" charset="-79"/>
              </a:rPr>
              <a:t>c</a:t>
            </a:r>
            <a:r>
              <a:rPr lang="he-IL" sz="2400" dirty="0">
                <a:effectLst/>
                <a:latin typeface="Narkisim" panose="020E0502050101010101" pitchFamily="34" charset="-79"/>
                <a:ea typeface="Times New Roman" panose="02020603050405020304" pitchFamily="18" charset="0"/>
                <a:cs typeface="Narkisim" panose="020E0502050101010101" pitchFamily="34" charset="-79"/>
              </a:rPr>
              <a:t>] התנסות בקריאת </a:t>
            </a:r>
            <a:r>
              <a:rPr lang="he-IL" sz="2400" i="1" dirty="0">
                <a:effectLst/>
                <a:latin typeface="Narkisim" panose="020E0502050101010101" pitchFamily="34" charset="-79"/>
                <a:ea typeface="Times New Roman" panose="02020603050405020304" pitchFamily="18" charset="0"/>
                <a:cs typeface="Narkisim" panose="020E0502050101010101" pitchFamily="34" charset="-79"/>
              </a:rPr>
              <a:t>הפנומנולוגיה</a:t>
            </a:r>
          </a:p>
          <a:p>
            <a:pPr marL="540000" lvl="1" algn="just"/>
            <a:r>
              <a:rPr lang="he-IL" sz="2400" dirty="0">
                <a:effectLst/>
                <a:latin typeface="Narkisim" panose="020E0502050101010101" pitchFamily="34" charset="-79"/>
                <a:ea typeface="Times New Roman" panose="02020603050405020304" pitchFamily="18" charset="0"/>
                <a:cs typeface="Narkisim" panose="020E0502050101010101" pitchFamily="34" charset="-79"/>
              </a:rPr>
              <a:t>נקרא פסקאות נבחרות מהחיבור בתגבור מובאות מכתבים אחרים, בעיקר מפילוסופיה של המשפט (עברית + אנגלית)</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a:p>
            <a:pPr marL="285750" lvl="1" indent="-285750" algn="just" rtl="1">
              <a:buFont typeface="Courier New" panose="02070309020205020404" pitchFamily="49" charset="0"/>
              <a:buChar char="o"/>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נוכחות בשיעורים – חובה.</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a:p>
            <a:pPr marL="285750" lvl="1" indent="-285750" algn="just" rtl="1">
              <a:buFont typeface="Courier New" panose="02070309020205020404" pitchFamily="49" charset="0"/>
              <a:buChar char="o"/>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מטלות: בקורס יש 11 שיעורים ו-10 מטלות, ומתוכן חובה להגיש לפחות 9 (בסילבוס תוכלו למצוא את אופן החישוב של משקלן בציון הסופי). תועלת המטלות היא בהכנתן ובהגשתן לפני השיעור (אגדיר את זמן ההגשה עד ליום ב ב-2100).</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a:p>
            <a:pPr marL="285750" lvl="1" indent="-285750" algn="just" rtl="1">
              <a:buFont typeface="Courier New" panose="02070309020205020404" pitchFamily="49" charset="0"/>
              <a:buChar char="o"/>
            </a:pPr>
            <a:r>
              <a:rPr lang="he-IL" sz="2400" dirty="0">
                <a:effectLst/>
                <a:latin typeface="Narkisim" panose="020E0502050101010101" pitchFamily="34" charset="-79"/>
                <a:ea typeface="Times New Roman" panose="02020603050405020304" pitchFamily="18" charset="0"/>
                <a:cs typeface="Narkisim" panose="020E0502050101010101" pitchFamily="34" charset="-79"/>
              </a:rPr>
              <a:t>עבודת מסכמת במתכונת של בחינת בית </a:t>
            </a:r>
            <a:endParaRPr lang="en-US" sz="2400" dirty="0">
              <a:effectLst/>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410573468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2659</TotalTime>
  <Words>2076</Words>
  <Application>Microsoft Office PowerPoint</Application>
  <PresentationFormat>‫הצגה על המסך (4:3)</PresentationFormat>
  <Paragraphs>108</Paragraphs>
  <Slides>15</Slides>
  <Notes>3</Notes>
  <HiddenSlides>0</HiddenSlides>
  <MMClips>0</MMClips>
  <ScaleCrop>false</ScaleCrop>
  <HeadingPairs>
    <vt:vector size="6" baseType="variant">
      <vt:variant>
        <vt:lpstr>גופנים בשימוש</vt:lpstr>
      </vt:variant>
      <vt:variant>
        <vt:i4>7</vt:i4>
      </vt:variant>
      <vt:variant>
        <vt:lpstr>ערכת נושא</vt:lpstr>
      </vt:variant>
      <vt:variant>
        <vt:i4>4</vt:i4>
      </vt:variant>
      <vt:variant>
        <vt:lpstr>כותרות שקופיות</vt:lpstr>
      </vt:variant>
      <vt:variant>
        <vt:i4>15</vt:i4>
      </vt:variant>
    </vt:vector>
  </HeadingPairs>
  <TitlesOfParts>
    <vt:vector size="26" baseType="lpstr">
      <vt:lpstr>Arial</vt:lpstr>
      <vt:lpstr>Arial Rounded MT Bold</vt:lpstr>
      <vt:lpstr>Calibri</vt:lpstr>
      <vt:lpstr>Courier New</vt:lpstr>
      <vt:lpstr>Narkisim</vt:lpstr>
      <vt:lpstr>Symbol</vt:lpstr>
      <vt:lpstr>Times New Roman</vt:lpstr>
      <vt:lpstr>ערכת נושא Office</vt:lpstr>
      <vt:lpstr>1_ערכת נושא Office</vt:lpstr>
      <vt:lpstr>2_ערכת נושא Office</vt:lpstr>
      <vt:lpstr>3_ערכת נושא Office</vt:lpstr>
      <vt:lpstr>גיאורג וילהלם פרידריך הגל 27 באוגוסט 1770 – 14 בנובמבר 1831 קלקבאג': אין חינוך פילוסופי ראוי לשמו (genuine) שאינו כולל היכרות של ממש (more that a passing acquaintance) עם הענק המודרני הזה</vt:lpstr>
      <vt:lpstr>כתבים עיקריים</vt:lpstr>
      <vt:lpstr>מעמדה של הפנומנולוגיה בשיטת הגל</vt:lpstr>
      <vt:lpstr>זמננו</vt:lpstr>
      <vt:lpstr>על הקדמה בפילוסופיה (תחילת ההקדמה)</vt:lpstr>
      <vt:lpstr>מתוך ההקדמה למדע הלוגיקה</vt:lpstr>
      <vt:lpstr> על מה עומד הכול? </vt:lpstr>
      <vt:lpstr>המושג ואני, המושג וה'אני'</vt:lpstr>
      <vt:lpstr>הכוכבים</vt:lpstr>
      <vt:lpstr>אדוני הטבע ובעליו; תכליתה של הקהיליה</vt:lpstr>
      <vt:lpstr>שחרור מנטל ומבלבולים</vt:lpstr>
      <vt:lpstr>חרג, אבד (שָׁבַת מְשׂוֹשׂ לִבֵּנוּ נֶהְפַּךְ לְאֵבֶל מְחֹלֵנוּ)</vt:lpstr>
      <vt:lpstr>גישת הסברה</vt:lpstr>
      <vt:lpstr>מושגיות ו"לוגיקה של סתירה"</vt:lpstr>
      <vt:lpstr>מבנה הקורס, מטרותיו ומטלותיו (ראו גם בסילבוס)</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126</cp:revision>
  <dcterms:created xsi:type="dcterms:W3CDTF">2013-03-07T10:20:36Z</dcterms:created>
  <dcterms:modified xsi:type="dcterms:W3CDTF">2024-04-30T18:01:36Z</dcterms:modified>
</cp:coreProperties>
</file>