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72" r:id="rId2"/>
    <p:sldMasterId id="2147483684" r:id="rId3"/>
  </p:sldMasterIdLst>
  <p:notesMasterIdLst>
    <p:notesMasterId r:id="rId15"/>
  </p:notesMasterIdLst>
  <p:sldIdLst>
    <p:sldId id="878" r:id="rId4"/>
    <p:sldId id="297" r:id="rId5"/>
    <p:sldId id="330" r:id="rId6"/>
    <p:sldId id="879" r:id="rId7"/>
    <p:sldId id="303" r:id="rId8"/>
    <p:sldId id="333" r:id="rId9"/>
    <p:sldId id="414" r:id="rId10"/>
    <p:sldId id="360" r:id="rId11"/>
    <p:sldId id="304" r:id="rId12"/>
    <p:sldId id="337" r:id="rId13"/>
    <p:sldId id="335" r:id="rId14"/>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56" d="100"/>
          <a:sy n="56" d="100"/>
        </p:scale>
        <p:origin x="1508"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מלכיאל אליעזר" userId="ae25fb9d-9c84-4e42-a764-2d9f8ac060a4" providerId="ADAL" clId="{626653C3-8FA8-41E1-9E75-142625477A3A}"/>
    <pc:docChg chg="delSld">
      <pc:chgData name="מלכיאל אליעזר" userId="ae25fb9d-9c84-4e42-a764-2d9f8ac060a4" providerId="ADAL" clId="{626653C3-8FA8-41E1-9E75-142625477A3A}" dt="2024-05-07T19:53:53.356" v="7" actId="47"/>
      <pc:docMkLst>
        <pc:docMk/>
      </pc:docMkLst>
      <pc:sldChg chg="del">
        <pc:chgData name="מלכיאל אליעזר" userId="ae25fb9d-9c84-4e42-a764-2d9f8ac060a4" providerId="ADAL" clId="{626653C3-8FA8-41E1-9E75-142625477A3A}" dt="2024-05-07T19:53:50.009" v="5" actId="47"/>
        <pc:sldMkLst>
          <pc:docMk/>
          <pc:sldMk cId="902962653" sldId="294"/>
        </pc:sldMkLst>
      </pc:sldChg>
      <pc:sldChg chg="del">
        <pc:chgData name="מלכיאל אליעזר" userId="ae25fb9d-9c84-4e42-a764-2d9f8ac060a4" providerId="ADAL" clId="{626653C3-8FA8-41E1-9E75-142625477A3A}" dt="2024-05-07T19:53:51.033" v="6" actId="47"/>
        <pc:sldMkLst>
          <pc:docMk/>
          <pc:sldMk cId="1131891984" sldId="296"/>
        </pc:sldMkLst>
      </pc:sldChg>
      <pc:sldChg chg="del">
        <pc:chgData name="מלכיאל אליעזר" userId="ae25fb9d-9c84-4e42-a764-2d9f8ac060a4" providerId="ADAL" clId="{626653C3-8FA8-41E1-9E75-142625477A3A}" dt="2024-05-07T19:53:53.356" v="7" actId="47"/>
        <pc:sldMkLst>
          <pc:docMk/>
          <pc:sldMk cId="3809156714" sldId="302"/>
        </pc:sldMkLst>
      </pc:sldChg>
      <pc:sldChg chg="del">
        <pc:chgData name="מלכיאל אליעזר" userId="ae25fb9d-9c84-4e42-a764-2d9f8ac060a4" providerId="ADAL" clId="{626653C3-8FA8-41E1-9E75-142625477A3A}" dt="2024-05-07T19:53:48.061" v="3" actId="47"/>
        <pc:sldMkLst>
          <pc:docMk/>
          <pc:sldMk cId="372895967" sldId="410"/>
        </pc:sldMkLst>
      </pc:sldChg>
      <pc:sldChg chg="del">
        <pc:chgData name="מלכיאל אליעזר" userId="ae25fb9d-9c84-4e42-a764-2d9f8ac060a4" providerId="ADAL" clId="{626653C3-8FA8-41E1-9E75-142625477A3A}" dt="2024-05-07T19:53:32.261" v="0" actId="47"/>
        <pc:sldMkLst>
          <pc:docMk/>
          <pc:sldMk cId="860705369" sldId="874"/>
        </pc:sldMkLst>
      </pc:sldChg>
      <pc:sldChg chg="del">
        <pc:chgData name="מלכיאל אליעזר" userId="ae25fb9d-9c84-4e42-a764-2d9f8ac060a4" providerId="ADAL" clId="{626653C3-8FA8-41E1-9E75-142625477A3A}" dt="2024-05-07T19:53:36.735" v="1" actId="47"/>
        <pc:sldMkLst>
          <pc:docMk/>
          <pc:sldMk cId="3846813790" sldId="875"/>
        </pc:sldMkLst>
      </pc:sldChg>
      <pc:sldChg chg="del">
        <pc:chgData name="מלכיאל אליעזר" userId="ae25fb9d-9c84-4e42-a764-2d9f8ac060a4" providerId="ADAL" clId="{626653C3-8FA8-41E1-9E75-142625477A3A}" dt="2024-05-07T19:53:42.294" v="2" actId="47"/>
        <pc:sldMkLst>
          <pc:docMk/>
          <pc:sldMk cId="3604821391" sldId="877"/>
        </pc:sldMkLst>
      </pc:sldChg>
      <pc:sldChg chg="del">
        <pc:chgData name="מלכיאל אליעזר" userId="ae25fb9d-9c84-4e42-a764-2d9f8ac060a4" providerId="ADAL" clId="{626653C3-8FA8-41E1-9E75-142625477A3A}" dt="2024-05-07T19:53:49.097" v="4" actId="47"/>
        <pc:sldMkLst>
          <pc:docMk/>
          <pc:sldMk cId="641402710" sldId="88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dirty="0"/>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6BD0E8D-814E-485C-9B53-39A2D4B663C1}" type="datetimeFigureOut">
              <a:rPr lang="he-IL" smtClean="0"/>
              <a:t>כ"ט/ניסן/תשפ"ד</a:t>
            </a:fld>
            <a:endParaRPr lang="he-IL" dirty="0"/>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dirty="0"/>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dirty="0"/>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55CC1AD-4592-48DD-A3A6-E18E6C77537F}" type="slidenum">
              <a:rPr lang="he-IL" smtClean="0"/>
              <a:t>‹#›</a:t>
            </a:fld>
            <a:endParaRPr lang="he-IL" dirty="0"/>
          </a:p>
        </p:txBody>
      </p:sp>
    </p:spTree>
    <p:extLst>
      <p:ext uri="{BB962C8B-B14F-4D97-AF65-F5344CB8AC3E}">
        <p14:creationId xmlns:p14="http://schemas.microsoft.com/office/powerpoint/2010/main" val="324918613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6</a:t>
            </a:fld>
            <a:endParaRPr lang="he-IL">
              <a:solidFill>
                <a:prstClr val="black"/>
              </a:solidFill>
            </a:endParaRPr>
          </a:p>
        </p:txBody>
      </p:sp>
    </p:spTree>
    <p:extLst>
      <p:ext uri="{BB962C8B-B14F-4D97-AF65-F5344CB8AC3E}">
        <p14:creationId xmlns:p14="http://schemas.microsoft.com/office/powerpoint/2010/main" val="1573279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7</a:t>
            </a:fld>
            <a:endParaRPr lang="he-IL">
              <a:solidFill>
                <a:prstClr val="black"/>
              </a:solidFill>
            </a:endParaRPr>
          </a:p>
        </p:txBody>
      </p:sp>
    </p:spTree>
    <p:extLst>
      <p:ext uri="{BB962C8B-B14F-4D97-AF65-F5344CB8AC3E}">
        <p14:creationId xmlns:p14="http://schemas.microsoft.com/office/powerpoint/2010/main" val="273721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t>07.05.2024</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2362889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t>07.05.2024</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2557392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t>07.05.2024</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2751701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t>07.05.2024</a:t>
            </a:fld>
            <a:endParaRPr lang="he-IL" dirty="0"/>
          </a:p>
        </p:txBody>
      </p:sp>
      <p:sp>
        <p:nvSpPr>
          <p:cNvPr id="6" name="מציין מיקום של כותרת תחתונה 5"/>
          <p:cNvSpPr>
            <a:spLocks noGrp="1"/>
          </p:cNvSpPr>
          <p:nvPr>
            <p:ph type="ftr" sz="quarter" idx="11"/>
          </p:nvPr>
        </p:nvSpPr>
        <p:spPr/>
        <p:txBody>
          <a:bodyPr/>
          <a:lstStyle/>
          <a:p>
            <a:endParaRPr lang="he-IL" dirty="0"/>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40914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t>07.05.2024</a:t>
            </a:fld>
            <a:endParaRPr lang="he-IL" dirty="0"/>
          </a:p>
        </p:txBody>
      </p:sp>
      <p:sp>
        <p:nvSpPr>
          <p:cNvPr id="8" name="מציין מיקום של כותרת תחתונה 7"/>
          <p:cNvSpPr>
            <a:spLocks noGrp="1"/>
          </p:cNvSpPr>
          <p:nvPr>
            <p:ph type="ftr" sz="quarter" idx="11"/>
          </p:nvPr>
        </p:nvSpPr>
        <p:spPr/>
        <p:txBody>
          <a:bodyPr/>
          <a:lstStyle/>
          <a:p>
            <a:endParaRPr lang="he-IL" dirty="0"/>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3987817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t>07.05.2024</a:t>
            </a:fld>
            <a:endParaRPr lang="he-IL" dirty="0"/>
          </a:p>
        </p:txBody>
      </p:sp>
      <p:sp>
        <p:nvSpPr>
          <p:cNvPr id="4" name="מציין מיקום של כותרת תחתונה 3"/>
          <p:cNvSpPr>
            <a:spLocks noGrp="1"/>
          </p:cNvSpPr>
          <p:nvPr>
            <p:ph type="ftr" sz="quarter" idx="11"/>
          </p:nvPr>
        </p:nvSpPr>
        <p:spPr/>
        <p:txBody>
          <a:bodyPr/>
          <a:lstStyle/>
          <a:p>
            <a:endParaRPr lang="he-IL" dirty="0"/>
          </a:p>
        </p:txBody>
      </p:sp>
      <p:sp>
        <p:nvSpPr>
          <p:cNvPr id="5" name="מציין מיקום של מספר שקופית 4"/>
          <p:cNvSpPr>
            <a:spLocks noGrp="1"/>
          </p:cNvSpPr>
          <p:nvPr>
            <p:ph type="sldNum" sz="quarter" idx="12"/>
          </p:nvPr>
        </p:nvSpPr>
        <p:spPr>
          <a:xfrm>
            <a:off x="0" y="0"/>
            <a:ext cx="763009" cy="432048"/>
          </a:xfrm>
        </p:spPr>
        <p:txBody>
          <a:bodyPr/>
          <a:lstStyle>
            <a:lvl1pPr>
              <a:defRPr sz="3200"/>
            </a:lvl1pPr>
          </a:lstStyle>
          <a:p>
            <a:fld id="{7BB997BE-C4FA-4984-B18F-EF1A88858D01}" type="slidenum">
              <a:rPr lang="he-IL" smtClean="0"/>
              <a:pPr/>
              <a:t>‹#›</a:t>
            </a:fld>
            <a:endParaRPr lang="he-IL" dirty="0"/>
          </a:p>
        </p:txBody>
      </p:sp>
    </p:spTree>
    <p:extLst>
      <p:ext uri="{BB962C8B-B14F-4D97-AF65-F5344CB8AC3E}">
        <p14:creationId xmlns:p14="http://schemas.microsoft.com/office/powerpoint/2010/main" val="837943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t>07.05.2024</a:t>
            </a:fld>
            <a:endParaRPr lang="he-IL" dirty="0"/>
          </a:p>
        </p:txBody>
      </p:sp>
      <p:sp>
        <p:nvSpPr>
          <p:cNvPr id="3" name="מציין מיקום של כותרת תחתונה 2"/>
          <p:cNvSpPr>
            <a:spLocks noGrp="1"/>
          </p:cNvSpPr>
          <p:nvPr>
            <p:ph type="ftr" sz="quarter" idx="11"/>
          </p:nvPr>
        </p:nvSpPr>
        <p:spPr/>
        <p:txBody>
          <a:bodyPr/>
          <a:lstStyle/>
          <a:p>
            <a:endParaRPr lang="he-IL" dirty="0"/>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706792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t>07.05.2024</a:t>
            </a:fld>
            <a:endParaRPr lang="he-IL" dirty="0"/>
          </a:p>
        </p:txBody>
      </p:sp>
      <p:sp>
        <p:nvSpPr>
          <p:cNvPr id="6" name="מציין מיקום של כותרת תחתונה 5"/>
          <p:cNvSpPr>
            <a:spLocks noGrp="1"/>
          </p:cNvSpPr>
          <p:nvPr>
            <p:ph type="ftr" sz="quarter" idx="11"/>
          </p:nvPr>
        </p:nvSpPr>
        <p:spPr/>
        <p:txBody>
          <a:bodyPr/>
          <a:lstStyle/>
          <a:p>
            <a:endParaRPr lang="he-IL" dirty="0"/>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1173585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dirty="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t>07.05.2024</a:t>
            </a:fld>
            <a:endParaRPr lang="he-IL" dirty="0"/>
          </a:p>
        </p:txBody>
      </p:sp>
      <p:sp>
        <p:nvSpPr>
          <p:cNvPr id="6" name="מציין מיקום של כותרת תחתונה 5"/>
          <p:cNvSpPr>
            <a:spLocks noGrp="1"/>
          </p:cNvSpPr>
          <p:nvPr>
            <p:ph type="ftr" sz="quarter" idx="11"/>
          </p:nvPr>
        </p:nvSpPr>
        <p:spPr/>
        <p:txBody>
          <a:bodyPr/>
          <a:lstStyle/>
          <a:p>
            <a:endParaRPr lang="he-IL" dirty="0"/>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2361899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t>07.05.2024</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1869444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t>07.05.2024</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901303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solidFill>
                  <a:prstClr val="black">
                    <a:tint val="75000"/>
                  </a:prstClr>
                </a:solidFill>
              </a:rPr>
              <a:pPr/>
              <a:t>07.05.2024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257924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solidFill>
                  <a:prstClr val="black">
                    <a:tint val="75000"/>
                  </a:prstClr>
                </a:solidFill>
              </a:rPr>
              <a:pPr/>
              <a:t>07.05.2024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33365057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solidFill>
                  <a:prstClr val="black">
                    <a:tint val="75000"/>
                  </a:prstClr>
                </a:solidFill>
              </a:rPr>
              <a:pPr/>
              <a:t>07.05.2024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3267630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solidFill>
                  <a:prstClr val="black">
                    <a:tint val="75000"/>
                  </a:prstClr>
                </a:solidFill>
              </a:rPr>
              <a:pPr/>
              <a:t>07.05.2024</a:t>
            </a:fld>
            <a:endParaRPr lang="he-IL" dirty="0">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dirty="0">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594639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solidFill>
                  <a:prstClr val="black">
                    <a:tint val="75000"/>
                  </a:prstClr>
                </a:solidFill>
              </a:rPr>
              <a:pPr/>
              <a:t>07.05.2024</a:t>
            </a:fld>
            <a:endParaRPr lang="he-IL" dirty="0">
              <a:solidFill>
                <a:prstClr val="black">
                  <a:tint val="75000"/>
                </a:prstClr>
              </a:solidFill>
            </a:endParaRPr>
          </a:p>
        </p:txBody>
      </p:sp>
      <p:sp>
        <p:nvSpPr>
          <p:cNvPr id="8" name="מציין מיקום של כותרת תחתונה 7"/>
          <p:cNvSpPr>
            <a:spLocks noGrp="1"/>
          </p:cNvSpPr>
          <p:nvPr>
            <p:ph type="ftr" sz="quarter" idx="11"/>
          </p:nvPr>
        </p:nvSpPr>
        <p:spPr/>
        <p:txBody>
          <a:bodyPr/>
          <a:lstStyle/>
          <a:p>
            <a:endParaRPr lang="he-IL" dirty="0">
              <a:solidFill>
                <a:prstClr val="black">
                  <a:tint val="75000"/>
                </a:prstClr>
              </a:solidFill>
            </a:endParaRPr>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40604232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solidFill>
                  <a:prstClr val="black">
                    <a:tint val="75000"/>
                  </a:prstClr>
                </a:solidFill>
              </a:rPr>
              <a:pPr/>
              <a:t>07.05.2024</a:t>
            </a:fld>
            <a:endParaRPr lang="he-IL" dirty="0">
              <a:solidFill>
                <a:prstClr val="black">
                  <a:tint val="75000"/>
                </a:prstClr>
              </a:solidFill>
            </a:endParaRPr>
          </a:p>
        </p:txBody>
      </p:sp>
      <p:sp>
        <p:nvSpPr>
          <p:cNvPr id="4" name="מציין מיקום של כותרת תחתונה 3"/>
          <p:cNvSpPr>
            <a:spLocks noGrp="1"/>
          </p:cNvSpPr>
          <p:nvPr>
            <p:ph type="ftr" sz="quarter" idx="11"/>
          </p:nvPr>
        </p:nvSpPr>
        <p:spPr/>
        <p:txBody>
          <a:bodyPr/>
          <a:lstStyle/>
          <a:p>
            <a:endParaRPr lang="he-IL" dirty="0">
              <a:solidFill>
                <a:prstClr val="black">
                  <a:tint val="75000"/>
                </a:prstClr>
              </a:solidFill>
            </a:endParaRPr>
          </a:p>
        </p:txBody>
      </p:sp>
      <p:sp>
        <p:nvSpPr>
          <p:cNvPr id="5" name="מציין מיקום של מספר שקופית 4"/>
          <p:cNvSpPr>
            <a:spLocks noGrp="1"/>
          </p:cNvSpPr>
          <p:nvPr>
            <p:ph type="sldNum" sz="quarter" idx="12"/>
          </p:nvPr>
        </p:nvSpPr>
        <p:spPr>
          <a:xfrm>
            <a:off x="0" y="0"/>
            <a:ext cx="763009" cy="432048"/>
          </a:xfrm>
        </p:spPr>
        <p:txBody>
          <a:bodyPr/>
          <a:lstStyle>
            <a:lvl1pPr>
              <a:defRPr sz="3200"/>
            </a:lvl1p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41869315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solidFill>
                  <a:prstClr val="black">
                    <a:tint val="75000"/>
                  </a:prstClr>
                </a:solidFill>
              </a:rPr>
              <a:pPr/>
              <a:t>07.05.2024</a:t>
            </a:fld>
            <a:endParaRPr lang="he-IL" dirty="0">
              <a:solidFill>
                <a:prstClr val="black">
                  <a:tint val="75000"/>
                </a:prstClr>
              </a:solidFill>
            </a:endParaRPr>
          </a:p>
        </p:txBody>
      </p:sp>
      <p:sp>
        <p:nvSpPr>
          <p:cNvPr id="3" name="מציין מיקום של כותרת תחתונה 2"/>
          <p:cNvSpPr>
            <a:spLocks noGrp="1"/>
          </p:cNvSpPr>
          <p:nvPr>
            <p:ph type="ftr" sz="quarter" idx="11"/>
          </p:nvPr>
        </p:nvSpPr>
        <p:spPr/>
        <p:txBody>
          <a:bodyPr/>
          <a:lstStyle/>
          <a:p>
            <a:endParaRPr lang="he-IL" dirty="0">
              <a:solidFill>
                <a:prstClr val="black">
                  <a:tint val="75000"/>
                </a:prstClr>
              </a:solidFill>
            </a:endParaRPr>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3566536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solidFill>
                  <a:prstClr val="black">
                    <a:tint val="75000"/>
                  </a:prstClr>
                </a:solidFill>
              </a:rPr>
              <a:pPr/>
              <a:t>07.05.2024</a:t>
            </a:fld>
            <a:endParaRPr lang="he-IL" dirty="0">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dirty="0">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7358758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dirty="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solidFill>
                  <a:prstClr val="black">
                    <a:tint val="75000"/>
                  </a:prstClr>
                </a:solidFill>
              </a:rPr>
              <a:pPr/>
              <a:t>07.05.2024</a:t>
            </a:fld>
            <a:endParaRPr lang="he-IL" dirty="0">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dirty="0">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33178206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solidFill>
                  <a:prstClr val="black">
                    <a:tint val="75000"/>
                  </a:prstClr>
                </a:solidFill>
              </a:rPr>
              <a:pPr/>
              <a:t>07.05.2024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1098737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solidFill>
                  <a:prstClr val="black">
                    <a:tint val="75000"/>
                  </a:prstClr>
                </a:solidFill>
              </a:rPr>
              <a:pPr/>
              <a:t>07.05.2024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8560300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solidFill>
                  <a:prstClr val="black">
                    <a:tint val="75000"/>
                  </a:prstClr>
                </a:solidFill>
              </a:rPr>
              <a:pPr/>
              <a:t>07.05.2024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3601748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solidFill>
                  <a:prstClr val="black">
                    <a:tint val="75000"/>
                  </a:prstClr>
                </a:solidFill>
              </a:rPr>
              <a:pPr/>
              <a:t>07.05.2024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19834743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solidFill>
                  <a:prstClr val="black">
                    <a:tint val="75000"/>
                  </a:prstClr>
                </a:solidFill>
              </a:rPr>
              <a:pPr/>
              <a:t>07.05.2024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15856129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solidFill>
                  <a:prstClr val="black">
                    <a:tint val="75000"/>
                  </a:prstClr>
                </a:solidFill>
              </a:rPr>
              <a:pPr/>
              <a:t>07.05.2024</a:t>
            </a:fld>
            <a:endParaRPr lang="he-IL" dirty="0">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dirty="0">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4551849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solidFill>
                  <a:prstClr val="black">
                    <a:tint val="75000"/>
                  </a:prstClr>
                </a:solidFill>
              </a:rPr>
              <a:pPr/>
              <a:t>07.05.2024</a:t>
            </a:fld>
            <a:endParaRPr lang="he-IL" dirty="0">
              <a:solidFill>
                <a:prstClr val="black">
                  <a:tint val="75000"/>
                </a:prstClr>
              </a:solidFill>
            </a:endParaRPr>
          </a:p>
        </p:txBody>
      </p:sp>
      <p:sp>
        <p:nvSpPr>
          <p:cNvPr id="8" name="מציין מיקום של כותרת תחתונה 7"/>
          <p:cNvSpPr>
            <a:spLocks noGrp="1"/>
          </p:cNvSpPr>
          <p:nvPr>
            <p:ph type="ftr" sz="quarter" idx="11"/>
          </p:nvPr>
        </p:nvSpPr>
        <p:spPr/>
        <p:txBody>
          <a:bodyPr/>
          <a:lstStyle/>
          <a:p>
            <a:endParaRPr lang="he-IL" dirty="0">
              <a:solidFill>
                <a:prstClr val="black">
                  <a:tint val="75000"/>
                </a:prstClr>
              </a:solidFill>
            </a:endParaRPr>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41131146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solidFill>
                  <a:prstClr val="black">
                    <a:tint val="75000"/>
                  </a:prstClr>
                </a:solidFill>
              </a:rPr>
              <a:pPr/>
              <a:t>07.05.2024</a:t>
            </a:fld>
            <a:endParaRPr lang="he-IL" dirty="0">
              <a:solidFill>
                <a:prstClr val="black">
                  <a:tint val="75000"/>
                </a:prstClr>
              </a:solidFill>
            </a:endParaRPr>
          </a:p>
        </p:txBody>
      </p:sp>
      <p:sp>
        <p:nvSpPr>
          <p:cNvPr id="4" name="מציין מיקום של כותרת תחתונה 3"/>
          <p:cNvSpPr>
            <a:spLocks noGrp="1"/>
          </p:cNvSpPr>
          <p:nvPr>
            <p:ph type="ftr" sz="quarter" idx="11"/>
          </p:nvPr>
        </p:nvSpPr>
        <p:spPr/>
        <p:txBody>
          <a:bodyPr/>
          <a:lstStyle/>
          <a:p>
            <a:endParaRPr lang="he-IL" dirty="0">
              <a:solidFill>
                <a:prstClr val="black">
                  <a:tint val="75000"/>
                </a:prstClr>
              </a:solidFill>
            </a:endParaRPr>
          </a:p>
        </p:txBody>
      </p:sp>
      <p:sp>
        <p:nvSpPr>
          <p:cNvPr id="5" name="מציין מיקום של מספר שקופית 4"/>
          <p:cNvSpPr>
            <a:spLocks noGrp="1"/>
          </p:cNvSpPr>
          <p:nvPr>
            <p:ph type="sldNum" sz="quarter" idx="12"/>
          </p:nvPr>
        </p:nvSpPr>
        <p:spPr>
          <a:xfrm>
            <a:off x="0" y="0"/>
            <a:ext cx="763009" cy="432048"/>
          </a:xfrm>
        </p:spPr>
        <p:txBody>
          <a:bodyPr/>
          <a:lstStyle>
            <a:lvl1pPr>
              <a:defRPr sz="3200"/>
            </a:lvl1p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41403224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solidFill>
                  <a:prstClr val="black">
                    <a:tint val="75000"/>
                  </a:prstClr>
                </a:solidFill>
              </a:rPr>
              <a:pPr/>
              <a:t>07.05.2024</a:t>
            </a:fld>
            <a:endParaRPr lang="he-IL" dirty="0">
              <a:solidFill>
                <a:prstClr val="black">
                  <a:tint val="75000"/>
                </a:prstClr>
              </a:solidFill>
            </a:endParaRPr>
          </a:p>
        </p:txBody>
      </p:sp>
      <p:sp>
        <p:nvSpPr>
          <p:cNvPr id="3" name="מציין מיקום של כותרת תחתונה 2"/>
          <p:cNvSpPr>
            <a:spLocks noGrp="1"/>
          </p:cNvSpPr>
          <p:nvPr>
            <p:ph type="ftr" sz="quarter" idx="11"/>
          </p:nvPr>
        </p:nvSpPr>
        <p:spPr/>
        <p:txBody>
          <a:bodyPr/>
          <a:lstStyle/>
          <a:p>
            <a:endParaRPr lang="he-IL" dirty="0">
              <a:solidFill>
                <a:prstClr val="black">
                  <a:tint val="75000"/>
                </a:prstClr>
              </a:solidFill>
            </a:endParaRPr>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0123131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solidFill>
                  <a:prstClr val="black">
                    <a:tint val="75000"/>
                  </a:prstClr>
                </a:solidFill>
              </a:rPr>
              <a:pPr/>
              <a:t>07.05.2024</a:t>
            </a:fld>
            <a:endParaRPr lang="he-IL" dirty="0">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dirty="0">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17131672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dirty="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solidFill>
                  <a:prstClr val="black">
                    <a:tint val="75000"/>
                  </a:prstClr>
                </a:solidFill>
              </a:rPr>
              <a:pPr/>
              <a:t>07.05.2024</a:t>
            </a:fld>
            <a:endParaRPr lang="he-IL" dirty="0">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dirty="0">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1648559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solidFill>
                  <a:prstClr val="black">
                    <a:tint val="75000"/>
                  </a:prstClr>
                </a:solidFill>
              </a:rPr>
              <a:pPr/>
              <a:t>07.05.2024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42288289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solidFill>
                  <a:prstClr val="black">
                    <a:tint val="75000"/>
                  </a:prstClr>
                </a:solidFill>
              </a:rPr>
              <a:pPr/>
              <a:t>07.05.2024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3562004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t>07.05.2024</a:t>
            </a:fld>
            <a:endParaRPr lang="he-IL" dirty="0"/>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dirty="0"/>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t>‹#›</a:t>
            </a:fld>
            <a:endParaRPr lang="he-IL" dirty="0"/>
          </a:p>
        </p:txBody>
      </p:sp>
    </p:spTree>
    <p:extLst>
      <p:ext uri="{BB962C8B-B14F-4D97-AF65-F5344CB8AC3E}">
        <p14:creationId xmlns:p14="http://schemas.microsoft.com/office/powerpoint/2010/main" val="3122834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solidFill>
                  <a:prstClr val="black">
                    <a:tint val="75000"/>
                  </a:prstClr>
                </a:solidFill>
              </a:rPr>
              <a:pPr/>
              <a:t>07.05.2024</a:t>
            </a:fld>
            <a:endParaRPr lang="he-IL" dirty="0">
              <a:solidFill>
                <a:prstClr val="black">
                  <a:tint val="75000"/>
                </a:prstClr>
              </a:solidFill>
            </a:endParaRPr>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4514023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solidFill>
                  <a:prstClr val="black">
                    <a:tint val="75000"/>
                  </a:prstClr>
                </a:solidFill>
              </a:rPr>
              <a:pPr/>
              <a:t>07.05.2024</a:t>
            </a:fld>
            <a:endParaRPr lang="he-IL" dirty="0">
              <a:solidFill>
                <a:prstClr val="black">
                  <a:tint val="75000"/>
                </a:prstClr>
              </a:solidFill>
            </a:endParaRPr>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20159108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3C3E25-3D13-4CA9-9D7A-A0E2CFD220EB}"/>
              </a:ext>
            </a:extLst>
          </p:cNvPr>
          <p:cNvSpPr>
            <a:spLocks noGrp="1"/>
          </p:cNvSpPr>
          <p:nvPr>
            <p:ph type="sldNum" sz="quarter" idx="12"/>
          </p:nvPr>
        </p:nvSpPr>
        <p:spPr/>
        <p:txBody>
          <a:bodyPr/>
          <a:lstStyle/>
          <a:p>
            <a:fld id="{7BB997BE-C4FA-4984-B18F-EF1A88858D01}" type="slidenum">
              <a:rPr lang="he-IL" smtClean="0"/>
              <a:t>1</a:t>
            </a:fld>
            <a:endParaRPr lang="he-IL" dirty="0"/>
          </a:p>
        </p:txBody>
      </p:sp>
      <p:sp>
        <p:nvSpPr>
          <p:cNvPr id="5" name="Rectangle 4">
            <a:extLst>
              <a:ext uri="{FF2B5EF4-FFF2-40B4-BE49-F238E27FC236}">
                <a16:creationId xmlns:a16="http://schemas.microsoft.com/office/drawing/2014/main" id="{C79AE3EC-405D-44DB-826D-74E1A425D2EB}"/>
              </a:ext>
            </a:extLst>
          </p:cNvPr>
          <p:cNvSpPr/>
          <p:nvPr/>
        </p:nvSpPr>
        <p:spPr>
          <a:xfrm>
            <a:off x="899592" y="1268760"/>
            <a:ext cx="7344816" cy="2677656"/>
          </a:xfrm>
          <a:prstGeom prst="rect">
            <a:avLst/>
          </a:prstGeom>
        </p:spPr>
        <p:txBody>
          <a:bodyPr wrap="square">
            <a:spAutoFit/>
          </a:bodyPr>
          <a:lstStyle/>
          <a:p>
            <a:pPr marL="354013" indent="-354013" algn="just"/>
            <a:r>
              <a:rPr lang="he-IL" dirty="0">
                <a:ea typeface="Times New Roman" panose="02020603050405020304" pitchFamily="18" charset="0"/>
                <a:cs typeface="Narkisim" panose="020E0502050101010101" pitchFamily="34" charset="-79"/>
              </a:rPr>
              <a:t>[א] (איסוף והשלמה </a:t>
            </a:r>
            <a:r>
              <a:rPr lang="he-IL" dirty="0">
                <a:cs typeface="Narkisim" panose="020E0502050101010101" pitchFamily="34" charset="-79"/>
              </a:rPr>
              <a:t>ב'תגיות') </a:t>
            </a:r>
            <a:r>
              <a:rPr lang="he-IL" sz="2400" dirty="0">
                <a:ea typeface="Arial Unicode MS"/>
                <a:cs typeface="Narkisim" panose="020E0502050101010101" pitchFamily="34" charset="-79"/>
              </a:rPr>
              <a:t>ערטול העולם מקסמו ומועקות המודרניות; החזון הכולל של התגברות על הקרעים\ניכור</a:t>
            </a:r>
          </a:p>
          <a:p>
            <a:pPr marL="354013" indent="-354013" algn="just"/>
            <a:r>
              <a:rPr lang="he-IL" sz="2400" dirty="0">
                <a:ea typeface="Arial Unicode MS"/>
                <a:cs typeface="Narkisim" panose="020E0502050101010101" pitchFamily="34" charset="-79"/>
              </a:rPr>
              <a:t>[ב] </a:t>
            </a:r>
            <a:r>
              <a:rPr lang="he-IL" sz="2400" dirty="0">
                <a:latin typeface="Times New Roman" panose="02020603050405020304" pitchFamily="18" charset="0"/>
                <a:ea typeface="Times New Roman" panose="02020603050405020304" pitchFamily="18" charset="0"/>
                <a:cs typeface="Narkisim" panose="020E0502050101010101" pitchFamily="34" charset="-79"/>
              </a:rPr>
              <a:t>הפולמוס</a:t>
            </a:r>
            <a:r>
              <a:rPr lang="he-IL" sz="2400" dirty="0">
                <a:ea typeface="Arial Unicode MS"/>
                <a:cs typeface="Narkisim" panose="020E0502050101010101" pitchFamily="34" charset="-79"/>
              </a:rPr>
              <a:t> ב'פתרון' הרומנטי (דרכו מבליח הפתרון לאמיתו – שורש המדווה הוא שורש המַרְפֵּא)</a:t>
            </a:r>
          </a:p>
          <a:p>
            <a:pPr marL="354013" indent="-354013" algn="just"/>
            <a:r>
              <a:rPr lang="he-IL" sz="2400" dirty="0">
                <a:ea typeface="Arial Unicode MS"/>
                <a:cs typeface="Narkisim" panose="020E0502050101010101" pitchFamily="34" charset="-79"/>
              </a:rPr>
              <a:t>[ג] 'המושג'</a:t>
            </a:r>
          </a:p>
          <a:p>
            <a:pPr marL="354013" indent="-354013" algn="just"/>
            <a:r>
              <a:rPr lang="he-IL" sz="2400" b="1" dirty="0">
                <a:solidFill>
                  <a:srgbClr val="7030A0"/>
                </a:solidFill>
                <a:latin typeface="Times New Roman" panose="02020603050405020304" pitchFamily="18" charset="0"/>
                <a:ea typeface="Times New Roman" panose="02020603050405020304" pitchFamily="18" charset="0"/>
                <a:cs typeface="Narkisim" panose="020E0502050101010101" pitchFamily="34" charset="-79"/>
              </a:rPr>
              <a:t>[ד]</a:t>
            </a:r>
            <a:r>
              <a:rPr lang="he-IL" sz="2400" b="1" dirty="0">
                <a:solidFill>
                  <a:srgbClr val="7030A0"/>
                </a:solidFill>
                <a:latin typeface="Calibri" panose="020F0502020204030204" pitchFamily="34" charset="0"/>
                <a:ea typeface="Times New Roman" panose="02020603050405020304" pitchFamily="18" charset="0"/>
                <a:cs typeface="Narkisim" panose="020E0502050101010101" pitchFamily="34" charset="-79"/>
              </a:rPr>
              <a:t> קווים לדמותו של "העצם שהוא סובייקט"</a:t>
            </a:r>
            <a:r>
              <a:rPr lang="he-IL" sz="2400" b="1" dirty="0">
                <a:solidFill>
                  <a:srgbClr val="7030A0"/>
                </a:solidFill>
                <a:latin typeface="Times New Roman" panose="02020603050405020304" pitchFamily="18" charset="0"/>
                <a:ea typeface="Times New Roman" panose="02020603050405020304" pitchFamily="18" charset="0"/>
                <a:cs typeface="Narkisim" panose="020E0502050101010101" pitchFamily="34" charset="-79"/>
              </a:rPr>
              <a:t>: הסובייקט כהצבה עצמית; שליליות, אחרוּת, מיצוע; 'המוחלט כסובייקט'</a:t>
            </a:r>
            <a:endParaRPr lang="en-IL" sz="2400" dirty="0"/>
          </a:p>
        </p:txBody>
      </p:sp>
    </p:spTree>
    <p:extLst>
      <p:ext uri="{BB962C8B-B14F-4D97-AF65-F5344CB8AC3E}">
        <p14:creationId xmlns:p14="http://schemas.microsoft.com/office/powerpoint/2010/main" val="286990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2800" dirty="0"/>
              <a:t>זמננו</a:t>
            </a:r>
            <a:endParaRPr lang="he-IL" dirty="0"/>
          </a:p>
        </p:txBody>
      </p:sp>
      <p:sp>
        <p:nvSpPr>
          <p:cNvPr id="3" name="מציין מיקום של מספר שקופית 2"/>
          <p:cNvSpPr>
            <a:spLocks noGrp="1"/>
          </p:cNvSpPr>
          <p:nvPr>
            <p:ph type="sldNum" sz="quarter" idx="12"/>
          </p:nvPr>
        </p:nvSpPr>
        <p:spPr/>
        <p:txBody>
          <a:bodyPr/>
          <a:lstStyle/>
          <a:p>
            <a:fld id="{7BB997BE-C4FA-4984-B18F-EF1A88858D01}" type="slidenum">
              <a:rPr lang="he-IL" smtClean="0">
                <a:solidFill>
                  <a:prstClr val="black">
                    <a:tint val="75000"/>
                  </a:prstClr>
                </a:solidFill>
              </a:rPr>
              <a:pPr/>
              <a:t>2</a:t>
            </a:fld>
            <a:endParaRPr lang="he-IL">
              <a:solidFill>
                <a:prstClr val="black">
                  <a:tint val="75000"/>
                </a:prstClr>
              </a:solidFill>
            </a:endParaRPr>
          </a:p>
        </p:txBody>
      </p:sp>
      <p:sp>
        <p:nvSpPr>
          <p:cNvPr id="4" name="מלבן 3"/>
          <p:cNvSpPr/>
          <p:nvPr/>
        </p:nvSpPr>
        <p:spPr>
          <a:xfrm>
            <a:off x="827584" y="1556792"/>
            <a:ext cx="7488832" cy="3416320"/>
          </a:xfrm>
          <a:prstGeom prst="rect">
            <a:avLst/>
          </a:prstGeom>
        </p:spPr>
        <p:txBody>
          <a:bodyPr wrap="square">
            <a:spAutoFit/>
          </a:bodyPr>
          <a:lstStyle/>
          <a:p>
            <a:pPr algn="just"/>
            <a:r>
              <a:rPr lang="he-IL" sz="2400" dirty="0">
                <a:latin typeface="Times New Roman"/>
                <a:ea typeface="Times New Roman"/>
                <a:cs typeface="Narkisim"/>
              </a:rPr>
              <a:t>זמננו הוא זמן של לידה ושל מעבר אל תקופה חדשה. הרוח קרע את עצמו מעל כל מה שהיה עד כה העולם של מציאותו ושל הדימוי שלו; הוא עומד לדחוק את כל זה לעבר והוא עסוק בעיצוב עצמו מחדש... דומה הדבר ללידת הילד, אשר בה, לאחר תזונה חרישית וממושכת, שוברת הנשימה הראשונה את </a:t>
            </a:r>
            <a:r>
              <a:rPr lang="he-IL" sz="2400" dirty="0" err="1">
                <a:latin typeface="Times New Roman"/>
                <a:ea typeface="Times New Roman"/>
                <a:cs typeface="Narkisim"/>
              </a:rPr>
              <a:t>מודרגותו</a:t>
            </a:r>
            <a:r>
              <a:rPr lang="he-IL" sz="2400" dirty="0">
                <a:latin typeface="Times New Roman"/>
                <a:ea typeface="Times New Roman"/>
                <a:cs typeface="Narkisim"/>
              </a:rPr>
              <a:t> של מהלך-ההתקדמות הכמותי </a:t>
            </a:r>
            <a:r>
              <a:rPr lang="he-IL" sz="2400" dirty="0" err="1">
                <a:latin typeface="Times New Roman"/>
                <a:ea typeface="Times New Roman"/>
                <a:cs typeface="Narkisim"/>
              </a:rPr>
              <a:t>גרדא</a:t>
            </a:r>
            <a:r>
              <a:rPr lang="he-IL" sz="2400" dirty="0">
                <a:latin typeface="Times New Roman"/>
                <a:ea typeface="Times New Roman"/>
                <a:cs typeface="Narkisim"/>
              </a:rPr>
              <a:t>, ואז – בקפיצה איכותית – נולד הילד... התפוררות הדרגתית זו, שעדיין לא שינתה את דיוקנו של השלם, נפסקת לפתע על-ידי היום הבוקע, אשר, כברק, חושף בבת-אחת את דמות בניינו של עולם חדש. </a:t>
            </a:r>
            <a:r>
              <a:rPr lang="he-IL" dirty="0">
                <a:latin typeface="Times New Roman"/>
                <a:ea typeface="Times New Roman"/>
                <a:cs typeface="Narkisim"/>
              </a:rPr>
              <a:t>67</a:t>
            </a:r>
          </a:p>
        </p:txBody>
      </p:sp>
    </p:spTree>
    <p:extLst>
      <p:ext uri="{BB962C8B-B14F-4D97-AF65-F5344CB8AC3E}">
        <p14:creationId xmlns:p14="http://schemas.microsoft.com/office/powerpoint/2010/main" val="233490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חרג, אבד </a:t>
            </a:r>
            <a:r>
              <a:rPr lang="he-IL" sz="1800" b="1" dirty="0"/>
              <a:t>(שָׁבַת מְשׂוֹשׂ לִבֵּנוּ נֶהְפַּךְ לְאֵבֶל מְחֹלֵנוּ)</a:t>
            </a:r>
          </a:p>
        </p:txBody>
      </p:sp>
      <p:sp>
        <p:nvSpPr>
          <p:cNvPr id="3" name="מציין מיקום של מספר שקופית 2"/>
          <p:cNvSpPr>
            <a:spLocks noGrp="1"/>
          </p:cNvSpPr>
          <p:nvPr>
            <p:ph type="sldNum" sz="quarter" idx="12"/>
          </p:nvPr>
        </p:nvSpPr>
        <p:spPr/>
        <p:txBody>
          <a:bodyPr/>
          <a:lstStyle/>
          <a:p>
            <a:fld id="{7BB997BE-C4FA-4984-B18F-EF1A88858D01}" type="slidenum">
              <a:rPr lang="he-IL" smtClean="0">
                <a:solidFill>
                  <a:prstClr val="black">
                    <a:tint val="75000"/>
                  </a:prstClr>
                </a:solidFill>
              </a:rPr>
              <a:pPr/>
              <a:t>3</a:t>
            </a:fld>
            <a:endParaRPr lang="he-IL">
              <a:solidFill>
                <a:prstClr val="black">
                  <a:tint val="75000"/>
                </a:prstClr>
              </a:solidFill>
            </a:endParaRPr>
          </a:p>
        </p:txBody>
      </p:sp>
      <p:sp>
        <p:nvSpPr>
          <p:cNvPr id="4" name="מלבן 3"/>
          <p:cNvSpPr/>
          <p:nvPr/>
        </p:nvSpPr>
        <p:spPr>
          <a:xfrm>
            <a:off x="846203" y="1340768"/>
            <a:ext cx="7451594" cy="4893647"/>
          </a:xfrm>
          <a:prstGeom prst="rect">
            <a:avLst/>
          </a:prstGeom>
        </p:spPr>
        <p:txBody>
          <a:bodyPr wrap="square">
            <a:spAutoFit/>
          </a:bodyPr>
          <a:lstStyle/>
          <a:p>
            <a:pPr algn="just"/>
            <a:r>
              <a:rPr lang="he-IL" sz="2400" dirty="0">
                <a:latin typeface="Times New Roman"/>
                <a:ea typeface="Times New Roman"/>
                <a:cs typeface="Narkisim"/>
              </a:rPr>
              <a:t>את הופעתה של דרישה מעין זו יש לתפוס בתוך הקשרה הכללי יותר, ולראותה על-פי השלב שבו עומד בהווה הרוח המודע את עצמו. אם נעשה כך, נראה כי רוח זה חרג מעבר לחיים העצמותיים שאותם ניהל בתוך היסוד של המחשבה -- חרג מעבר לאותה אי-אמצעיות של אמונתו, מעבר לסיפוק ולביטחון הטמונים באותה ודאות </a:t>
            </a:r>
            <a:r>
              <a:rPr lang="he-IL" sz="2400" dirty="0" err="1">
                <a:latin typeface="Times New Roman"/>
                <a:ea typeface="Times New Roman"/>
                <a:cs typeface="Narkisim"/>
              </a:rPr>
              <a:t>שהיתה</a:t>
            </a:r>
            <a:r>
              <a:rPr lang="he-IL" sz="2400" dirty="0">
                <a:latin typeface="Times New Roman"/>
                <a:ea typeface="Times New Roman"/>
                <a:cs typeface="Narkisim"/>
              </a:rPr>
              <a:t> לתודעה לגבי פיוסה עם המהות. [...] לא זו בלבד שהרוח חרג מכאן אל הקצה השני, אל הרפלקסיה חסרת העצמות של עצמו בתוך עצמו, אלא שחרג אף מתוכה של זו. לא זו בלבד שאבדו לו חייו המהותיים; הוא גם מודע את </a:t>
            </a:r>
            <a:r>
              <a:rPr lang="he-IL" sz="2400" dirty="0" err="1">
                <a:latin typeface="Times New Roman"/>
                <a:ea typeface="Times New Roman"/>
                <a:cs typeface="Narkisim"/>
              </a:rPr>
              <a:t>אבידתו</a:t>
            </a:r>
            <a:r>
              <a:rPr lang="he-IL" sz="2400" dirty="0">
                <a:latin typeface="Times New Roman"/>
                <a:ea typeface="Times New Roman"/>
                <a:cs typeface="Narkisim"/>
              </a:rPr>
              <a:t> ואת הסופיות שעתה היא תוכ</a:t>
            </a:r>
            <a:r>
              <a:rPr lang="he-IL" sz="2400" dirty="0">
                <a:latin typeface="Narkisim" panose="020E0502050101010101" pitchFamily="34" charset="-79"/>
                <a:ea typeface="Times New Roman"/>
                <a:cs typeface="Narkisim" panose="020E0502050101010101" pitchFamily="34" charset="-79"/>
              </a:rPr>
              <a:t>נו. </a:t>
            </a:r>
            <a:r>
              <a:rPr lang="he-IL" sz="2400" dirty="0">
                <a:latin typeface="Narkisim" panose="020E0502050101010101" pitchFamily="34" charset="-79"/>
                <a:cs typeface="Narkisim" panose="020E0502050101010101" pitchFamily="34" charset="-79"/>
              </a:rPr>
              <a:t>8§</a:t>
            </a:r>
          </a:p>
          <a:p>
            <a:endParaRPr lang="he-IL" sz="2400" dirty="0">
              <a:latin typeface="Narkisim" panose="020E0502050101010101" pitchFamily="34" charset="-79"/>
              <a:cs typeface="Narkisim" panose="020E0502050101010101" pitchFamily="34" charset="-79"/>
            </a:endParaRPr>
          </a:p>
          <a:p>
            <a:pPr algn="just"/>
            <a:r>
              <a:rPr lang="he-IL" sz="2400" dirty="0">
                <a:solidFill>
                  <a:prstClr val="black"/>
                </a:solidFill>
                <a:latin typeface="Times New Roman"/>
                <a:ea typeface="Times New Roman"/>
                <a:cs typeface="Narkisim"/>
              </a:rPr>
              <a:t>הרוח קרע את עצמו מעל כל מה שהיה עד כה העולם של מציאותו ושל הדימוי שלו. </a:t>
            </a:r>
            <a:r>
              <a:rPr lang="he-IL" sz="2400" dirty="0">
                <a:latin typeface="Times New Roman"/>
                <a:ea typeface="Times New Roman"/>
                <a:cs typeface="Narkisim"/>
              </a:rPr>
              <a:t>11§</a:t>
            </a:r>
            <a:r>
              <a:rPr lang="he-IL" sz="2400" dirty="0">
                <a:solidFill>
                  <a:prstClr val="black"/>
                </a:solidFill>
                <a:latin typeface="Times New Roman"/>
                <a:ea typeface="Times New Roman"/>
                <a:cs typeface="Narkisim"/>
              </a:rPr>
              <a:t> </a:t>
            </a:r>
            <a:endParaRPr lang="he-IL" sz="24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1088690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2800" dirty="0"/>
              <a:t> על מה עומד הכול? </a:t>
            </a:r>
          </a:p>
        </p:txBody>
      </p:sp>
      <p:sp>
        <p:nvSpPr>
          <p:cNvPr id="3" name="מציין מיקום של מספר שקופית 2"/>
          <p:cNvSpPr>
            <a:spLocks noGrp="1"/>
          </p:cNvSpPr>
          <p:nvPr>
            <p:ph type="sldNum" sz="quarter" idx="12"/>
          </p:nvPr>
        </p:nvSpPr>
        <p:spPr/>
        <p:txBody>
          <a:bodyPr/>
          <a:lstStyle/>
          <a:p>
            <a:fld id="{7BB997BE-C4FA-4984-B18F-EF1A88858D01}" type="slidenum">
              <a:rPr lang="he-IL" smtClean="0">
                <a:solidFill>
                  <a:prstClr val="black">
                    <a:tint val="75000"/>
                  </a:prstClr>
                </a:solidFill>
              </a:rPr>
              <a:pPr/>
              <a:t>4</a:t>
            </a:fld>
            <a:endParaRPr lang="he-IL">
              <a:solidFill>
                <a:prstClr val="black">
                  <a:tint val="75000"/>
                </a:prstClr>
              </a:solidFill>
            </a:endParaRPr>
          </a:p>
        </p:txBody>
      </p:sp>
      <p:sp>
        <p:nvSpPr>
          <p:cNvPr id="4" name="מלבן 3"/>
          <p:cNvSpPr/>
          <p:nvPr/>
        </p:nvSpPr>
        <p:spPr>
          <a:xfrm>
            <a:off x="1284784" y="1951672"/>
            <a:ext cx="7488832" cy="2954655"/>
          </a:xfrm>
          <a:prstGeom prst="rect">
            <a:avLst/>
          </a:prstGeom>
        </p:spPr>
        <p:txBody>
          <a:bodyPr wrap="square">
            <a:spAutoFit/>
          </a:bodyPr>
          <a:lstStyle/>
          <a:p>
            <a:pPr algn="just"/>
            <a:r>
              <a:rPr lang="he-IL" sz="2400" dirty="0">
                <a:latin typeface="Times New Roman"/>
                <a:ea typeface="Times New Roman"/>
                <a:cs typeface="Narkisim"/>
              </a:rPr>
              <a:t>המוחלט הוא סובייקט: </a:t>
            </a:r>
            <a:r>
              <a:rPr lang="he-IL" sz="2400" dirty="0" err="1">
                <a:latin typeface="Times New Roman"/>
                <a:ea typeface="Times New Roman"/>
                <a:cs typeface="Narkisim"/>
              </a:rPr>
              <a:t>הכל</a:t>
            </a:r>
            <a:r>
              <a:rPr lang="he-IL" sz="2400" dirty="0">
                <a:latin typeface="Times New Roman"/>
                <a:ea typeface="Times New Roman"/>
                <a:cs typeface="Narkisim"/>
              </a:rPr>
              <a:t> עומד על כך שנבין ונבטא את האמיתי לא בתור עצם אלא באותה מידה גם בתור סובייקט. </a:t>
            </a:r>
            <a:r>
              <a:rPr lang="he-IL" dirty="0">
                <a:latin typeface="Times New Roman"/>
                <a:ea typeface="Times New Roman"/>
                <a:cs typeface="Narkisim"/>
              </a:rPr>
              <a:t>79</a:t>
            </a:r>
          </a:p>
          <a:p>
            <a:pPr algn="just"/>
            <a:endParaRPr lang="he-IL" dirty="0">
              <a:latin typeface="Times New Roman"/>
              <a:ea typeface="Times New Roman"/>
              <a:cs typeface="Narkisim"/>
            </a:endParaRPr>
          </a:p>
          <a:p>
            <a:pPr algn="just"/>
            <a:r>
              <a:rPr lang="he-IL" sz="2400" dirty="0">
                <a:latin typeface="Times New Roman"/>
                <a:ea typeface="Times New Roman"/>
                <a:cs typeface="Narkisim"/>
              </a:rPr>
              <a:t>הסובייקט הוא העצם האמתי, ההוויה או אי-האמצעיות אשר המיצוע אינו חיצוני לה, אלא היא היא אותו מיצוע. </a:t>
            </a:r>
            <a:r>
              <a:rPr lang="he-IL" dirty="0">
                <a:latin typeface="Times New Roman"/>
                <a:ea typeface="Times New Roman"/>
                <a:cs typeface="Narkisim"/>
              </a:rPr>
              <a:t>113 </a:t>
            </a:r>
          </a:p>
          <a:p>
            <a:pPr algn="just"/>
            <a:endParaRPr lang="he-IL" sz="2400" dirty="0">
              <a:latin typeface="Times New Roman"/>
              <a:ea typeface="Times New Roman"/>
              <a:cs typeface="Narkisim"/>
            </a:endParaRPr>
          </a:p>
          <a:p>
            <a:pPr algn="just"/>
            <a:r>
              <a:rPr lang="he-IL" sz="2400" dirty="0">
                <a:latin typeface="Times New Roman"/>
                <a:ea typeface="Times New Roman"/>
                <a:cs typeface="Narkisim"/>
              </a:rPr>
              <a:t>האמיתי הוא השלם. השלם אינו אלא המהות המביאה את עצמה לידי שלמות על ידי התפתחותה. המוחלט הוא במהותו תוצאה</a:t>
            </a:r>
            <a:r>
              <a:rPr lang="he-IL" dirty="0">
                <a:latin typeface="Times New Roman"/>
                <a:ea typeface="Times New Roman"/>
                <a:cs typeface="Narkisim"/>
              </a:rPr>
              <a:t>. 87</a:t>
            </a:r>
          </a:p>
        </p:txBody>
      </p:sp>
    </p:spTree>
    <p:extLst>
      <p:ext uri="{BB962C8B-B14F-4D97-AF65-F5344CB8AC3E}">
        <p14:creationId xmlns:p14="http://schemas.microsoft.com/office/powerpoint/2010/main" val="2488335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003D307-1EEA-4F49-8F03-2ED9202DC771}"/>
              </a:ext>
            </a:extLst>
          </p:cNvPr>
          <p:cNvSpPr>
            <a:spLocks noGrp="1"/>
          </p:cNvSpPr>
          <p:nvPr>
            <p:ph type="title"/>
          </p:nvPr>
        </p:nvSpPr>
        <p:spPr>
          <a:xfrm>
            <a:off x="914400" y="0"/>
            <a:ext cx="8229600" cy="332656"/>
          </a:xfrm>
        </p:spPr>
        <p:txBody>
          <a:bodyPr/>
          <a:lstStyle/>
          <a:p>
            <a:r>
              <a:rPr lang="he-IL" dirty="0"/>
              <a:t>קרעים</a:t>
            </a:r>
          </a:p>
        </p:txBody>
      </p:sp>
      <p:sp>
        <p:nvSpPr>
          <p:cNvPr id="3" name="מציין מיקום של מספר שקופית 2">
            <a:extLst>
              <a:ext uri="{FF2B5EF4-FFF2-40B4-BE49-F238E27FC236}">
                <a16:creationId xmlns:a16="http://schemas.microsoft.com/office/drawing/2014/main" id="{9847B5AC-E06C-42B7-B682-47C65D67D463}"/>
              </a:ext>
            </a:extLst>
          </p:cNvPr>
          <p:cNvSpPr>
            <a:spLocks noGrp="1"/>
          </p:cNvSpPr>
          <p:nvPr>
            <p:ph type="sldNum" sz="quarter" idx="12"/>
          </p:nvPr>
        </p:nvSpPr>
        <p:spPr/>
        <p:txBody>
          <a:bodyPr/>
          <a:lstStyle/>
          <a:p>
            <a:fld id="{7BB997BE-C4FA-4984-B18F-EF1A88858D01}" type="slidenum">
              <a:rPr lang="he-IL" smtClean="0">
                <a:solidFill>
                  <a:prstClr val="black">
                    <a:tint val="75000"/>
                  </a:prstClr>
                </a:solidFill>
              </a:rPr>
              <a:pPr/>
              <a:t>5</a:t>
            </a:fld>
            <a:endParaRPr lang="he-IL">
              <a:solidFill>
                <a:prstClr val="black">
                  <a:tint val="75000"/>
                </a:prstClr>
              </a:solidFill>
            </a:endParaRPr>
          </a:p>
        </p:txBody>
      </p:sp>
      <p:sp>
        <p:nvSpPr>
          <p:cNvPr id="4" name="מלבן 3">
            <a:extLst>
              <a:ext uri="{FF2B5EF4-FFF2-40B4-BE49-F238E27FC236}">
                <a16:creationId xmlns:a16="http://schemas.microsoft.com/office/drawing/2014/main" id="{49D8A86B-9028-419F-B84B-2907C3CD3858}"/>
              </a:ext>
            </a:extLst>
          </p:cNvPr>
          <p:cNvSpPr/>
          <p:nvPr/>
        </p:nvSpPr>
        <p:spPr>
          <a:xfrm>
            <a:off x="457200" y="548680"/>
            <a:ext cx="8229600" cy="4154984"/>
          </a:xfrm>
          <a:prstGeom prst="rect">
            <a:avLst/>
          </a:prstGeom>
        </p:spPr>
        <p:txBody>
          <a:bodyPr wrap="square">
            <a:spAutoFit/>
          </a:bodyPr>
          <a:lstStyle/>
          <a:p>
            <a:pPr marL="342900" lvl="0" indent="-342900" algn="just">
              <a:buFont typeface="Symbol" panose="05050102010706020507" pitchFamily="18" charset="2"/>
              <a:buChar char=""/>
            </a:pPr>
            <a:r>
              <a:rPr lang="he-IL" sz="2400" dirty="0">
                <a:latin typeface="Times New Roman" panose="02020603050405020304" pitchFamily="18" charset="0"/>
                <a:ea typeface="Times New Roman" panose="02020603050405020304" pitchFamily="18" charset="0"/>
                <a:cs typeface="Narkisim" panose="020E0502050101010101" pitchFamily="34" charset="-79"/>
              </a:rPr>
              <a:t>בין האדם לבין המציאות</a:t>
            </a:r>
            <a:endParaRPr lang="en-US" sz="2400" dirty="0">
              <a:latin typeface="Times New Roman" panose="02020603050405020304" pitchFamily="18" charset="0"/>
              <a:ea typeface="Times New Roman" panose="02020603050405020304" pitchFamily="18" charset="0"/>
              <a:cs typeface="Miriam" panose="020B0502050101010101" pitchFamily="34" charset="-79"/>
            </a:endParaRPr>
          </a:p>
          <a:p>
            <a:pPr marL="742950" lvl="1" indent="-285750" algn="just">
              <a:buFont typeface="Courier New" panose="02070309020205020404" pitchFamily="49" charset="0"/>
              <a:buChar char="o"/>
            </a:pPr>
            <a:r>
              <a:rPr lang="he-IL" sz="2400" dirty="0" err="1">
                <a:latin typeface="Times New Roman" panose="02020603050405020304" pitchFamily="18" charset="0"/>
                <a:ea typeface="Times New Roman" panose="02020603050405020304" pitchFamily="18" charset="0"/>
                <a:cs typeface="Narkisim" panose="020E0502050101010101" pitchFamily="34" charset="-79"/>
              </a:rPr>
              <a:t>האדם&amp;הטבע</a:t>
            </a:r>
            <a:r>
              <a:rPr lang="he-IL" sz="2400" dirty="0">
                <a:latin typeface="Times New Roman" panose="02020603050405020304" pitchFamily="18" charset="0"/>
                <a:ea typeface="Times New Roman" panose="02020603050405020304" pitchFamily="18" charset="0"/>
                <a:cs typeface="Narkisim" panose="020E0502050101010101" pitchFamily="34" charset="-79"/>
              </a:rPr>
              <a:t> מול אלוהים (עזב אלוהים את הארץ ואת האולימפוס)</a:t>
            </a:r>
            <a:endParaRPr lang="en-US" sz="2400" dirty="0">
              <a:latin typeface="Times New Roman" panose="02020603050405020304" pitchFamily="18" charset="0"/>
              <a:ea typeface="Times New Roman" panose="02020603050405020304" pitchFamily="18" charset="0"/>
              <a:cs typeface="Miriam" panose="020B0502050101010101" pitchFamily="34" charset="-79"/>
            </a:endParaRPr>
          </a:p>
          <a:p>
            <a:pPr marL="742950" lvl="1" indent="-285750" algn="just">
              <a:buFont typeface="Courier New" panose="02070309020205020404" pitchFamily="49" charset="0"/>
              <a:buChar char="o"/>
            </a:pPr>
            <a:r>
              <a:rPr lang="he-IL" sz="2400" dirty="0">
                <a:latin typeface="Times New Roman" panose="02020603050405020304" pitchFamily="18" charset="0"/>
                <a:ea typeface="Times New Roman" panose="02020603050405020304" pitchFamily="18" charset="0"/>
                <a:cs typeface="Narkisim" panose="020E0502050101010101" pitchFamily="34" charset="-79"/>
              </a:rPr>
              <a:t>האדם מול הטבע</a:t>
            </a:r>
            <a:endParaRPr lang="en-US" sz="2400" dirty="0">
              <a:latin typeface="Times New Roman" panose="02020603050405020304" pitchFamily="18" charset="0"/>
              <a:ea typeface="Times New Roman" panose="02020603050405020304" pitchFamily="18" charset="0"/>
              <a:cs typeface="Miriam" panose="020B0502050101010101" pitchFamily="34" charset="-79"/>
            </a:endParaRPr>
          </a:p>
          <a:p>
            <a:pPr marL="742950" lvl="1" indent="-285750" algn="just">
              <a:buFont typeface="Courier New" panose="02070309020205020404" pitchFamily="49" charset="0"/>
              <a:buChar char="o"/>
            </a:pPr>
            <a:r>
              <a:rPr lang="he-IL" sz="2400" dirty="0">
                <a:latin typeface="Times New Roman" panose="02020603050405020304" pitchFamily="18" charset="0"/>
                <a:ea typeface="Times New Roman" panose="02020603050405020304" pitchFamily="18" charset="0"/>
                <a:cs typeface="Narkisim" panose="020E0502050101010101" pitchFamily="34" charset="-79"/>
              </a:rPr>
              <a:t>היחיד מול החברה</a:t>
            </a:r>
            <a:endParaRPr lang="en-US" sz="2400" dirty="0">
              <a:latin typeface="Times New Roman" panose="02020603050405020304" pitchFamily="18" charset="0"/>
              <a:ea typeface="Times New Roman" panose="02020603050405020304" pitchFamily="18" charset="0"/>
              <a:cs typeface="Miriam" panose="020B0502050101010101" pitchFamily="34" charset="-79"/>
            </a:endParaRPr>
          </a:p>
          <a:p>
            <a:pPr marL="742950" lvl="1" indent="-285750" algn="just">
              <a:buFont typeface="Courier New" panose="02070309020205020404" pitchFamily="49" charset="0"/>
              <a:buChar char="o"/>
            </a:pPr>
            <a:r>
              <a:rPr lang="he-IL" sz="2400" dirty="0">
                <a:latin typeface="Times New Roman" panose="02020603050405020304" pitchFamily="18" charset="0"/>
                <a:ea typeface="Times New Roman" panose="02020603050405020304" pitchFamily="18" charset="0"/>
                <a:cs typeface="Narkisim" panose="020E0502050101010101" pitchFamily="34" charset="-79"/>
              </a:rPr>
              <a:t>יומרת </a:t>
            </a:r>
            <a:r>
              <a:rPr lang="he-IL" sz="2400" dirty="0" err="1">
                <a:latin typeface="Times New Roman" panose="02020603050405020304" pitchFamily="18" charset="0"/>
                <a:ea typeface="Times New Roman" panose="02020603050405020304" pitchFamily="18" charset="0"/>
                <a:cs typeface="Narkisim" panose="020E0502050101010101" pitchFamily="34" charset="-79"/>
              </a:rPr>
              <a:t>הידיעה</a:t>
            </a:r>
            <a:r>
              <a:rPr lang="he-IL" sz="2400" baseline="-25000" dirty="0" err="1">
                <a:latin typeface="Times New Roman" panose="02020603050405020304" pitchFamily="18" charset="0"/>
                <a:ea typeface="Times New Roman" panose="02020603050405020304" pitchFamily="18" charset="0"/>
                <a:cs typeface="Narkisim" panose="020E0502050101010101" pitchFamily="34" charset="-79"/>
              </a:rPr>
              <a:t>מחשבה</a:t>
            </a:r>
            <a:r>
              <a:rPr lang="he-IL" sz="2400" dirty="0">
                <a:latin typeface="Times New Roman" panose="02020603050405020304" pitchFamily="18" charset="0"/>
                <a:ea typeface="Times New Roman" panose="02020603050405020304" pitchFamily="18" charset="0"/>
                <a:cs typeface="Narkisim" panose="020E0502050101010101" pitchFamily="34" charset="-79"/>
              </a:rPr>
              <a:t> מול אפשרות </a:t>
            </a:r>
            <a:r>
              <a:rPr lang="he-IL" sz="2400" dirty="0" err="1">
                <a:latin typeface="Times New Roman" panose="02020603050405020304" pitchFamily="18" charset="0"/>
                <a:ea typeface="Times New Roman" panose="02020603050405020304" pitchFamily="18" charset="0"/>
                <a:cs typeface="Narkisim" panose="020E0502050101010101" pitchFamily="34" charset="-79"/>
              </a:rPr>
              <a:t>מימושה</a:t>
            </a:r>
            <a:r>
              <a:rPr lang="he-IL" sz="2400" baseline="-25000" dirty="0" err="1">
                <a:latin typeface="Times New Roman" panose="02020603050405020304" pitchFamily="18" charset="0"/>
                <a:ea typeface="Times New Roman" panose="02020603050405020304" pitchFamily="18" charset="0"/>
                <a:cs typeface="Narkisim" panose="020E0502050101010101" pitchFamily="34" charset="-79"/>
              </a:rPr>
              <a:t>מציאות</a:t>
            </a:r>
            <a:endParaRPr lang="en-US" sz="2400" dirty="0">
              <a:latin typeface="Times New Roman" panose="02020603050405020304" pitchFamily="18" charset="0"/>
              <a:ea typeface="Times New Roman" panose="02020603050405020304" pitchFamily="18" charset="0"/>
              <a:cs typeface="Miriam" panose="020B0502050101010101" pitchFamily="34" charset="-79"/>
            </a:endParaRPr>
          </a:p>
          <a:p>
            <a:pPr marL="342900" lvl="0" indent="-342900" algn="just">
              <a:buFont typeface="Symbol" panose="05050102010706020507" pitchFamily="18" charset="2"/>
              <a:buChar char=""/>
            </a:pPr>
            <a:r>
              <a:rPr lang="he-IL" sz="2400" dirty="0">
                <a:latin typeface="Times New Roman" panose="02020603050405020304" pitchFamily="18" charset="0"/>
                <a:ea typeface="Times New Roman" panose="02020603050405020304" pitchFamily="18" charset="0"/>
                <a:cs typeface="Narkisim" panose="020E0502050101010101" pitchFamily="34" charset="-79"/>
              </a:rPr>
              <a:t>בין האדם לבין עצמו</a:t>
            </a:r>
            <a:endParaRPr lang="en-US" sz="2400" dirty="0">
              <a:latin typeface="Times New Roman" panose="02020603050405020304" pitchFamily="18" charset="0"/>
              <a:ea typeface="Times New Roman" panose="02020603050405020304" pitchFamily="18" charset="0"/>
              <a:cs typeface="Miriam" panose="020B0502050101010101" pitchFamily="34" charset="-79"/>
            </a:endParaRPr>
          </a:p>
          <a:p>
            <a:pPr marL="742950" lvl="1" indent="-285750" algn="just">
              <a:buFont typeface="Courier New" panose="02070309020205020404" pitchFamily="49" charset="0"/>
              <a:buChar char="o"/>
            </a:pPr>
            <a:r>
              <a:rPr lang="he-IL" sz="2400" dirty="0">
                <a:latin typeface="Times New Roman" panose="02020603050405020304" pitchFamily="18" charset="0"/>
                <a:ea typeface="Times New Roman" panose="02020603050405020304" pitchFamily="18" charset="0"/>
                <a:cs typeface="Narkisim" panose="020E0502050101010101" pitchFamily="34" charset="-79"/>
              </a:rPr>
              <a:t>החלק התיאורטי-</a:t>
            </a:r>
            <a:r>
              <a:rPr lang="he-IL" sz="2400" dirty="0" err="1">
                <a:latin typeface="Times New Roman" panose="02020603050405020304" pitchFamily="18" charset="0"/>
                <a:ea typeface="Times New Roman" panose="02020603050405020304" pitchFamily="18" charset="0"/>
                <a:cs typeface="Narkisim" panose="020E0502050101010101" pitchFamily="34" charset="-79"/>
              </a:rPr>
              <a:t>מכיר</a:t>
            </a:r>
            <a:r>
              <a:rPr lang="he-IL" sz="2400" baseline="-25000" dirty="0" err="1">
                <a:latin typeface="Times New Roman" panose="02020603050405020304" pitchFamily="18" charset="0"/>
                <a:ea typeface="Times New Roman" panose="02020603050405020304" pitchFamily="18" charset="0"/>
                <a:cs typeface="Narkisim" panose="020E0502050101010101" pitchFamily="34" charset="-79"/>
              </a:rPr>
              <a:t>עובדות</a:t>
            </a:r>
            <a:r>
              <a:rPr lang="he-IL" sz="2400" dirty="0">
                <a:latin typeface="Times New Roman" panose="02020603050405020304" pitchFamily="18" charset="0"/>
                <a:ea typeface="Times New Roman" panose="02020603050405020304" pitchFamily="18" charset="0"/>
                <a:cs typeface="Narkisim" panose="020E0502050101010101" pitchFamily="34" charset="-79"/>
              </a:rPr>
              <a:t> מול החלק הפרקטי-</a:t>
            </a:r>
            <a:r>
              <a:rPr lang="he-IL" sz="2400" dirty="0" err="1">
                <a:latin typeface="Times New Roman" panose="02020603050405020304" pitchFamily="18" charset="0"/>
                <a:ea typeface="Times New Roman" panose="02020603050405020304" pitchFamily="18" charset="0"/>
                <a:cs typeface="Narkisim" panose="020E0502050101010101" pitchFamily="34" charset="-79"/>
              </a:rPr>
              <a:t>משתוקק</a:t>
            </a:r>
            <a:r>
              <a:rPr lang="he-IL" sz="2400" baseline="-25000" dirty="0" err="1">
                <a:latin typeface="Times New Roman" panose="02020603050405020304" pitchFamily="18" charset="0"/>
                <a:ea typeface="Times New Roman" panose="02020603050405020304" pitchFamily="18" charset="0"/>
                <a:cs typeface="Narkisim" panose="020E0502050101010101" pitchFamily="34" charset="-79"/>
              </a:rPr>
              <a:t>ערכים</a:t>
            </a:r>
            <a:endParaRPr lang="en-US" sz="2400" dirty="0">
              <a:latin typeface="Times New Roman" panose="02020603050405020304" pitchFamily="18" charset="0"/>
              <a:ea typeface="Times New Roman" panose="02020603050405020304" pitchFamily="18" charset="0"/>
              <a:cs typeface="Miriam" panose="020B0502050101010101" pitchFamily="34" charset="-79"/>
            </a:endParaRPr>
          </a:p>
          <a:p>
            <a:pPr marL="742950" lvl="1" indent="-285750" algn="just">
              <a:buFont typeface="Courier New" panose="02070309020205020404" pitchFamily="49" charset="0"/>
              <a:buChar char="o"/>
            </a:pPr>
            <a:r>
              <a:rPr lang="he-IL" sz="2400" dirty="0">
                <a:latin typeface="Times New Roman" panose="02020603050405020304" pitchFamily="18" charset="0"/>
                <a:ea typeface="Times New Roman" panose="02020603050405020304" pitchFamily="18" charset="0"/>
                <a:cs typeface="Narkisim" panose="020E0502050101010101" pitchFamily="34" charset="-79"/>
              </a:rPr>
              <a:t>חובה מול נטייה</a:t>
            </a:r>
            <a:endParaRPr lang="en-US" sz="2400" dirty="0">
              <a:latin typeface="Times New Roman" panose="02020603050405020304" pitchFamily="18" charset="0"/>
              <a:ea typeface="Times New Roman" panose="02020603050405020304" pitchFamily="18" charset="0"/>
              <a:cs typeface="Miriam" panose="020B0502050101010101" pitchFamily="34" charset="-79"/>
            </a:endParaRPr>
          </a:p>
          <a:p>
            <a:pPr marL="742950" lvl="1" indent="-285750" algn="just">
              <a:buFont typeface="Courier New" panose="02070309020205020404" pitchFamily="49" charset="0"/>
              <a:buChar char="o"/>
            </a:pPr>
            <a:r>
              <a:rPr lang="he-IL" sz="2400" dirty="0">
                <a:latin typeface="Times New Roman" panose="02020603050405020304" pitchFamily="18" charset="0"/>
                <a:ea typeface="Times New Roman" panose="02020603050405020304" pitchFamily="18" charset="0"/>
                <a:cs typeface="Narkisim" panose="020E0502050101010101" pitchFamily="34" charset="-79"/>
              </a:rPr>
              <a:t>סגולה טובה ושלמות מוסרית מול אושר</a:t>
            </a:r>
            <a:endParaRPr lang="en-US" sz="2400" dirty="0">
              <a:latin typeface="Times New Roman" panose="02020603050405020304" pitchFamily="18" charset="0"/>
              <a:ea typeface="Times New Roman" panose="02020603050405020304" pitchFamily="18" charset="0"/>
              <a:cs typeface="Miriam" panose="020B0502050101010101" pitchFamily="34" charset="-79"/>
            </a:endParaRPr>
          </a:p>
          <a:p>
            <a:pPr marL="742950" lvl="1" indent="-285750" algn="just">
              <a:buFont typeface="Courier New" panose="02070309020205020404" pitchFamily="49" charset="0"/>
              <a:buChar char="o"/>
            </a:pPr>
            <a:r>
              <a:rPr lang="he-IL" sz="2400" dirty="0">
                <a:latin typeface="Times New Roman" panose="02020603050405020304" pitchFamily="18" charset="0"/>
                <a:ea typeface="Times New Roman" panose="02020603050405020304" pitchFamily="18" charset="0"/>
                <a:cs typeface="Narkisim" panose="020E0502050101010101" pitchFamily="34" charset="-79"/>
              </a:rPr>
              <a:t>גוף מול נפש</a:t>
            </a:r>
            <a:endParaRPr lang="en-US" sz="2400" dirty="0">
              <a:latin typeface="Times New Roman" panose="02020603050405020304" pitchFamily="18" charset="0"/>
              <a:ea typeface="Times New Roman" panose="02020603050405020304" pitchFamily="18" charset="0"/>
              <a:cs typeface="Miriam" panose="020B0502050101010101" pitchFamily="34" charset="-79"/>
            </a:endParaRPr>
          </a:p>
        </p:txBody>
      </p:sp>
      <p:sp>
        <p:nvSpPr>
          <p:cNvPr id="6" name="תיבת טקסט 5">
            <a:extLst>
              <a:ext uri="{FF2B5EF4-FFF2-40B4-BE49-F238E27FC236}">
                <a16:creationId xmlns:a16="http://schemas.microsoft.com/office/drawing/2014/main" id="{EBC2C344-5DF1-486B-83D1-16548A01FF00}"/>
              </a:ext>
            </a:extLst>
          </p:cNvPr>
          <p:cNvSpPr txBox="1"/>
          <p:nvPr/>
        </p:nvSpPr>
        <p:spPr>
          <a:xfrm>
            <a:off x="4452774" y="4795897"/>
            <a:ext cx="4659744" cy="2062103"/>
          </a:xfrm>
          <a:prstGeom prst="rect">
            <a:avLst/>
          </a:prstGeom>
          <a:noFill/>
        </p:spPr>
        <p:txBody>
          <a:bodyPr wrap="square">
            <a:spAutoFit/>
          </a:bodyPr>
          <a:lstStyle/>
          <a:p>
            <a:pPr algn="just"/>
            <a:r>
              <a:rPr lang="he-IL" sz="1600" dirty="0">
                <a:solidFill>
                  <a:schemeClr val="accent1"/>
                </a:solidFill>
                <a:effectLst/>
                <a:latin typeface="Narkisim" panose="020E0502050101010101" pitchFamily="34" charset="-79"/>
                <a:ea typeface="Times New Roman" panose="02020603050405020304" pitchFamily="18" charset="0"/>
                <a:cs typeface="Narkisim" panose="020E0502050101010101" pitchFamily="34" charset="-79"/>
              </a:rPr>
              <a:t>הרוח הוא החשיבה בכלל</a:t>
            </a:r>
            <a:r>
              <a:rPr lang="ar-SA" sz="1600" dirty="0">
                <a:solidFill>
                  <a:schemeClr val="accent1"/>
                </a:solidFill>
                <a:effectLst/>
                <a:latin typeface="Narkisim" panose="020E0502050101010101" pitchFamily="34" charset="-79"/>
                <a:ea typeface="Times New Roman" panose="02020603050405020304" pitchFamily="18" charset="0"/>
                <a:cs typeface="David" panose="020E0502060401010101" pitchFamily="34" charset="-79"/>
              </a:rPr>
              <a:t>, </a:t>
            </a:r>
            <a:r>
              <a:rPr lang="he-IL" sz="1600" dirty="0">
                <a:solidFill>
                  <a:schemeClr val="accent1"/>
                </a:solidFill>
                <a:effectLst/>
                <a:latin typeface="Narkisim" panose="020E0502050101010101" pitchFamily="34" charset="-79"/>
                <a:ea typeface="Times New Roman" panose="02020603050405020304" pitchFamily="18" charset="0"/>
                <a:cs typeface="Narkisim" panose="020E0502050101010101" pitchFamily="34" charset="-79"/>
              </a:rPr>
              <a:t>והאדם נבדל מהחיה בחשיבה</a:t>
            </a:r>
            <a:r>
              <a:rPr lang="ar-SA" sz="1600" dirty="0">
                <a:solidFill>
                  <a:schemeClr val="accent1"/>
                </a:solidFill>
                <a:effectLst/>
                <a:latin typeface="Narkisim" panose="020E0502050101010101" pitchFamily="34" charset="-79"/>
                <a:ea typeface="Times New Roman" panose="02020603050405020304" pitchFamily="18" charset="0"/>
                <a:cs typeface="David" panose="020E0502060401010101" pitchFamily="34" charset="-79"/>
              </a:rPr>
              <a:t>. </a:t>
            </a:r>
            <a:r>
              <a:rPr lang="he-IL" sz="1600" dirty="0">
                <a:solidFill>
                  <a:schemeClr val="accent1"/>
                </a:solidFill>
                <a:effectLst/>
                <a:latin typeface="Narkisim" panose="020E0502050101010101" pitchFamily="34" charset="-79"/>
                <a:ea typeface="Times New Roman" panose="02020603050405020304" pitchFamily="18" charset="0"/>
                <a:cs typeface="Narkisim" panose="020E0502050101010101" pitchFamily="34" charset="-79"/>
              </a:rPr>
              <a:t>אבל אל לנו לדמות שהאדם הוא חושב</a:t>
            </a:r>
            <a:r>
              <a:rPr lang="ar-SA" sz="1600" dirty="0">
                <a:solidFill>
                  <a:schemeClr val="accent1"/>
                </a:solidFill>
                <a:effectLst/>
                <a:latin typeface="Narkisim" panose="020E0502050101010101" pitchFamily="34" charset="-79"/>
                <a:ea typeface="Times New Roman" panose="02020603050405020304" pitchFamily="18" charset="0"/>
                <a:cs typeface="David" panose="020E0502060401010101" pitchFamily="34" charset="-79"/>
              </a:rPr>
              <a:t>, </a:t>
            </a:r>
            <a:r>
              <a:rPr lang="he-IL" sz="1600" dirty="0">
                <a:solidFill>
                  <a:schemeClr val="accent1"/>
                </a:solidFill>
                <a:effectLst/>
                <a:latin typeface="Narkisim" panose="020E0502050101010101" pitchFamily="34" charset="-79"/>
                <a:ea typeface="Times New Roman" panose="02020603050405020304" pitchFamily="18" charset="0"/>
                <a:cs typeface="Narkisim" panose="020E0502050101010101" pitchFamily="34" charset="-79"/>
              </a:rPr>
              <a:t>מצד אחד</a:t>
            </a:r>
            <a:r>
              <a:rPr lang="ar-SA" sz="1600" dirty="0">
                <a:solidFill>
                  <a:schemeClr val="accent1"/>
                </a:solidFill>
                <a:effectLst/>
                <a:latin typeface="Narkisim" panose="020E0502050101010101" pitchFamily="34" charset="-79"/>
                <a:ea typeface="Times New Roman" panose="02020603050405020304" pitchFamily="18" charset="0"/>
                <a:cs typeface="David" panose="020E0502060401010101" pitchFamily="34" charset="-79"/>
              </a:rPr>
              <a:t>, </a:t>
            </a:r>
            <a:r>
              <a:rPr lang="he-IL" sz="1600" dirty="0">
                <a:solidFill>
                  <a:schemeClr val="accent1"/>
                </a:solidFill>
                <a:effectLst/>
                <a:latin typeface="Narkisim" panose="020E0502050101010101" pitchFamily="34" charset="-79"/>
                <a:ea typeface="Times New Roman" panose="02020603050405020304" pitchFamily="18" charset="0"/>
                <a:cs typeface="Narkisim" panose="020E0502050101010101" pitchFamily="34" charset="-79"/>
              </a:rPr>
              <a:t>ורוצה</a:t>
            </a:r>
            <a:r>
              <a:rPr lang="ar-SA" sz="1600" dirty="0">
                <a:solidFill>
                  <a:schemeClr val="accent1"/>
                </a:solidFill>
                <a:effectLst/>
                <a:latin typeface="Narkisim" panose="020E0502050101010101" pitchFamily="34" charset="-79"/>
                <a:ea typeface="Times New Roman" panose="02020603050405020304" pitchFamily="18" charset="0"/>
                <a:cs typeface="David" panose="020E0502060401010101" pitchFamily="34" charset="-79"/>
              </a:rPr>
              <a:t>, </a:t>
            </a:r>
            <a:r>
              <a:rPr lang="he-IL" sz="1600" dirty="0">
                <a:solidFill>
                  <a:schemeClr val="accent1"/>
                </a:solidFill>
                <a:effectLst/>
                <a:latin typeface="Narkisim" panose="020E0502050101010101" pitchFamily="34" charset="-79"/>
                <a:ea typeface="Times New Roman" panose="02020603050405020304" pitchFamily="18" charset="0"/>
                <a:cs typeface="Narkisim" panose="020E0502050101010101" pitchFamily="34" charset="-79"/>
              </a:rPr>
              <a:t>מצד אחר</a:t>
            </a:r>
            <a:r>
              <a:rPr lang="ar-SA" sz="1600" dirty="0">
                <a:solidFill>
                  <a:schemeClr val="accent1"/>
                </a:solidFill>
                <a:effectLst/>
                <a:latin typeface="Narkisim" panose="020E0502050101010101" pitchFamily="34" charset="-79"/>
                <a:ea typeface="Times New Roman" panose="02020603050405020304" pitchFamily="18" charset="0"/>
                <a:cs typeface="David" panose="020E0502060401010101" pitchFamily="34" charset="-79"/>
              </a:rPr>
              <a:t>, </a:t>
            </a:r>
            <a:r>
              <a:rPr lang="he-IL" sz="1600" dirty="0">
                <a:solidFill>
                  <a:schemeClr val="accent1"/>
                </a:solidFill>
                <a:effectLst/>
                <a:latin typeface="Narkisim" panose="020E0502050101010101" pitchFamily="34" charset="-79"/>
                <a:ea typeface="Times New Roman" panose="02020603050405020304" pitchFamily="18" charset="0"/>
                <a:cs typeface="Narkisim" panose="020E0502050101010101" pitchFamily="34" charset="-79"/>
              </a:rPr>
              <a:t>ושהוא מחזיק את החשיבה בכיס אחד ואת הרצייה בכיס שני</a:t>
            </a:r>
            <a:r>
              <a:rPr lang="ar-SA" sz="1600" dirty="0">
                <a:solidFill>
                  <a:schemeClr val="accent1"/>
                </a:solidFill>
                <a:effectLst/>
                <a:latin typeface="Narkisim" panose="020E0502050101010101" pitchFamily="34" charset="-79"/>
                <a:ea typeface="Times New Roman" panose="02020603050405020304" pitchFamily="18" charset="0"/>
                <a:cs typeface="David" panose="020E0502060401010101" pitchFamily="34" charset="-79"/>
              </a:rPr>
              <a:t>, </a:t>
            </a:r>
            <a:r>
              <a:rPr lang="he-IL" sz="1600" dirty="0">
                <a:solidFill>
                  <a:schemeClr val="accent1"/>
                </a:solidFill>
                <a:effectLst/>
                <a:latin typeface="Narkisim" panose="020E0502050101010101" pitchFamily="34" charset="-79"/>
                <a:ea typeface="Times New Roman" panose="02020603050405020304" pitchFamily="18" charset="0"/>
                <a:cs typeface="Narkisim" panose="020E0502050101010101" pitchFamily="34" charset="-79"/>
              </a:rPr>
              <a:t>משום שזהו דימוי ריק</a:t>
            </a:r>
            <a:r>
              <a:rPr lang="ar-SA" sz="1600" dirty="0">
                <a:solidFill>
                  <a:schemeClr val="accent1"/>
                </a:solidFill>
                <a:effectLst/>
                <a:latin typeface="Narkisim" panose="020E0502050101010101" pitchFamily="34" charset="-79"/>
                <a:ea typeface="Times New Roman" panose="02020603050405020304" pitchFamily="18" charset="0"/>
                <a:cs typeface="David" panose="020E0502060401010101" pitchFamily="34" charset="-79"/>
              </a:rPr>
              <a:t>. </a:t>
            </a:r>
            <a:r>
              <a:rPr lang="he-IL" sz="1600" dirty="0">
                <a:solidFill>
                  <a:schemeClr val="accent1"/>
                </a:solidFill>
                <a:effectLst/>
                <a:latin typeface="Narkisim" panose="020E0502050101010101" pitchFamily="34" charset="-79"/>
                <a:ea typeface="Times New Roman" panose="02020603050405020304" pitchFamily="18" charset="0"/>
                <a:cs typeface="Narkisim" panose="020E0502050101010101" pitchFamily="34" charset="-79"/>
              </a:rPr>
              <a:t>ההבדל בין חשיבה ובין רצון אינו אלא זה שבין</a:t>
            </a:r>
            <a:r>
              <a:rPr lang="he-IL" sz="1600" b="1" dirty="0">
                <a:solidFill>
                  <a:schemeClr val="accent1"/>
                </a:solidFill>
                <a:effectLst/>
                <a:latin typeface="Narkisim" panose="020E0502050101010101" pitchFamily="34" charset="-79"/>
                <a:ea typeface="Times New Roman" panose="02020603050405020304" pitchFamily="18" charset="0"/>
                <a:cs typeface="Narkisim" panose="020E0502050101010101" pitchFamily="34" charset="-79"/>
              </a:rPr>
              <a:t> </a:t>
            </a:r>
            <a:r>
              <a:rPr lang="he-IL" sz="1600" dirty="0">
                <a:solidFill>
                  <a:schemeClr val="accent1"/>
                </a:solidFill>
                <a:effectLst/>
                <a:latin typeface="Narkisim" panose="020E0502050101010101" pitchFamily="34" charset="-79"/>
                <a:ea typeface="Times New Roman" panose="02020603050405020304" pitchFamily="18" charset="0"/>
                <a:cs typeface="Narkisim" panose="020E0502050101010101" pitchFamily="34" charset="-79"/>
              </a:rPr>
              <a:t>גישה תאורטית ובין גישה מעשית</a:t>
            </a:r>
            <a:r>
              <a:rPr lang="ar-SA" sz="1600" dirty="0">
                <a:solidFill>
                  <a:schemeClr val="accent1"/>
                </a:solidFill>
                <a:effectLst/>
                <a:latin typeface="Narkisim" panose="020E0502050101010101" pitchFamily="34" charset="-79"/>
                <a:ea typeface="Times New Roman" panose="02020603050405020304" pitchFamily="18" charset="0"/>
                <a:cs typeface="David" panose="020E0502060401010101" pitchFamily="34" charset="-79"/>
              </a:rPr>
              <a:t>, </a:t>
            </a:r>
            <a:r>
              <a:rPr lang="he-IL" sz="1600" dirty="0">
                <a:solidFill>
                  <a:schemeClr val="accent1"/>
                </a:solidFill>
                <a:effectLst/>
                <a:latin typeface="Narkisim" panose="020E0502050101010101" pitchFamily="34" charset="-79"/>
                <a:ea typeface="Times New Roman" panose="02020603050405020304" pitchFamily="18" charset="0"/>
                <a:cs typeface="Narkisim" panose="020E0502050101010101" pitchFamily="34" charset="-79"/>
              </a:rPr>
              <a:t>אך הם אינם שני כשרים [נפרדים]</a:t>
            </a:r>
            <a:r>
              <a:rPr lang="ar-SA" sz="1600" dirty="0">
                <a:solidFill>
                  <a:schemeClr val="accent1"/>
                </a:solidFill>
                <a:effectLst/>
                <a:latin typeface="Narkisim" panose="020E0502050101010101" pitchFamily="34" charset="-79"/>
                <a:ea typeface="Times New Roman" panose="02020603050405020304" pitchFamily="18" charset="0"/>
                <a:cs typeface="David" panose="020E0502060401010101" pitchFamily="34" charset="-79"/>
              </a:rPr>
              <a:t>, </a:t>
            </a:r>
            <a:r>
              <a:rPr lang="he-IL" sz="1600" dirty="0">
                <a:solidFill>
                  <a:schemeClr val="accent1"/>
                </a:solidFill>
                <a:effectLst/>
                <a:latin typeface="Narkisim" panose="020E0502050101010101" pitchFamily="34" charset="-79"/>
                <a:ea typeface="Times New Roman" panose="02020603050405020304" pitchFamily="18" charset="0"/>
                <a:cs typeface="Narkisim" panose="020E0502050101010101" pitchFamily="34" charset="-79"/>
              </a:rPr>
              <a:t>אלא הרצון הוא אופן ייחודי של חשיבה</a:t>
            </a:r>
            <a:r>
              <a:rPr lang="ar-SA" sz="1600" dirty="0">
                <a:solidFill>
                  <a:schemeClr val="accent1"/>
                </a:solidFill>
                <a:effectLst/>
                <a:latin typeface="Narkisim" panose="020E0502050101010101" pitchFamily="34" charset="-79"/>
                <a:ea typeface="Times New Roman" panose="02020603050405020304" pitchFamily="18" charset="0"/>
                <a:cs typeface="David" panose="020E0502060401010101" pitchFamily="34" charset="-79"/>
              </a:rPr>
              <a:t>: </a:t>
            </a:r>
            <a:r>
              <a:rPr lang="he-IL" sz="1600" dirty="0">
                <a:solidFill>
                  <a:schemeClr val="accent1"/>
                </a:solidFill>
                <a:effectLst/>
                <a:latin typeface="Narkisim" panose="020E0502050101010101" pitchFamily="34" charset="-79"/>
                <a:ea typeface="Times New Roman" panose="02020603050405020304" pitchFamily="18" charset="0"/>
                <a:cs typeface="Narkisim" panose="020E0502050101010101" pitchFamily="34" charset="-79"/>
              </a:rPr>
              <a:t>החשיבה המתרגמת את עצמה למציאות</a:t>
            </a:r>
            <a:r>
              <a:rPr lang="ar-SA" sz="1600" dirty="0">
                <a:solidFill>
                  <a:schemeClr val="accent1"/>
                </a:solidFill>
                <a:effectLst/>
                <a:latin typeface="Narkisim" panose="020E0502050101010101" pitchFamily="34" charset="-79"/>
                <a:ea typeface="Times New Roman" panose="02020603050405020304" pitchFamily="18" charset="0"/>
                <a:cs typeface="David" panose="020E0502060401010101" pitchFamily="34" charset="-79"/>
              </a:rPr>
              <a:t>, </a:t>
            </a:r>
            <a:r>
              <a:rPr lang="he-IL" sz="1600" dirty="0">
                <a:solidFill>
                  <a:schemeClr val="accent1"/>
                </a:solidFill>
                <a:effectLst/>
                <a:latin typeface="Narkisim" panose="020E0502050101010101" pitchFamily="34" charset="-79"/>
                <a:ea typeface="Times New Roman" panose="02020603050405020304" pitchFamily="18" charset="0"/>
                <a:cs typeface="Narkisim" panose="020E0502050101010101" pitchFamily="34" charset="-79"/>
              </a:rPr>
              <a:t>החשיבה כדחף לתת לעצמה מציאות</a:t>
            </a:r>
            <a:r>
              <a:rPr lang="ar-SA" sz="1600" dirty="0">
                <a:solidFill>
                  <a:schemeClr val="accent1"/>
                </a:solidFill>
                <a:effectLst/>
                <a:latin typeface="Narkisim" panose="020E0502050101010101" pitchFamily="34" charset="-79"/>
                <a:ea typeface="Times New Roman" panose="02020603050405020304" pitchFamily="18" charset="0"/>
                <a:cs typeface="David" panose="020E0502060401010101" pitchFamily="34" charset="-79"/>
              </a:rPr>
              <a:t>. </a:t>
            </a:r>
            <a:endParaRPr lang="he-IL" sz="1600" dirty="0">
              <a:solidFill>
                <a:schemeClr val="accent1"/>
              </a:solidFill>
              <a:latin typeface="Narkisim" panose="020E0502050101010101" pitchFamily="34" charset="-79"/>
              <a:cs typeface="Narkisim" panose="020E0502050101010101" pitchFamily="34" charset="-79"/>
            </a:endParaRPr>
          </a:p>
        </p:txBody>
      </p:sp>
      <p:sp>
        <p:nvSpPr>
          <p:cNvPr id="8" name="מלבן 7">
            <a:extLst>
              <a:ext uri="{FF2B5EF4-FFF2-40B4-BE49-F238E27FC236}">
                <a16:creationId xmlns:a16="http://schemas.microsoft.com/office/drawing/2014/main" id="{B04801B9-495D-4CAA-9C0D-B8283730CAC0}"/>
              </a:ext>
            </a:extLst>
          </p:cNvPr>
          <p:cNvSpPr/>
          <p:nvPr/>
        </p:nvSpPr>
        <p:spPr>
          <a:xfrm>
            <a:off x="179512" y="4820296"/>
            <a:ext cx="4003979" cy="2062103"/>
          </a:xfrm>
          <a:prstGeom prst="rect">
            <a:avLst/>
          </a:prstGeom>
        </p:spPr>
        <p:txBody>
          <a:bodyPr wrap="square">
            <a:spAutoFit/>
          </a:bodyPr>
          <a:lstStyle/>
          <a:p>
            <a:pPr algn="just">
              <a:tabLst>
                <a:tab pos="145415" algn="l"/>
              </a:tabLst>
            </a:pPr>
            <a:r>
              <a:rPr lang="he-IL" sz="1600" dirty="0">
                <a:solidFill>
                  <a:schemeClr val="accent1"/>
                </a:solidFill>
                <a:latin typeface="Times New Roman"/>
                <a:ea typeface="Times New Roman"/>
                <a:cs typeface="Narkisim"/>
              </a:rPr>
              <a:t>הסתכלות האנושית, </a:t>
            </a:r>
            <a:r>
              <a:rPr lang="he-IL" sz="1600" dirty="0" err="1">
                <a:solidFill>
                  <a:schemeClr val="accent1"/>
                </a:solidFill>
                <a:latin typeface="Times New Roman"/>
                <a:ea typeface="Times New Roman"/>
                <a:cs typeface="Narkisim"/>
              </a:rPr>
              <a:t>הזכרון</a:t>
            </a:r>
            <a:r>
              <a:rPr lang="he-IL" sz="1600" dirty="0">
                <a:solidFill>
                  <a:schemeClr val="accent1"/>
                </a:solidFill>
                <a:latin typeface="Times New Roman"/>
                <a:ea typeface="Times New Roman"/>
                <a:cs typeface="Narkisim"/>
              </a:rPr>
              <a:t>, הרגש, הרצון וכו' – שורש כל אלה בחשיבה. מצויים בנו רצון, הסתכלות </a:t>
            </a:r>
            <a:r>
              <a:rPr lang="he-IL" sz="1600" dirty="0" err="1">
                <a:solidFill>
                  <a:schemeClr val="accent1"/>
                </a:solidFill>
                <a:latin typeface="Times New Roman"/>
                <a:ea typeface="Times New Roman"/>
                <a:cs typeface="Narkisim"/>
              </a:rPr>
              <a:t>וכו</a:t>
            </a:r>
            <a:r>
              <a:rPr lang="he-IL" sz="1600" dirty="0">
                <a:solidFill>
                  <a:schemeClr val="accent1"/>
                </a:solidFill>
                <a:latin typeface="Times New Roman"/>
                <a:ea typeface="Times New Roman"/>
                <a:cs typeface="Narkisim"/>
              </a:rPr>
              <a:t>', ואת אלה אנו מעמידים מול החשיבה. ואולם, החשיבה קובעת לא רק את החשיבה, אלא גם את הרצון </a:t>
            </a:r>
            <a:r>
              <a:rPr lang="he-IL" sz="1600" dirty="0" err="1">
                <a:solidFill>
                  <a:schemeClr val="accent1"/>
                </a:solidFill>
                <a:latin typeface="Times New Roman"/>
                <a:ea typeface="Times New Roman"/>
                <a:cs typeface="Narkisim"/>
              </a:rPr>
              <a:t>וכו</a:t>
            </a:r>
            <a:r>
              <a:rPr lang="he-IL" sz="1600" dirty="0">
                <a:solidFill>
                  <a:schemeClr val="accent1"/>
                </a:solidFill>
                <a:latin typeface="Times New Roman"/>
                <a:ea typeface="Times New Roman"/>
                <a:cs typeface="Narkisim"/>
              </a:rPr>
              <a:t>', ולאחר עיון מדוקדק יותר אנו מגיעים לידי ההכרה, שהחשיבה איננה משהו מיוחד, כוח מסוים, אלא היא-היא המהותי, הכללי, המחולל את כל השאר. 17</a:t>
            </a:r>
            <a:endParaRPr lang="en-US" sz="1600" dirty="0">
              <a:solidFill>
                <a:schemeClr val="accent1"/>
              </a:solidFill>
              <a:latin typeface="Times New Roman"/>
              <a:ea typeface="Times New Roman"/>
              <a:cs typeface="Miriam Transparent"/>
            </a:endParaRPr>
          </a:p>
        </p:txBody>
      </p:sp>
    </p:spTree>
    <p:extLst>
      <p:ext uri="{BB962C8B-B14F-4D97-AF65-F5344CB8AC3E}">
        <p14:creationId xmlns:p14="http://schemas.microsoft.com/office/powerpoint/2010/main" val="1929789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638" y="1"/>
            <a:ext cx="8229600" cy="404664"/>
          </a:xfrm>
        </p:spPr>
        <p:txBody>
          <a:bodyPr/>
          <a:lstStyle/>
          <a:p>
            <a:r>
              <a:rPr lang="he-IL" sz="2400" dirty="0"/>
              <a:t>מוצקות ההוויה </a:t>
            </a:r>
            <a:endParaRPr lang="en-US" sz="2400" dirty="0"/>
          </a:p>
        </p:txBody>
      </p:sp>
      <p:sp>
        <p:nvSpPr>
          <p:cNvPr id="3" name="Slide Number Placeholder 2"/>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6</a:t>
            </a:fld>
            <a:endParaRPr lang="he-IL">
              <a:solidFill>
                <a:prstClr val="black">
                  <a:tint val="75000"/>
                </a:prstClr>
              </a:solidFill>
            </a:endParaRPr>
          </a:p>
        </p:txBody>
      </p:sp>
      <p:sp>
        <p:nvSpPr>
          <p:cNvPr id="4" name="Rectangle 3"/>
          <p:cNvSpPr/>
          <p:nvPr/>
        </p:nvSpPr>
        <p:spPr>
          <a:xfrm>
            <a:off x="186418" y="548680"/>
            <a:ext cx="8712968" cy="6232475"/>
          </a:xfrm>
          <a:prstGeom prst="rect">
            <a:avLst/>
          </a:prstGeom>
        </p:spPr>
        <p:txBody>
          <a:bodyPr wrap="square">
            <a:spAutoFit/>
          </a:bodyPr>
          <a:lstStyle/>
          <a:p>
            <a:pPr algn="just"/>
            <a:r>
              <a:rPr lang="he-IL" sz="2100" dirty="0">
                <a:solidFill>
                  <a:prstClr val="black"/>
                </a:solidFill>
                <a:latin typeface="Narkisim" pitchFamily="34" charset="-79"/>
                <a:cs typeface="Narkisim" pitchFamily="34" charset="-79"/>
              </a:rPr>
              <a:t>כל האנשים הטבעיים והפעילים פועלים מפני שהם אטומים ומוגבלים. כיצד להסביר זאת? הנה, ככה: הם, כתוצאה ממוגבלותם, מקבלים את הסיבות המשוערות והמשניות בתור סיבות ראשוניות, ובאופן זה הם משתכנעים מהר יותר ובקלות רבה יותר מהאחרים שיש יסוד איתן למעשיהם; הם מפיגים בכך את חששותיהם והרי זהו העיקר. הרי כדי להתחיל לפעול, צריך קודם-כל להיות רגוע לחלוטין, ושלא יישאר שום ספק. אז איך, למשל, אני ארגיע את עצמי? איפה יש לי סיבות ראשוניות שעליהן אשען, איפה היסודות? מניין אקח אותם? אני משתעשע במחשבות וכתוצאה מכך, אצלי כל סיבה ראשונית גוררת אחריה מיד סיבה אחרת, ראשונית עוד יותר, וכן הלאה עד אין סוף. וזוהי בדיוק מהותה של כל הכרה ומחשבה... הרשעות, כמובן, </a:t>
            </a:r>
            <a:r>
              <a:rPr lang="he-IL" sz="2100" dirty="0" err="1">
                <a:solidFill>
                  <a:prstClr val="black"/>
                </a:solidFill>
                <a:latin typeface="Narkisim" pitchFamily="34" charset="-79"/>
                <a:cs typeface="Narkisim" pitchFamily="34" charset="-79"/>
              </a:rPr>
              <a:t>היתה</a:t>
            </a:r>
            <a:r>
              <a:rPr lang="he-IL" sz="2100" dirty="0">
                <a:solidFill>
                  <a:prstClr val="black"/>
                </a:solidFill>
                <a:latin typeface="Narkisim" pitchFamily="34" charset="-79"/>
                <a:cs typeface="Narkisim" pitchFamily="34" charset="-79"/>
              </a:rPr>
              <a:t> יכולה לגבור על כל הספקות שלי, לשמש תחליף מוצלח בהחלט לסיבה הראשונית, ודווקא מפני שהיא אינה סיבה. אבל מה לעשות, אם גם רשעות אין לי (והלא בה התחלתי קודם). הזעם שלי, שוב בעקבות אותם חוקי הטבע, יימח שמם, נתון להתפרקויות כימיות. ואתה רואה איך המטרה מתעופפת לה, הצידוקים מתנדפים, האשם לא נמצא, העלבון מפסיק להיות עלבון, אלא </a:t>
            </a:r>
            <a:r>
              <a:rPr lang="he-IL" sz="2100" dirty="0" err="1">
                <a:solidFill>
                  <a:prstClr val="black"/>
                </a:solidFill>
                <a:latin typeface="Narkisim" pitchFamily="34" charset="-79"/>
                <a:cs typeface="Narkisim" pitchFamily="34" charset="-79"/>
              </a:rPr>
              <a:t>פאטום</a:t>
            </a:r>
            <a:r>
              <a:rPr lang="he-IL" sz="2100" dirty="0">
                <a:solidFill>
                  <a:prstClr val="black"/>
                </a:solidFill>
                <a:latin typeface="Narkisim" pitchFamily="34" charset="-79"/>
                <a:cs typeface="Narkisim" pitchFamily="34" charset="-79"/>
              </a:rPr>
              <a:t> [גורל], משהו דמוי כאב-שיניים שבו איש אינו אשם. כתוצאה מכך נשאר שוב רק מוצא אחד – להכות בקיר עד שיכאב עוד יותר. ואז אתה מניף את ידך בביטול, כי לא מצאת את הסיבה הראשונית. אך רק נסה להתמכר בעיוורון לתחושה שלך, בלי היגיון, בלי סיבות ראשוניות, תוך גירוש התודעה לפחות לרגע זה; רק נסה להישטף באהבה או בשנאה, העיקר לא לשבת בחיבוק ידיים, ועד </a:t>
            </a:r>
            <a:r>
              <a:rPr lang="he-IL" sz="2100" dirty="0" err="1">
                <a:solidFill>
                  <a:prstClr val="black"/>
                </a:solidFill>
                <a:latin typeface="Narkisim" pitchFamily="34" charset="-79"/>
                <a:cs typeface="Narkisim" pitchFamily="34" charset="-79"/>
              </a:rPr>
              <a:t>מחרתים</a:t>
            </a:r>
            <a:r>
              <a:rPr lang="he-IL" sz="2100" dirty="0">
                <a:solidFill>
                  <a:prstClr val="black"/>
                </a:solidFill>
                <a:latin typeface="Narkisim" pitchFamily="34" charset="-79"/>
                <a:cs typeface="Narkisim" pitchFamily="34" charset="-79"/>
              </a:rPr>
              <a:t>, לכל המאוחר, תתחיל לבוז לעצמך על שרימית את עצמך ביודעין. והתוצאה: בועת סבון ואינרציה. (כתבים מן המחתרת, </a:t>
            </a:r>
            <a:r>
              <a:rPr lang="he-IL" sz="2100" dirty="0" err="1">
                <a:solidFill>
                  <a:prstClr val="black"/>
                </a:solidFill>
                <a:latin typeface="Narkisim" pitchFamily="34" charset="-79"/>
                <a:cs typeface="Narkisim" pitchFamily="34" charset="-79"/>
              </a:rPr>
              <a:t>דוסטויבסקי</a:t>
            </a:r>
            <a:r>
              <a:rPr lang="he-IL" sz="2100" dirty="0">
                <a:solidFill>
                  <a:prstClr val="black"/>
                </a:solidFill>
                <a:latin typeface="Narkisim" pitchFamily="34" charset="-79"/>
                <a:cs typeface="Narkisim" pitchFamily="34" charset="-79"/>
              </a:rPr>
              <a:t>)</a:t>
            </a:r>
            <a:endParaRPr lang="en-US" sz="2100" dirty="0">
              <a:solidFill>
                <a:prstClr val="black"/>
              </a:solidFill>
              <a:latin typeface="Narkisim" pitchFamily="34" charset="-79"/>
              <a:cs typeface="Narkisim" pitchFamily="34" charset="-79"/>
            </a:endParaRPr>
          </a:p>
        </p:txBody>
      </p:sp>
    </p:spTree>
    <p:extLst>
      <p:ext uri="{BB962C8B-B14F-4D97-AF65-F5344CB8AC3E}">
        <p14:creationId xmlns:p14="http://schemas.microsoft.com/office/powerpoint/2010/main" val="4025567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04664"/>
          </a:xfrm>
        </p:spPr>
        <p:txBody>
          <a:bodyPr/>
          <a:lstStyle/>
          <a:p>
            <a:r>
              <a:rPr lang="he-IL" sz="2800" dirty="0"/>
              <a:t>אין שום דבר משותף בין הווייתו לביני</a:t>
            </a:r>
            <a:endParaRPr lang="en-US" sz="2800" dirty="0"/>
          </a:p>
        </p:txBody>
      </p:sp>
      <p:sp>
        <p:nvSpPr>
          <p:cNvPr id="3" name="Slide Number Placeholder 2"/>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7</a:t>
            </a:fld>
            <a:endParaRPr lang="he-IL">
              <a:solidFill>
                <a:prstClr val="black">
                  <a:tint val="75000"/>
                </a:prstClr>
              </a:solidFill>
            </a:endParaRPr>
          </a:p>
        </p:txBody>
      </p:sp>
      <p:sp>
        <p:nvSpPr>
          <p:cNvPr id="4" name="Rectangle 3"/>
          <p:cNvSpPr/>
          <p:nvPr/>
        </p:nvSpPr>
        <p:spPr>
          <a:xfrm>
            <a:off x="457200" y="843677"/>
            <a:ext cx="8229601" cy="3477875"/>
          </a:xfrm>
          <a:prstGeom prst="rect">
            <a:avLst/>
          </a:prstGeom>
        </p:spPr>
        <p:txBody>
          <a:bodyPr wrap="square">
            <a:spAutoFit/>
          </a:bodyPr>
          <a:lstStyle/>
          <a:p>
            <a:pPr algn="just"/>
            <a:r>
              <a:rPr kumimoji="0" lang="he-IL" altLang="he-IL" sz="2200" b="0" i="0" u="none" strike="noStrike" kern="1200" cap="none" spc="0" normalizeH="0" baseline="0" noProof="0" dirty="0">
                <a:ln>
                  <a:noFill/>
                </a:ln>
                <a:solidFill>
                  <a:srgbClr val="000000"/>
                </a:solidFill>
                <a:effectLst/>
                <a:uLnTx/>
                <a:uFillTx/>
                <a:latin typeface="30"/>
                <a:ea typeface="+mn-ea"/>
                <a:cs typeface="Narkisim" pitchFamily="34" charset="-79"/>
              </a:rPr>
              <a:t>אם אדם הוא מה שהוא – בלתי-אפשרית היא, מעולם, ההונאה העצמית, ויושר הלב חדל להיות האידיאל ונעשה תחת-זאת למציאות. אולם האם האדם הוא מה שהוא? ובדיבור כללי יותר, </a:t>
            </a:r>
            <a:r>
              <a:rPr lang="he-IL" altLang="he-IL" sz="2200" dirty="0">
                <a:solidFill>
                  <a:srgbClr val="000000"/>
                </a:solidFill>
                <a:latin typeface="30"/>
                <a:cs typeface="Narkisim" pitchFamily="34" charset="-79"/>
              </a:rPr>
              <a:t>כיצד יוכל אדם להיות מה שהוא, כאשר קיים הוא כתודעת-הקיום? [...] </a:t>
            </a:r>
            <a:r>
              <a:rPr lang="he-IL" altLang="he-IL" sz="2200" dirty="0">
                <a:solidFill>
                  <a:srgbClr val="000000"/>
                </a:solidFill>
                <a:latin typeface="Arial" pitchFamily="34" charset="0"/>
                <a:cs typeface="Narkisim" pitchFamily="34" charset="-79"/>
              </a:rPr>
              <a:t>אדם זה הוא בדיוק מה שאינני ומה שחייב אני להיות. ואם מלצר אני בבית-קפה, אין פירוש הדבר כי איני רוצה להיות אדם זה או שרוצה אני שאדם זה יהיה שונה, אלא רק שאין שום דבר משותף בין הווייתו לביני.</a:t>
            </a:r>
          </a:p>
          <a:p>
            <a:pPr algn="just"/>
            <a:r>
              <a:rPr kumimoji="0" lang="he-IL" altLang="he-IL" sz="2200" b="0" i="0" u="none" strike="noStrike" kern="1200" cap="none" spc="0" normalizeH="0" baseline="0" noProof="0" dirty="0">
                <a:ln>
                  <a:noFill/>
                </a:ln>
                <a:solidFill>
                  <a:srgbClr val="000000"/>
                </a:solidFill>
                <a:effectLst/>
                <a:uLnTx/>
                <a:uFillTx/>
                <a:latin typeface="Arial" pitchFamily="34" charset="0"/>
                <a:ea typeface="+mn-ea"/>
                <a:cs typeface="Narkisim" pitchFamily="34" charset="-79"/>
              </a:rPr>
              <a:t>אין סבילות בתודעה. אם עושה אני את עצמי עצוב, הרי זה מפני שאין הנני עצוב -- הווית העצב חומקת ממני בשל עצם הפעולה שבה אני מחדיר אותה בי ודרכה [...] בתנאים אלה, מה יכולה להיות משמעותו של אידיאל הכנות, אם לא </a:t>
            </a:r>
            <a:r>
              <a:rPr kumimoji="0" lang="he-IL" altLang="he-IL" sz="2200" b="0" i="0" u="none" strike="noStrike" kern="1200" cap="none" spc="0" normalizeH="0" baseline="0" noProof="0" dirty="0" err="1">
                <a:ln>
                  <a:noFill/>
                </a:ln>
                <a:solidFill>
                  <a:srgbClr val="000000"/>
                </a:solidFill>
                <a:effectLst/>
                <a:uLnTx/>
                <a:uFillTx/>
                <a:latin typeface="Arial" pitchFamily="34" charset="0"/>
                <a:ea typeface="+mn-ea"/>
                <a:cs typeface="Narkisim" pitchFamily="34" charset="-79"/>
              </a:rPr>
              <a:t>נסיון</a:t>
            </a:r>
            <a:r>
              <a:rPr kumimoji="0" lang="he-IL" altLang="he-IL" sz="2200" b="0" i="0" u="none" strike="noStrike" kern="1200" cap="none" spc="0" normalizeH="0" baseline="0" noProof="0" dirty="0">
                <a:ln>
                  <a:noFill/>
                </a:ln>
                <a:solidFill>
                  <a:srgbClr val="000000"/>
                </a:solidFill>
                <a:effectLst/>
                <a:uLnTx/>
                <a:uFillTx/>
                <a:latin typeface="Arial" pitchFamily="34" charset="0"/>
                <a:ea typeface="+mn-ea"/>
                <a:cs typeface="Narkisim" pitchFamily="34" charset="-79"/>
              </a:rPr>
              <a:t> להשיג את הבלתי אפשרי שעצם מובנו סותר את מבנה-התודעה שלי?</a:t>
            </a:r>
            <a:r>
              <a:rPr lang="he-IL" altLang="he-IL" sz="2200" dirty="0">
                <a:solidFill>
                  <a:srgbClr val="000000"/>
                </a:solidFill>
                <a:latin typeface="Arial" pitchFamily="34" charset="0"/>
                <a:cs typeface="Narkisim" pitchFamily="34" charset="-79"/>
              </a:rPr>
              <a:t> </a:t>
            </a:r>
            <a:r>
              <a:rPr lang="he-IL" altLang="he-IL" sz="2200" dirty="0">
                <a:solidFill>
                  <a:srgbClr val="000000"/>
                </a:solidFill>
                <a:latin typeface="30"/>
                <a:cs typeface="Narkisim" pitchFamily="34" charset="-79"/>
              </a:rPr>
              <a:t>(סארטר)</a:t>
            </a:r>
            <a:endParaRPr lang="he-IL" sz="2200" dirty="0">
              <a:solidFill>
                <a:prstClr val="black"/>
              </a:solidFill>
              <a:latin typeface="Narkisim" pitchFamily="34" charset="-79"/>
              <a:cs typeface="Narkisim" pitchFamily="34" charset="-79"/>
            </a:endParaRPr>
          </a:p>
        </p:txBody>
      </p:sp>
    </p:spTree>
    <p:extLst>
      <p:ext uri="{BB962C8B-B14F-4D97-AF65-F5344CB8AC3E}">
        <p14:creationId xmlns:p14="http://schemas.microsoft.com/office/powerpoint/2010/main" val="900675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9A4CE6E-0AA1-4707-9D82-415AB8D5A788}"/>
              </a:ext>
            </a:extLst>
          </p:cNvPr>
          <p:cNvSpPr>
            <a:spLocks noGrp="1"/>
          </p:cNvSpPr>
          <p:nvPr>
            <p:ph type="title"/>
          </p:nvPr>
        </p:nvSpPr>
        <p:spPr>
          <a:xfrm>
            <a:off x="909638" y="0"/>
            <a:ext cx="8229600" cy="365125"/>
          </a:xfrm>
        </p:spPr>
        <p:txBody>
          <a:bodyPr/>
          <a:lstStyle/>
          <a:p>
            <a:r>
              <a:rPr lang="he-IL" sz="2800" dirty="0">
                <a:solidFill>
                  <a:prstClr val="black"/>
                </a:solidFill>
              </a:rPr>
              <a:t>עדי אופיר על קסטל-בלום</a:t>
            </a:r>
            <a:endParaRPr lang="he-IL" sz="2800" dirty="0"/>
          </a:p>
        </p:txBody>
      </p:sp>
      <p:sp>
        <p:nvSpPr>
          <p:cNvPr id="3" name="מציין מיקום של מספר שקופית 2">
            <a:extLst>
              <a:ext uri="{FF2B5EF4-FFF2-40B4-BE49-F238E27FC236}">
                <a16:creationId xmlns:a16="http://schemas.microsoft.com/office/drawing/2014/main" id="{4A5E02B2-9D19-4B47-8024-3634C8F43A6B}"/>
              </a:ext>
            </a:extLst>
          </p:cNvPr>
          <p:cNvSpPr>
            <a:spLocks noGrp="1"/>
          </p:cNvSpPr>
          <p:nvPr>
            <p:ph type="sldNum" sz="quarter" idx="12"/>
          </p:nvPr>
        </p:nvSpPr>
        <p:spPr/>
        <p:txBody>
          <a:bodyPr/>
          <a:lstStyle/>
          <a:p>
            <a:fld id="{28D0BF23-A00D-4038-BAE6-ED11CDB36959}" type="slidenum">
              <a:rPr lang="he-IL" smtClean="0"/>
              <a:pPr/>
              <a:t>8</a:t>
            </a:fld>
            <a:endParaRPr lang="he-IL" dirty="0"/>
          </a:p>
        </p:txBody>
      </p:sp>
      <p:sp>
        <p:nvSpPr>
          <p:cNvPr id="4" name="מלבן 3">
            <a:extLst>
              <a:ext uri="{FF2B5EF4-FFF2-40B4-BE49-F238E27FC236}">
                <a16:creationId xmlns:a16="http://schemas.microsoft.com/office/drawing/2014/main" id="{356D5C7A-1DEE-44E6-95B0-ABB5B9683E2D}"/>
              </a:ext>
            </a:extLst>
          </p:cNvPr>
          <p:cNvSpPr/>
          <p:nvPr/>
        </p:nvSpPr>
        <p:spPr>
          <a:xfrm>
            <a:off x="791332" y="980728"/>
            <a:ext cx="7561336" cy="5632311"/>
          </a:xfrm>
          <a:prstGeom prst="rect">
            <a:avLst/>
          </a:prstGeom>
        </p:spPr>
        <p:txBody>
          <a:bodyPr wrap="square">
            <a:spAutoFit/>
          </a:bodyPr>
          <a:lstStyle/>
          <a:p>
            <a:pPr algn="just">
              <a:spcBef>
                <a:spcPts val="600"/>
              </a:spcBef>
            </a:pPr>
            <a:r>
              <a:rPr lang="he-IL" sz="2400" dirty="0">
                <a:latin typeface="Narkisim" panose="020E0502050101010101" pitchFamily="34" charset="-79"/>
                <a:ea typeface="Times New Roman" panose="02020603050405020304" pitchFamily="18" charset="0"/>
                <a:cs typeface="Narkisim" panose="020E0502050101010101" pitchFamily="34" charset="-79"/>
              </a:rPr>
              <a:t>כמעט בכל יצירה של קסטל-בלום יש אי-ודאות חריפה, מוטרפת, לגבי כל מיוצג שהקוראים מורגלים לייחס לו זהות מקורית ומובחנת... המלים בעולם שבו נעים גיבוריה של קסטל-בלום גולשות שוב ושוב ומתמצקות לכלל דברים, דברים מתאיידים בלי הרף למלים [...] אין קיום אובייקטיבי לדברים משום שקיומם </a:t>
            </a:r>
            <a:r>
              <a:rPr lang="he-IL" sz="2400" dirty="0" err="1">
                <a:latin typeface="Narkisim" panose="020E0502050101010101" pitchFamily="34" charset="-79"/>
                <a:ea typeface="Times New Roman" panose="02020603050405020304" pitchFamily="18" charset="0"/>
                <a:cs typeface="Narkisim" panose="020E0502050101010101" pitchFamily="34" charset="-79"/>
              </a:rPr>
              <a:t>מתייצר</a:t>
            </a:r>
            <a:r>
              <a:rPr lang="he-IL" sz="2400" dirty="0">
                <a:latin typeface="Narkisim" panose="020E0502050101010101" pitchFamily="34" charset="-79"/>
                <a:ea typeface="Times New Roman" panose="02020603050405020304" pitchFamily="18" charset="0"/>
                <a:cs typeface="Narkisim" panose="020E0502050101010101" pitchFamily="34" charset="-79"/>
              </a:rPr>
              <a:t> מיניה וביה.</a:t>
            </a:r>
            <a:endParaRPr lang="en-US" sz="2400" dirty="0">
              <a:latin typeface="Narkisim" panose="020E0502050101010101" pitchFamily="34" charset="-79"/>
              <a:ea typeface="Times New Roman" panose="02020603050405020304" pitchFamily="18" charset="0"/>
              <a:cs typeface="Narkisim" panose="020E0502050101010101" pitchFamily="34" charset="-79"/>
            </a:endParaRPr>
          </a:p>
          <a:p>
            <a:pPr algn="just"/>
            <a:r>
              <a:rPr lang="he-IL" sz="2400" dirty="0">
                <a:latin typeface="Narkisim" panose="020E0502050101010101" pitchFamily="34" charset="-79"/>
                <a:ea typeface="Times New Roman" panose="02020603050405020304" pitchFamily="18" charset="0"/>
                <a:cs typeface="Narkisim" panose="020E0502050101010101" pitchFamily="34" charset="-79"/>
              </a:rPr>
              <a:t>נדמה שאפשר להשתעשע עם טקסט זה, אבל אי אפשר לקחת ברצינות את מה שהוא אומר [...] [אבל באמת] עולם שבו נמחקות בעקביות עקבותיו של הסובייקט... הוא העולם בתוכו היא\אנו חיים.</a:t>
            </a:r>
          </a:p>
          <a:p>
            <a:pPr algn="just"/>
            <a:r>
              <a:rPr lang="he-IL" sz="2400" dirty="0">
                <a:latin typeface="Narkisim" panose="020E0502050101010101" pitchFamily="34" charset="-79"/>
                <a:ea typeface="Times New Roman" panose="02020603050405020304" pitchFamily="18" charset="0"/>
                <a:cs typeface="Narkisim" panose="020E0502050101010101" pitchFamily="34" charset="-79"/>
              </a:rPr>
              <a:t>הקוראת מסוגלת לעמעם את תחושת האי-ודאות מפני שהיא משלה את עצמה בעניין יציבותן של הזהויות, מפני שאינה משלימה עם אובדן הזהויות כשהוא מוטח בפניה. כמו ילד אחרי סרט עצוב היא אומרת לעצמה, זה רק בסיפור, זה לא בחיים. אילו שיקרה לעצמה פחות </a:t>
            </a:r>
            <a:r>
              <a:rPr lang="he-IL" sz="2400" dirty="0" err="1">
                <a:latin typeface="Narkisim" panose="020E0502050101010101" pitchFamily="34" charset="-79"/>
                <a:ea typeface="Times New Roman" panose="02020603050405020304" pitchFamily="18" charset="0"/>
                <a:cs typeface="Narkisim" panose="020E0502050101010101" pitchFamily="34" charset="-79"/>
              </a:rPr>
              <a:t>היתה</a:t>
            </a:r>
            <a:r>
              <a:rPr lang="he-IL" sz="2400" dirty="0">
                <a:latin typeface="Narkisim" panose="020E0502050101010101" pitchFamily="34" charset="-79"/>
                <a:ea typeface="Times New Roman" panose="02020603050405020304" pitchFamily="18" charset="0"/>
                <a:cs typeface="Narkisim" panose="020E0502050101010101" pitchFamily="34" charset="-79"/>
              </a:rPr>
              <a:t> יכולה למצוא את עצמה במצבן של הדמויות של קסטל-בלום.</a:t>
            </a:r>
          </a:p>
        </p:txBody>
      </p:sp>
    </p:spTree>
    <p:extLst>
      <p:ext uri="{BB962C8B-B14F-4D97-AF65-F5344CB8AC3E}">
        <p14:creationId xmlns:p14="http://schemas.microsoft.com/office/powerpoint/2010/main" val="3158841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של מספר שקופית 2">
            <a:extLst>
              <a:ext uri="{FF2B5EF4-FFF2-40B4-BE49-F238E27FC236}">
                <a16:creationId xmlns:a16="http://schemas.microsoft.com/office/drawing/2014/main" id="{40739379-495C-4D4A-AD0C-9E9A77BD7075}"/>
              </a:ext>
            </a:extLst>
          </p:cNvPr>
          <p:cNvSpPr>
            <a:spLocks noGrp="1"/>
          </p:cNvSpPr>
          <p:nvPr>
            <p:ph type="sldNum" sz="quarter" idx="12"/>
          </p:nvPr>
        </p:nvSpPr>
        <p:spPr/>
        <p:txBody>
          <a:bodyPr/>
          <a:lstStyle/>
          <a:p>
            <a:fld id="{7BB997BE-C4FA-4984-B18F-EF1A88858D01}" type="slidenum">
              <a:rPr lang="he-IL" smtClean="0"/>
              <a:pPr/>
              <a:t>9</a:t>
            </a:fld>
            <a:endParaRPr lang="he-IL"/>
          </a:p>
        </p:txBody>
      </p:sp>
      <p:sp>
        <p:nvSpPr>
          <p:cNvPr id="5" name="תיבת טקסט 4">
            <a:extLst>
              <a:ext uri="{FF2B5EF4-FFF2-40B4-BE49-F238E27FC236}">
                <a16:creationId xmlns:a16="http://schemas.microsoft.com/office/drawing/2014/main" id="{579BD45A-80F6-4732-8EF9-22AEA542960B}"/>
              </a:ext>
            </a:extLst>
          </p:cNvPr>
          <p:cNvSpPr txBox="1"/>
          <p:nvPr/>
        </p:nvSpPr>
        <p:spPr>
          <a:xfrm>
            <a:off x="696061" y="58846"/>
            <a:ext cx="8424936" cy="6740307"/>
          </a:xfrm>
          <a:prstGeom prst="rect">
            <a:avLst/>
          </a:prstGeom>
          <a:noFill/>
        </p:spPr>
        <p:txBody>
          <a:bodyPr wrap="square">
            <a:spAutoFit/>
          </a:bodyPr>
          <a:lstStyle/>
          <a:p>
            <a:pPr algn="just" rtl="1"/>
            <a:r>
              <a:rPr lang="he-IL" sz="2400" dirty="0">
                <a:solidFill>
                  <a:srgbClr val="FF0000"/>
                </a:solidFill>
                <a:effectLst/>
                <a:latin typeface="Times New Roman" panose="02020603050405020304" pitchFamily="18" charset="0"/>
                <a:ea typeface="Times New Roman" panose="02020603050405020304" pitchFamily="18" charset="0"/>
                <a:cs typeface="Narkisim" panose="020E0502050101010101" pitchFamily="34" charset="-79"/>
              </a:rPr>
              <a:t>הרוח דורש מן הפילוסופיה לאו </a:t>
            </a:r>
            <a:r>
              <a:rPr lang="he-IL" sz="2400" dirty="0" err="1">
                <a:solidFill>
                  <a:srgbClr val="FF0000"/>
                </a:solidFill>
                <a:effectLst/>
                <a:latin typeface="Times New Roman" panose="02020603050405020304" pitchFamily="18" charset="0"/>
                <a:ea typeface="Times New Roman" panose="02020603050405020304" pitchFamily="18" charset="0"/>
                <a:cs typeface="Narkisim" panose="020E0502050101010101" pitchFamily="34" charset="-79"/>
              </a:rPr>
              <a:t>דוקא</a:t>
            </a:r>
            <a:r>
              <a:rPr lang="he-IL" sz="2400" dirty="0">
                <a:solidFill>
                  <a:srgbClr val="FF0000"/>
                </a:solidFill>
                <a:effectLst/>
                <a:latin typeface="Times New Roman" panose="02020603050405020304" pitchFamily="18" charset="0"/>
                <a:ea typeface="Times New Roman" panose="02020603050405020304" pitchFamily="18" charset="0"/>
                <a:cs typeface="Narkisim" panose="020E0502050101010101" pitchFamily="34" charset="-79"/>
              </a:rPr>
              <a:t> את הידיעה מה הוא</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על ידי שתפרוץ את סגירותו של העצם ותעלה אותו אל התודעה, </a:t>
            </a:r>
            <a:r>
              <a:rPr lang="he-IL" sz="2400" dirty="0">
                <a:solidFill>
                  <a:srgbClr val="FF0000"/>
                </a:solidFill>
                <a:effectLst/>
                <a:latin typeface="Times New Roman" panose="02020603050405020304" pitchFamily="18" charset="0"/>
                <a:ea typeface="Times New Roman" panose="02020603050405020304" pitchFamily="18" charset="0"/>
                <a:cs typeface="Narkisim" panose="020E0502050101010101" pitchFamily="34" charset="-79"/>
              </a:rPr>
              <a:t>אלא שיגיע באמצעותה לשיקומן של אותה עצמות ושל מוצקות ההוויה על ידי שתערבב את הבחנות המחשבה</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ותייסד במקומם את הרגש של המהות – כשבכך היא מעניקה רוממות-רוח יותר מאשר תובנה. היפה, הקדוש, הנצחי, הדת והאהבה הם </a:t>
            </a:r>
            <a:r>
              <a:rPr lang="he-IL" sz="2400" dirty="0" err="1">
                <a:effectLst/>
                <a:latin typeface="Times New Roman" panose="02020603050405020304" pitchFamily="18" charset="0"/>
                <a:ea typeface="Times New Roman" panose="02020603050405020304" pitchFamily="18" charset="0"/>
                <a:cs typeface="Narkisim" panose="020E0502050101010101" pitchFamily="34" charset="-79"/>
              </a:rPr>
              <a:t>הפתיונות</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הדרושים כדי לעורר את החשק לנגוס. לא </a:t>
            </a:r>
            <a:r>
              <a:rPr lang="he-IL" sz="2400" dirty="0">
                <a:solidFill>
                  <a:srgbClr val="7030A0"/>
                </a:solidFill>
                <a:effectLst/>
                <a:latin typeface="Times New Roman" panose="02020603050405020304" pitchFamily="18" charset="0"/>
                <a:ea typeface="Times New Roman" panose="02020603050405020304" pitchFamily="18" charset="0"/>
                <a:cs typeface="Narkisim" panose="020E0502050101010101" pitchFamily="34" charset="-79"/>
              </a:rPr>
              <a:t>המושג</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אלא האקסטאזה, לא התקדמותה הצוננת של הכרחיות </a:t>
            </a:r>
            <a:r>
              <a:rPr lang="he-IL" sz="2400" dirty="0" err="1">
                <a:effectLst/>
                <a:latin typeface="Times New Roman" panose="02020603050405020304" pitchFamily="18" charset="0"/>
                <a:ea typeface="Times New Roman" panose="02020603050405020304" pitchFamily="18" charset="0"/>
                <a:cs typeface="Narkisim" panose="020E0502050101010101" pitchFamily="34" charset="-79"/>
              </a:rPr>
              <a:t>הענין</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אלא רוח ההתלהבות התוססת, היא אשר צריכה לשמש כאן אחיזה ומורה-דרך לפריסת עושרו של העצם. 61. </a:t>
            </a:r>
          </a:p>
          <a:p>
            <a:pPr algn="just" rtl="1"/>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מלל כזה משקיף בבוז על המסוימות ומשייך את המושג לתחום הרפלקסיה השוכנת רק בסופיות. מלל נבואי כזה סבור כי הוא נשאר במרכז ובעומק, משקיף בבוז על המסוימות (על הגבול) ומתרחק בכוונה תחילה מן </a:t>
            </a:r>
            <a:r>
              <a:rPr lang="he-IL" sz="2400" dirty="0">
                <a:solidFill>
                  <a:srgbClr val="7030A0"/>
                </a:solidFill>
                <a:latin typeface="Times New Roman" panose="02020603050405020304" pitchFamily="18" charset="0"/>
                <a:cs typeface="Narkisim" panose="020E0502050101010101" pitchFamily="34" charset="-79"/>
              </a:rPr>
              <a:t>המושג</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a:t>
            </a:r>
            <a:endParaRPr lang="en-US" sz="2400" dirty="0">
              <a:effectLst/>
              <a:latin typeface="Times New Roman" panose="02020603050405020304" pitchFamily="18" charset="0"/>
              <a:ea typeface="Times New Roman" panose="02020603050405020304" pitchFamily="18" charset="0"/>
              <a:cs typeface="Miriam Transparent" panose="020B0502050101010101" pitchFamily="34" charset="-79"/>
            </a:endParaRPr>
          </a:p>
          <a:p>
            <a:pPr algn="just" rtl="1"/>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כמו שיש רוחב ריק, יש גם עומק ריק, אינטנסיביות חסרת-תוכן, הנוהגת ככוח טהור בלא פריסה, והזהה עם השטחיות. כוחו של הרוח גדול רק כביטויו החיצוני, עומקו אינו אלא בשיעור שהוא מעז להתרחב ולאבד את עצמו בתוך פריסתו. 63.</a:t>
            </a:r>
            <a:endParaRPr lang="en-US" sz="2400" dirty="0">
              <a:effectLst/>
              <a:latin typeface="Times New Roman" panose="02020603050405020304" pitchFamily="18" charset="0"/>
              <a:ea typeface="Times New Roman" panose="02020603050405020304" pitchFamily="18" charset="0"/>
              <a:cs typeface="Miriam Transparent" panose="020B0502050101010101" pitchFamily="34" charset="-79"/>
            </a:endParaRPr>
          </a:p>
          <a:p>
            <a:pPr algn="just"/>
            <a:r>
              <a:rPr lang="he-IL" sz="2400" dirty="0">
                <a:effectLst/>
                <a:ea typeface="Times New Roman" panose="02020603050405020304" pitchFamily="18" charset="0"/>
                <a:cs typeface="Narkisim" panose="020E0502050101010101" pitchFamily="34" charset="-79"/>
              </a:rPr>
              <a:t>כאשר דעת עצמותית וחסרת </a:t>
            </a:r>
            <a:r>
              <a:rPr lang="he-IL" sz="2400" dirty="0">
                <a:solidFill>
                  <a:srgbClr val="7030A0"/>
                </a:solidFill>
                <a:latin typeface="Times New Roman" panose="02020603050405020304" pitchFamily="18" charset="0"/>
                <a:cs typeface="Narkisim" panose="020E0502050101010101" pitchFamily="34" charset="-79"/>
              </a:rPr>
              <a:t>מושג</a:t>
            </a:r>
            <a:r>
              <a:rPr lang="he-IL" sz="2400" dirty="0">
                <a:effectLst/>
                <a:ea typeface="Times New Roman" panose="02020603050405020304" pitchFamily="18" charset="0"/>
                <a:cs typeface="Narkisim" panose="020E0502050101010101" pitchFamily="34" charset="-79"/>
              </a:rPr>
              <a:t> זו מתיימרת שלקחה את ייחודו של העצמי וטיבעה אותו בתוך המהות, מה שהיא הרה ויולדת הם חלומות. 65.</a:t>
            </a:r>
            <a:endParaRPr lang="he-IL" sz="2400" dirty="0"/>
          </a:p>
        </p:txBody>
      </p:sp>
    </p:spTree>
    <p:extLst>
      <p:ext uri="{BB962C8B-B14F-4D97-AF65-F5344CB8AC3E}">
        <p14:creationId xmlns:p14="http://schemas.microsoft.com/office/powerpoint/2010/main" val="2302750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E05C831-1C11-430D-8082-5B3902AEDFBD}"/>
              </a:ext>
            </a:extLst>
          </p:cNvPr>
          <p:cNvSpPr>
            <a:spLocks noGrp="1"/>
          </p:cNvSpPr>
          <p:nvPr>
            <p:ph type="title"/>
          </p:nvPr>
        </p:nvSpPr>
        <p:spPr/>
        <p:txBody>
          <a:bodyPr/>
          <a:lstStyle/>
          <a:p>
            <a:r>
              <a:rPr lang="he-IL" sz="2800" dirty="0"/>
              <a:t>לא להשיג אלא להרגיש</a:t>
            </a:r>
          </a:p>
        </p:txBody>
      </p:sp>
      <p:sp>
        <p:nvSpPr>
          <p:cNvPr id="3" name="מציין מיקום של מספר שקופית 2">
            <a:extLst>
              <a:ext uri="{FF2B5EF4-FFF2-40B4-BE49-F238E27FC236}">
                <a16:creationId xmlns:a16="http://schemas.microsoft.com/office/drawing/2014/main" id="{6F6C0310-1C07-45C0-B407-6ACEC962C2BB}"/>
              </a:ext>
            </a:extLst>
          </p:cNvPr>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10</a:t>
            </a:fld>
            <a:endParaRPr lang="he-IL">
              <a:solidFill>
                <a:prstClr val="black">
                  <a:tint val="75000"/>
                </a:prstClr>
              </a:solidFill>
            </a:endParaRPr>
          </a:p>
        </p:txBody>
      </p:sp>
      <p:sp>
        <p:nvSpPr>
          <p:cNvPr id="4" name="מלבן 3">
            <a:extLst>
              <a:ext uri="{FF2B5EF4-FFF2-40B4-BE49-F238E27FC236}">
                <a16:creationId xmlns:a16="http://schemas.microsoft.com/office/drawing/2014/main" id="{9FC608AF-7645-4173-BEDF-F213C8FF11F9}"/>
              </a:ext>
            </a:extLst>
          </p:cNvPr>
          <p:cNvSpPr/>
          <p:nvPr/>
        </p:nvSpPr>
        <p:spPr>
          <a:xfrm>
            <a:off x="827088" y="1700808"/>
            <a:ext cx="6985272" cy="2308324"/>
          </a:xfrm>
          <a:prstGeom prst="rect">
            <a:avLst/>
          </a:prstGeom>
        </p:spPr>
        <p:txBody>
          <a:bodyPr wrap="square">
            <a:spAutoFit/>
          </a:bodyPr>
          <a:lstStyle/>
          <a:p>
            <a:pPr marR="180340" lvl="0" algn="just">
              <a:tabLst>
                <a:tab pos="180340" algn="l"/>
              </a:tabLst>
            </a:pPr>
            <a:r>
              <a:rPr lang="he-IL" sz="2400" dirty="0">
                <a:latin typeface="Times New Roman" panose="02020603050405020304" pitchFamily="18" charset="0"/>
                <a:ea typeface="Times New Roman" panose="02020603050405020304" pitchFamily="18" charset="0"/>
                <a:cs typeface="Narkisim" panose="020E0502050101010101" pitchFamily="34" charset="-79"/>
              </a:rPr>
              <a:t>מי שקובע כי היסוד לקיום האמת מצוי רק בתוך המושג, נראה כסותר סברה אחת ומה שיוצא ממנה, שיומרתם גדולה כשם שרחבה האחיזה שקנו להם בקרב בני-זמננו... אין צורך </a:t>
            </a:r>
            <a:r>
              <a:rPr lang="he-IL" sz="2400" dirty="0">
                <a:solidFill>
                  <a:srgbClr val="7030A0"/>
                </a:solidFill>
                <a:latin typeface="Times New Roman" panose="02020603050405020304" pitchFamily="18" charset="0"/>
                <a:ea typeface="Times New Roman" panose="02020603050405020304" pitchFamily="18" charset="0"/>
                <a:cs typeface="Narkisim" panose="020E0502050101010101" pitchFamily="34" charset="-79"/>
              </a:rPr>
              <a:t>להשיג</a:t>
            </a:r>
            <a:r>
              <a:rPr lang="he-IL" sz="2400" dirty="0">
                <a:latin typeface="Times New Roman" panose="02020603050405020304" pitchFamily="18" charset="0"/>
                <a:ea typeface="Times New Roman" panose="02020603050405020304" pitchFamily="18" charset="0"/>
                <a:cs typeface="Narkisim" panose="020E0502050101010101" pitchFamily="34" charset="-79"/>
              </a:rPr>
              <a:t> את המוחלט, אלא יש </a:t>
            </a:r>
            <a:r>
              <a:rPr lang="he-IL" sz="2400" dirty="0">
                <a:solidFill>
                  <a:srgbClr val="7030A0"/>
                </a:solidFill>
                <a:latin typeface="Times New Roman" panose="02020603050405020304" pitchFamily="18" charset="0"/>
                <a:ea typeface="Times New Roman" panose="02020603050405020304" pitchFamily="18" charset="0"/>
                <a:cs typeface="Narkisim" panose="020E0502050101010101" pitchFamily="34" charset="-79"/>
              </a:rPr>
              <a:t>להרגיש</a:t>
            </a:r>
            <a:r>
              <a:rPr lang="he-IL" sz="2400" dirty="0">
                <a:latin typeface="Times New Roman" panose="02020603050405020304" pitchFamily="18" charset="0"/>
                <a:ea typeface="Times New Roman" panose="02020603050405020304" pitchFamily="18" charset="0"/>
                <a:cs typeface="Narkisim" panose="020E0502050101010101" pitchFamily="34" charset="-79"/>
              </a:rPr>
              <a:t>ו ולתפוס אותו בהסתכלות; לא </a:t>
            </a:r>
            <a:r>
              <a:rPr lang="he-IL" sz="2400" dirty="0">
                <a:solidFill>
                  <a:srgbClr val="7030A0"/>
                </a:solidFill>
                <a:latin typeface="Times New Roman" panose="02020603050405020304" pitchFamily="18" charset="0"/>
                <a:ea typeface="Times New Roman" panose="02020603050405020304" pitchFamily="18" charset="0"/>
                <a:cs typeface="Narkisim" panose="020E0502050101010101" pitchFamily="34" charset="-79"/>
              </a:rPr>
              <a:t>מושגו</a:t>
            </a:r>
            <a:r>
              <a:rPr lang="he-IL" sz="2400" dirty="0">
                <a:latin typeface="Times New Roman" panose="02020603050405020304" pitchFamily="18" charset="0"/>
                <a:ea typeface="Times New Roman" panose="02020603050405020304" pitchFamily="18" charset="0"/>
                <a:cs typeface="Narkisim" panose="020E0502050101010101" pitchFamily="34" charset="-79"/>
              </a:rPr>
              <a:t> הוא הצריך לבוא לידי ביטוי ולהנחות את הדיבור, אלא </a:t>
            </a:r>
            <a:r>
              <a:rPr lang="he-IL" sz="2400" dirty="0">
                <a:solidFill>
                  <a:srgbClr val="7030A0"/>
                </a:solidFill>
                <a:latin typeface="Times New Roman" panose="02020603050405020304" pitchFamily="18" charset="0"/>
                <a:ea typeface="Times New Roman" panose="02020603050405020304" pitchFamily="18" charset="0"/>
                <a:cs typeface="Narkisim" panose="020E0502050101010101" pitchFamily="34" charset="-79"/>
              </a:rPr>
              <a:t>הרגשתו</a:t>
            </a:r>
            <a:r>
              <a:rPr lang="he-IL" sz="2400" dirty="0">
                <a:latin typeface="Times New Roman" panose="02020603050405020304" pitchFamily="18" charset="0"/>
                <a:ea typeface="Times New Roman" panose="02020603050405020304" pitchFamily="18" charset="0"/>
                <a:cs typeface="Narkisim" panose="020E0502050101010101" pitchFamily="34" charset="-79"/>
              </a:rPr>
              <a:t> וההסתכלות בו. (7</a:t>
            </a:r>
            <a:r>
              <a:rPr lang="he-IL" sz="2400" dirty="0">
                <a:latin typeface="Verdana" panose="020B0604030504040204" pitchFamily="34" charset="0"/>
                <a:ea typeface="Times New Roman" panose="02020603050405020304" pitchFamily="18" charset="0"/>
                <a:cs typeface="Narkisim" panose="020E0502050101010101" pitchFamily="34" charset="-79"/>
              </a:rPr>
              <a:t>§</a:t>
            </a:r>
            <a:r>
              <a:rPr lang="he-IL" sz="2400" dirty="0">
                <a:latin typeface="Times New Roman" panose="02020603050405020304" pitchFamily="18" charset="0"/>
                <a:ea typeface="Times New Roman" panose="02020603050405020304" pitchFamily="18" charset="0"/>
                <a:cs typeface="Narkisim" panose="020E0502050101010101" pitchFamily="34" charset="-79"/>
              </a:rPr>
              <a:t>, עמ' 59)</a:t>
            </a:r>
            <a:endParaRPr lang="en-US" sz="1600" dirty="0">
              <a:latin typeface="Times New Roman" panose="02020603050405020304" pitchFamily="18" charset="0"/>
              <a:ea typeface="Times New Roman" panose="02020603050405020304" pitchFamily="18" charset="0"/>
              <a:cs typeface="Miriam Transparent" panose="020B0502050101010101" pitchFamily="34" charset="-79"/>
            </a:endParaRPr>
          </a:p>
        </p:txBody>
      </p:sp>
    </p:spTree>
    <p:extLst>
      <p:ext uri="{BB962C8B-B14F-4D97-AF65-F5344CB8AC3E}">
        <p14:creationId xmlns:p14="http://schemas.microsoft.com/office/powerpoint/2010/main" val="2390669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2800" dirty="0"/>
              <a:t>להיחלץ מחוסר האמצעיות</a:t>
            </a:r>
          </a:p>
        </p:txBody>
      </p:sp>
      <p:sp>
        <p:nvSpPr>
          <p:cNvPr id="3" name="מציין מיקום של מספר שקופית 2"/>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11</a:t>
            </a:fld>
            <a:endParaRPr lang="he-IL">
              <a:solidFill>
                <a:prstClr val="black">
                  <a:tint val="75000"/>
                </a:prstClr>
              </a:solidFill>
            </a:endParaRPr>
          </a:p>
        </p:txBody>
      </p:sp>
      <p:sp>
        <p:nvSpPr>
          <p:cNvPr id="4" name="מלבן 3"/>
          <p:cNvSpPr/>
          <p:nvPr/>
        </p:nvSpPr>
        <p:spPr>
          <a:xfrm>
            <a:off x="611560" y="1536174"/>
            <a:ext cx="7920880" cy="3046988"/>
          </a:xfrm>
          <a:prstGeom prst="rect">
            <a:avLst/>
          </a:prstGeom>
        </p:spPr>
        <p:txBody>
          <a:bodyPr wrap="square">
            <a:spAutoFit/>
          </a:bodyPr>
          <a:lstStyle/>
          <a:p>
            <a:pPr algn="just"/>
            <a:r>
              <a:rPr lang="he-IL" sz="2400" dirty="0">
                <a:solidFill>
                  <a:prstClr val="black"/>
                </a:solidFill>
                <a:latin typeface="Narkisim" pitchFamily="34" charset="-79"/>
                <a:ea typeface="+mj-ea"/>
                <a:cs typeface="Narkisim" pitchFamily="34" charset="-79"/>
              </a:rPr>
              <a:t>ראשיתו של החינוך ושל המאמץ להיחלץ מחוסר-האמצעיות של החיים העצמותיים, צריכה להיות תמיד בכך שנרכוש נקודות מבט כלליות, ואז נעלה את עצמנו אל המחשבה בכלל.</a:t>
            </a:r>
          </a:p>
          <a:p>
            <a:pPr algn="just"/>
            <a:endParaRPr lang="he-IL" sz="2400" dirty="0">
              <a:solidFill>
                <a:prstClr val="black"/>
              </a:solidFill>
              <a:latin typeface="Times New Roman"/>
              <a:ea typeface="Times New Roman"/>
              <a:cs typeface="Narkisim"/>
            </a:endParaRPr>
          </a:p>
          <a:p>
            <a:pPr algn="just"/>
            <a:r>
              <a:rPr lang="he-IL" sz="2400" dirty="0">
                <a:solidFill>
                  <a:prstClr val="black"/>
                </a:solidFill>
                <a:latin typeface="Times New Roman"/>
                <a:ea typeface="Times New Roman"/>
                <a:cs typeface="Narkisim"/>
              </a:rPr>
              <a:t>כאשר תרד רצינותו של המושג לשכון בעומק </a:t>
            </a:r>
            <a:r>
              <a:rPr lang="he-IL" sz="2400" dirty="0" err="1">
                <a:solidFill>
                  <a:prstClr val="black"/>
                </a:solidFill>
                <a:latin typeface="Times New Roman"/>
                <a:ea typeface="Times New Roman"/>
                <a:cs typeface="Narkisim"/>
              </a:rPr>
              <a:t>הענין</a:t>
            </a:r>
            <a:r>
              <a:rPr lang="he-IL" sz="2400" dirty="0">
                <a:solidFill>
                  <a:prstClr val="black"/>
                </a:solidFill>
                <a:latin typeface="Times New Roman"/>
                <a:ea typeface="Times New Roman"/>
                <a:cs typeface="Narkisim"/>
              </a:rPr>
              <a:t>, כי אז יקיימו הכרה כזו ושיפוט כזה את מקומם היאות בתוך השיג-והשיח.</a:t>
            </a:r>
          </a:p>
          <a:p>
            <a:pPr algn="just"/>
            <a:endParaRPr lang="he-IL" sz="2400" dirty="0">
              <a:solidFill>
                <a:prstClr val="black"/>
              </a:solidFill>
              <a:latin typeface="Times New Roman"/>
              <a:ea typeface="Times New Roman"/>
              <a:cs typeface="Narkisim"/>
            </a:endParaRPr>
          </a:p>
          <a:p>
            <a:pPr algn="just"/>
            <a:r>
              <a:rPr lang="he-IL" sz="2400" dirty="0">
                <a:latin typeface="Calibri" panose="020F0502020204030204" pitchFamily="34" charset="0"/>
                <a:ea typeface="Times New Roman" panose="02020603050405020304" pitchFamily="18" charset="0"/>
                <a:cs typeface="Narkisim" panose="020E0502050101010101" pitchFamily="34" charset="-79"/>
              </a:rPr>
              <a:t>היסוד של האמת הוא המושג.</a:t>
            </a:r>
            <a:endParaRPr lang="he-IL" sz="2400" dirty="0">
              <a:solidFill>
                <a:prstClr val="black"/>
              </a:solidFill>
              <a:latin typeface="Narkisim" pitchFamily="34" charset="-79"/>
              <a:ea typeface="+mj-ea"/>
              <a:cs typeface="Narkisim" pitchFamily="34" charset="-79"/>
            </a:endParaRPr>
          </a:p>
        </p:txBody>
      </p:sp>
    </p:spTree>
    <p:extLst>
      <p:ext uri="{BB962C8B-B14F-4D97-AF65-F5344CB8AC3E}">
        <p14:creationId xmlns:p14="http://schemas.microsoft.com/office/powerpoint/2010/main" val="4069703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2756</TotalTime>
  <Words>1574</Words>
  <Application>Microsoft Office PowerPoint</Application>
  <PresentationFormat>‫הצגה על המסך (4:3)</PresentationFormat>
  <Paragraphs>63</Paragraphs>
  <Slides>11</Slides>
  <Notes>2</Notes>
  <HiddenSlides>0</HiddenSlides>
  <MMClips>0</MMClips>
  <ScaleCrop>false</ScaleCrop>
  <HeadingPairs>
    <vt:vector size="6" baseType="variant">
      <vt:variant>
        <vt:lpstr>גופנים בשימוש</vt:lpstr>
      </vt:variant>
      <vt:variant>
        <vt:i4>9</vt:i4>
      </vt:variant>
      <vt:variant>
        <vt:lpstr>ערכת נושא</vt:lpstr>
      </vt:variant>
      <vt:variant>
        <vt:i4>3</vt:i4>
      </vt:variant>
      <vt:variant>
        <vt:lpstr>כותרות שקופיות</vt:lpstr>
      </vt:variant>
      <vt:variant>
        <vt:i4>11</vt:i4>
      </vt:variant>
    </vt:vector>
  </HeadingPairs>
  <TitlesOfParts>
    <vt:vector size="23" baseType="lpstr">
      <vt:lpstr>30</vt:lpstr>
      <vt:lpstr>Arial</vt:lpstr>
      <vt:lpstr>Arial Unicode MS</vt:lpstr>
      <vt:lpstr>Calibri</vt:lpstr>
      <vt:lpstr>Courier New</vt:lpstr>
      <vt:lpstr>Narkisim</vt:lpstr>
      <vt:lpstr>Symbol</vt:lpstr>
      <vt:lpstr>Times New Roman</vt:lpstr>
      <vt:lpstr>Verdana</vt:lpstr>
      <vt:lpstr>ערכת נושא Office</vt:lpstr>
      <vt:lpstr>2_ערכת נושא Office</vt:lpstr>
      <vt:lpstr>3_ערכת נושא Office</vt:lpstr>
      <vt:lpstr>מצגת של PowerPoint‏</vt:lpstr>
      <vt:lpstr>זמננו</vt:lpstr>
      <vt:lpstr>חרג, אבד (שָׁבַת מְשׂוֹשׂ לִבֵּנוּ נֶהְפַּךְ לְאֵבֶל מְחֹלֵנוּ)</vt:lpstr>
      <vt:lpstr> על מה עומד הכול? </vt:lpstr>
      <vt:lpstr>קרעים</vt:lpstr>
      <vt:lpstr>מוצקות ההוויה </vt:lpstr>
      <vt:lpstr>אין שום דבר משותף בין הווייתו לביני</vt:lpstr>
      <vt:lpstr>עדי אופיר על קסטל-בלום</vt:lpstr>
      <vt:lpstr>מצגת של PowerPoint‏</vt:lpstr>
      <vt:lpstr>לא להשיג אלא להרגיש</vt:lpstr>
      <vt:lpstr>להיחלץ מחוסר האמצעיות</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פנומנולוגיה של הרוח, תוכן העניינים</dc:title>
  <dc:creator>אליעזר מלכיאל</dc:creator>
  <cp:lastModifiedBy>מלכיאל אליעזר</cp:lastModifiedBy>
  <cp:revision>136</cp:revision>
  <dcterms:created xsi:type="dcterms:W3CDTF">2013-03-07T10:20:36Z</dcterms:created>
  <dcterms:modified xsi:type="dcterms:W3CDTF">2024-05-07T19:53:58Z</dcterms:modified>
</cp:coreProperties>
</file>