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4"/>
    <p:sldMasterId id="2147483684" r:id="rId5"/>
    <p:sldMasterId id="2147483696" r:id="rId6"/>
  </p:sldMasterIdLst>
  <p:notesMasterIdLst>
    <p:notesMasterId r:id="rId35"/>
  </p:notesMasterIdLst>
  <p:sldIdLst>
    <p:sldId id="878" r:id="rId7"/>
    <p:sldId id="341" r:id="rId8"/>
    <p:sldId id="333" r:id="rId9"/>
    <p:sldId id="879" r:id="rId10"/>
    <p:sldId id="880" r:id="rId11"/>
    <p:sldId id="419" r:id="rId12"/>
    <p:sldId id="349" r:id="rId13"/>
    <p:sldId id="403" r:id="rId14"/>
    <p:sldId id="413" r:id="rId15"/>
    <p:sldId id="434" r:id="rId16"/>
    <p:sldId id="343" r:id="rId17"/>
    <p:sldId id="384" r:id="rId18"/>
    <p:sldId id="416" r:id="rId19"/>
    <p:sldId id="415" r:id="rId20"/>
    <p:sldId id="350" r:id="rId21"/>
    <p:sldId id="367" r:id="rId22"/>
    <p:sldId id="294" r:id="rId23"/>
    <p:sldId id="296" r:id="rId24"/>
    <p:sldId id="302" r:id="rId25"/>
    <p:sldId id="883" r:id="rId26"/>
    <p:sldId id="393" r:id="rId27"/>
    <p:sldId id="351" r:id="rId28"/>
    <p:sldId id="884" r:id="rId29"/>
    <p:sldId id="337" r:id="rId30"/>
    <p:sldId id="874" r:id="rId31"/>
    <p:sldId id="875" r:id="rId32"/>
    <p:sldId id="877" r:id="rId33"/>
    <p:sldId id="410" r:id="rId34"/>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88613D-2FD6-4FDF-8ECA-E98117B7F39F}" v="1" dt="2024-05-20T20:47:54.9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97" d="100"/>
          <a:sy n="97" d="100"/>
        </p:scale>
        <p:origin x="3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מלכיאל אליעזר" userId="ae25fb9d-9c84-4e42-a764-2d9f8ac060a4" providerId="ADAL" clId="{2D88613D-2FD6-4FDF-8ECA-E98117B7F39F}"/>
    <pc:docChg chg="addSld delSld modSld sldOrd">
      <pc:chgData name="מלכיאל אליעזר" userId="ae25fb9d-9c84-4e42-a764-2d9f8ac060a4" providerId="ADAL" clId="{2D88613D-2FD6-4FDF-8ECA-E98117B7F39F}" dt="2024-05-20T20:47:58.317" v="14"/>
      <pc:docMkLst>
        <pc:docMk/>
      </pc:docMkLst>
      <pc:sldChg chg="ord">
        <pc:chgData name="מלכיאל אליעזר" userId="ae25fb9d-9c84-4e42-a764-2d9f8ac060a4" providerId="ADAL" clId="{2D88613D-2FD6-4FDF-8ECA-E98117B7F39F}" dt="2024-05-20T20:46:43.426" v="10"/>
        <pc:sldMkLst>
          <pc:docMk/>
          <pc:sldMk cId="2390669201" sldId="337"/>
        </pc:sldMkLst>
      </pc:sldChg>
      <pc:sldChg chg="add">
        <pc:chgData name="מלכיאל אליעזר" userId="ae25fb9d-9c84-4e42-a764-2d9f8ac060a4" providerId="ADAL" clId="{2D88613D-2FD6-4FDF-8ECA-E98117B7F39F}" dt="2024-05-20T20:47:54.963" v="12"/>
        <pc:sldMkLst>
          <pc:docMk/>
          <pc:sldMk cId="2281997246" sldId="351"/>
        </pc:sldMkLst>
      </pc:sldChg>
      <pc:sldChg chg="del">
        <pc:chgData name="מלכיאל אליעזר" userId="ae25fb9d-9c84-4e42-a764-2d9f8ac060a4" providerId="ADAL" clId="{2D88613D-2FD6-4FDF-8ECA-E98117B7F39F}" dt="2024-05-20T20:47:40.669" v="11" actId="2696"/>
        <pc:sldMkLst>
          <pc:docMk/>
          <pc:sldMk cId="3809920482" sldId="351"/>
        </pc:sldMkLst>
      </pc:sldChg>
      <pc:sldChg chg="ord">
        <pc:chgData name="מלכיאל אליעזר" userId="ae25fb9d-9c84-4e42-a764-2d9f8ac060a4" providerId="ADAL" clId="{2D88613D-2FD6-4FDF-8ECA-E98117B7F39F}" dt="2024-05-20T20:46:43.426" v="10"/>
        <pc:sldMkLst>
          <pc:docMk/>
          <pc:sldMk cId="372895967" sldId="410"/>
        </pc:sldMkLst>
      </pc:sldChg>
      <pc:sldChg chg="add ord">
        <pc:chgData name="מלכיאל אליעזר" userId="ae25fb9d-9c84-4e42-a764-2d9f8ac060a4" providerId="ADAL" clId="{2D88613D-2FD6-4FDF-8ECA-E98117B7F39F}" dt="2024-05-20T20:47:58.317" v="14"/>
        <pc:sldMkLst>
          <pc:docMk/>
          <pc:sldMk cId="1227503458" sldId="422"/>
        </pc:sldMkLst>
      </pc:sldChg>
      <pc:sldChg chg="del">
        <pc:chgData name="מלכיאל אליעזר" userId="ae25fb9d-9c84-4e42-a764-2d9f8ac060a4" providerId="ADAL" clId="{2D88613D-2FD6-4FDF-8ECA-E98117B7F39F}" dt="2024-05-20T20:47:40.669" v="11" actId="2696"/>
        <pc:sldMkLst>
          <pc:docMk/>
          <pc:sldMk cId="1923499084" sldId="422"/>
        </pc:sldMkLst>
      </pc:sldChg>
      <pc:sldChg chg="ord">
        <pc:chgData name="מלכיאל אליעזר" userId="ae25fb9d-9c84-4e42-a764-2d9f8ac060a4" providerId="ADAL" clId="{2D88613D-2FD6-4FDF-8ECA-E98117B7F39F}" dt="2024-05-20T20:46:43.426" v="10"/>
        <pc:sldMkLst>
          <pc:docMk/>
          <pc:sldMk cId="860705369" sldId="874"/>
        </pc:sldMkLst>
      </pc:sldChg>
      <pc:sldChg chg="ord">
        <pc:chgData name="מלכיאל אליעזר" userId="ae25fb9d-9c84-4e42-a764-2d9f8ac060a4" providerId="ADAL" clId="{2D88613D-2FD6-4FDF-8ECA-E98117B7F39F}" dt="2024-05-20T20:46:43.426" v="10"/>
        <pc:sldMkLst>
          <pc:docMk/>
          <pc:sldMk cId="3846813790" sldId="875"/>
        </pc:sldMkLst>
      </pc:sldChg>
      <pc:sldChg chg="ord">
        <pc:chgData name="מלכיאל אליעזר" userId="ae25fb9d-9c84-4e42-a764-2d9f8ac060a4" providerId="ADAL" clId="{2D88613D-2FD6-4FDF-8ECA-E98117B7F39F}" dt="2024-05-20T20:46:43.426" v="10"/>
        <pc:sldMkLst>
          <pc:docMk/>
          <pc:sldMk cId="3604821391" sldId="877"/>
        </pc:sldMkLst>
      </pc:sldChg>
      <pc:sldChg chg="modSp mod">
        <pc:chgData name="מלכיאל אליעזר" userId="ae25fb9d-9c84-4e42-a764-2d9f8ac060a4" providerId="ADAL" clId="{2D88613D-2FD6-4FDF-8ECA-E98117B7F39F}" dt="2024-05-20T20:46:17.338" v="8" actId="20577"/>
        <pc:sldMkLst>
          <pc:docMk/>
          <pc:sldMk cId="2869909084" sldId="878"/>
        </pc:sldMkLst>
        <pc:spChg chg="mod">
          <ac:chgData name="מלכיאל אליעזר" userId="ae25fb9d-9c84-4e42-a764-2d9f8ac060a4" providerId="ADAL" clId="{2D88613D-2FD6-4FDF-8ECA-E98117B7F39F}" dt="2024-05-20T20:46:17.338" v="8" actId="20577"/>
          <ac:spMkLst>
            <pc:docMk/>
            <pc:sldMk cId="2869909084" sldId="878"/>
            <ac:spMk id="5" creationId="{C79AE3EC-405D-44DB-826D-74E1A425D2E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dirty="0"/>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6BD0E8D-814E-485C-9B53-39A2D4B663C1}" type="datetimeFigureOut">
              <a:rPr lang="he-IL" smtClean="0"/>
              <a:t>י"ג/אייר/תשפ"ד</a:t>
            </a:fld>
            <a:endParaRPr lang="he-IL" dirty="0"/>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dirty="0"/>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dirty="0"/>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55CC1AD-4592-48DD-A3A6-E18E6C77537F}" type="slidenum">
              <a:rPr lang="he-IL" smtClean="0"/>
              <a:t>‹#›</a:t>
            </a:fld>
            <a:endParaRPr lang="he-IL" dirty="0"/>
          </a:p>
        </p:txBody>
      </p:sp>
    </p:spTree>
    <p:extLst>
      <p:ext uri="{BB962C8B-B14F-4D97-AF65-F5344CB8AC3E}">
        <p14:creationId xmlns:p14="http://schemas.microsoft.com/office/powerpoint/2010/main" val="324918613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3</a:t>
            </a:fld>
            <a:endParaRPr lang="he-IL">
              <a:solidFill>
                <a:prstClr val="black"/>
              </a:solidFill>
            </a:endParaRPr>
          </a:p>
        </p:txBody>
      </p:sp>
    </p:spTree>
    <p:extLst>
      <p:ext uri="{BB962C8B-B14F-4D97-AF65-F5344CB8AC3E}">
        <p14:creationId xmlns:p14="http://schemas.microsoft.com/office/powerpoint/2010/main" val="273721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155CC1AD-4592-48DD-A3A6-E18E6C77537F}" type="slidenum">
              <a:rPr kumimoji="0" lang="he-IL"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a:t>
            </a:fld>
            <a:endParaRPr kumimoji="0" lang="he-IL"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284186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8</a:t>
            </a:fld>
            <a:endParaRPr lang="he-IL">
              <a:solidFill>
                <a:prstClr val="black"/>
              </a:solidFill>
            </a:endParaRPr>
          </a:p>
        </p:txBody>
      </p:sp>
    </p:spTree>
    <p:extLst>
      <p:ext uri="{BB962C8B-B14F-4D97-AF65-F5344CB8AC3E}">
        <p14:creationId xmlns:p14="http://schemas.microsoft.com/office/powerpoint/2010/main" val="2865279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15</a:t>
            </a:fld>
            <a:endParaRPr lang="he-IL">
              <a:solidFill>
                <a:prstClr val="black"/>
              </a:solidFill>
            </a:endParaRPr>
          </a:p>
        </p:txBody>
      </p:sp>
    </p:spTree>
    <p:extLst>
      <p:ext uri="{BB962C8B-B14F-4D97-AF65-F5344CB8AC3E}">
        <p14:creationId xmlns:p14="http://schemas.microsoft.com/office/powerpoint/2010/main" val="985715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16</a:t>
            </a:fld>
            <a:endParaRPr lang="he-IL">
              <a:solidFill>
                <a:prstClr val="black"/>
              </a:solidFill>
            </a:endParaRPr>
          </a:p>
        </p:txBody>
      </p:sp>
    </p:spTree>
    <p:extLst>
      <p:ext uri="{BB962C8B-B14F-4D97-AF65-F5344CB8AC3E}">
        <p14:creationId xmlns:p14="http://schemas.microsoft.com/office/powerpoint/2010/main" val="4000889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17</a:t>
            </a:fld>
            <a:endParaRPr lang="he-IL">
              <a:solidFill>
                <a:prstClr val="black"/>
              </a:solidFill>
            </a:endParaRPr>
          </a:p>
        </p:txBody>
      </p:sp>
    </p:spTree>
    <p:extLst>
      <p:ext uri="{BB962C8B-B14F-4D97-AF65-F5344CB8AC3E}">
        <p14:creationId xmlns:p14="http://schemas.microsoft.com/office/powerpoint/2010/main" val="958148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18</a:t>
            </a:fld>
            <a:endParaRPr lang="he-IL">
              <a:solidFill>
                <a:prstClr val="black"/>
              </a:solidFill>
            </a:endParaRPr>
          </a:p>
        </p:txBody>
      </p:sp>
    </p:spTree>
    <p:extLst>
      <p:ext uri="{BB962C8B-B14F-4D97-AF65-F5344CB8AC3E}">
        <p14:creationId xmlns:p14="http://schemas.microsoft.com/office/powerpoint/2010/main" val="1376814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22</a:t>
            </a:fld>
            <a:endParaRPr lang="he-IL">
              <a:solidFill>
                <a:prstClr val="black"/>
              </a:solidFill>
            </a:endParaRPr>
          </a:p>
        </p:txBody>
      </p:sp>
    </p:spTree>
    <p:extLst>
      <p:ext uri="{BB962C8B-B14F-4D97-AF65-F5344CB8AC3E}">
        <p14:creationId xmlns:p14="http://schemas.microsoft.com/office/powerpoint/2010/main" val="3144304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25</a:t>
            </a:fld>
            <a:endParaRPr lang="he-IL">
              <a:solidFill>
                <a:prstClr val="black"/>
              </a:solidFill>
            </a:endParaRPr>
          </a:p>
        </p:txBody>
      </p:sp>
    </p:spTree>
    <p:extLst>
      <p:ext uri="{BB962C8B-B14F-4D97-AF65-F5344CB8AC3E}">
        <p14:creationId xmlns:p14="http://schemas.microsoft.com/office/powerpoint/2010/main" val="3621119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26</a:t>
            </a:fld>
            <a:endParaRPr lang="he-IL">
              <a:solidFill>
                <a:prstClr val="black"/>
              </a:solidFill>
            </a:endParaRPr>
          </a:p>
        </p:txBody>
      </p:sp>
    </p:spTree>
    <p:extLst>
      <p:ext uri="{BB962C8B-B14F-4D97-AF65-F5344CB8AC3E}">
        <p14:creationId xmlns:p14="http://schemas.microsoft.com/office/powerpoint/2010/main" val="2407556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5CC1AD-4592-48DD-A3A6-E18E6C77537F}" type="slidenum">
              <a:rPr lang="he-IL" smtClean="0">
                <a:solidFill>
                  <a:prstClr val="black"/>
                </a:solidFill>
              </a:rPr>
              <a:pPr/>
              <a:t>27</a:t>
            </a:fld>
            <a:endParaRPr lang="he-IL">
              <a:solidFill>
                <a:prstClr val="black"/>
              </a:solidFill>
            </a:endParaRPr>
          </a:p>
        </p:txBody>
      </p:sp>
    </p:spTree>
    <p:extLst>
      <p:ext uri="{BB962C8B-B14F-4D97-AF65-F5344CB8AC3E}">
        <p14:creationId xmlns:p14="http://schemas.microsoft.com/office/powerpoint/2010/main" val="2104610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t>21.05.2024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362889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t>21.05.2024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55739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t>21.05.2024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75170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t>21.05.2024</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4091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t>21.05.2024</a:t>
            </a:fld>
            <a:endParaRPr lang="he-IL" dirty="0"/>
          </a:p>
        </p:txBody>
      </p:sp>
      <p:sp>
        <p:nvSpPr>
          <p:cNvPr id="8" name="מציין מיקום של כותרת תחתונה 7"/>
          <p:cNvSpPr>
            <a:spLocks noGrp="1"/>
          </p:cNvSpPr>
          <p:nvPr>
            <p:ph type="ftr" sz="quarter" idx="11"/>
          </p:nvPr>
        </p:nvSpPr>
        <p:spPr/>
        <p:txBody>
          <a:bodyPr/>
          <a:lstStyle/>
          <a:p>
            <a:endParaRPr lang="he-IL" dirty="0"/>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3987817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t>21.05.2024</a:t>
            </a:fld>
            <a:endParaRPr lang="he-IL" dirty="0"/>
          </a:p>
        </p:txBody>
      </p:sp>
      <p:sp>
        <p:nvSpPr>
          <p:cNvPr id="4" name="מציין מיקום של כותרת תחתונה 3"/>
          <p:cNvSpPr>
            <a:spLocks noGrp="1"/>
          </p:cNvSpPr>
          <p:nvPr>
            <p:ph type="ftr" sz="quarter" idx="11"/>
          </p:nvPr>
        </p:nvSpPr>
        <p:spPr/>
        <p:txBody>
          <a:bodyPr/>
          <a:lstStyle/>
          <a:p>
            <a:endParaRPr lang="he-IL" dirty="0"/>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pPr/>
              <a:t>‹#›</a:t>
            </a:fld>
            <a:endParaRPr lang="he-IL" dirty="0"/>
          </a:p>
        </p:txBody>
      </p:sp>
    </p:spTree>
    <p:extLst>
      <p:ext uri="{BB962C8B-B14F-4D97-AF65-F5344CB8AC3E}">
        <p14:creationId xmlns:p14="http://schemas.microsoft.com/office/powerpoint/2010/main" val="83794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t>21.05.2024</a:t>
            </a:fld>
            <a:endParaRPr lang="he-IL" dirty="0"/>
          </a:p>
        </p:txBody>
      </p:sp>
      <p:sp>
        <p:nvSpPr>
          <p:cNvPr id="3" name="מציין מיקום של כותרת תחתונה 2"/>
          <p:cNvSpPr>
            <a:spLocks noGrp="1"/>
          </p:cNvSpPr>
          <p:nvPr>
            <p:ph type="ftr" sz="quarter" idx="11"/>
          </p:nvPr>
        </p:nvSpPr>
        <p:spPr/>
        <p:txBody>
          <a:bodyPr/>
          <a:lstStyle/>
          <a:p>
            <a:endParaRPr lang="he-IL" dirty="0"/>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70679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t>21.05.2024</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117358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dirty="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t>21.05.2024</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2361899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t>21.05.2024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186944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t>21.05.2024</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t>‹#›</a:t>
            </a:fld>
            <a:endParaRPr lang="he-IL" dirty="0"/>
          </a:p>
        </p:txBody>
      </p:sp>
    </p:spTree>
    <p:extLst>
      <p:ext uri="{BB962C8B-B14F-4D97-AF65-F5344CB8AC3E}">
        <p14:creationId xmlns:p14="http://schemas.microsoft.com/office/powerpoint/2010/main" val="901303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solidFill>
                  <a:prstClr val="black">
                    <a:tint val="75000"/>
                  </a:prstClr>
                </a:solidFill>
              </a:rPr>
              <a:pPr/>
              <a:t>21.05.2024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601748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solidFill>
                  <a:prstClr val="black">
                    <a:tint val="75000"/>
                  </a:prstClr>
                </a:solidFill>
              </a:rPr>
              <a:pPr/>
              <a:t>21.05.2024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983474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solidFill>
                  <a:prstClr val="black">
                    <a:tint val="75000"/>
                  </a:prstClr>
                </a:solidFill>
              </a:rPr>
              <a:pPr/>
              <a:t>21.05.2024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585612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solidFill>
                  <a:prstClr val="black">
                    <a:tint val="75000"/>
                  </a:prstClr>
                </a:solidFill>
              </a:rPr>
              <a:pPr/>
              <a:t>21.05.2024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455184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solidFill>
                  <a:prstClr val="black">
                    <a:tint val="75000"/>
                  </a:prstClr>
                </a:solidFill>
              </a:rPr>
              <a:pPr/>
              <a:t>21.05.2024</a:t>
            </a:fld>
            <a:endParaRPr lang="he-IL" dirty="0">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dirty="0">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113114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solidFill>
                  <a:prstClr val="black">
                    <a:tint val="75000"/>
                  </a:prstClr>
                </a:solidFill>
              </a:rPr>
              <a:pPr/>
              <a:t>21.05.2024</a:t>
            </a:fld>
            <a:endParaRPr lang="he-IL" dirty="0">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dirty="0">
              <a:solidFill>
                <a:prstClr val="black">
                  <a:tint val="75000"/>
                </a:prstClr>
              </a:solidFill>
            </a:endParaRPr>
          </a:p>
        </p:txBody>
      </p:sp>
      <p:sp>
        <p:nvSpPr>
          <p:cNvPr id="5" name="מציין מיקום של מספר שקופית 4"/>
          <p:cNvSpPr>
            <a:spLocks noGrp="1"/>
          </p:cNvSpPr>
          <p:nvPr>
            <p:ph type="sldNum" sz="quarter" idx="12"/>
          </p:nvPr>
        </p:nvSpPr>
        <p:spPr>
          <a:xfrm>
            <a:off x="0" y="0"/>
            <a:ext cx="763009" cy="432048"/>
          </a:xfrm>
        </p:spPr>
        <p:txBody>
          <a:bodyPr/>
          <a:lstStyle>
            <a:lvl1pPr>
              <a:defRPr sz="3200"/>
            </a:lvl1p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1403224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solidFill>
                  <a:prstClr val="black">
                    <a:tint val="75000"/>
                  </a:prstClr>
                </a:solidFill>
              </a:rPr>
              <a:pPr/>
              <a:t>21.05.2024</a:t>
            </a:fld>
            <a:endParaRPr lang="he-IL" dirty="0">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dirty="0">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0123131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solidFill>
                  <a:prstClr val="black">
                    <a:tint val="75000"/>
                  </a:prstClr>
                </a:solidFill>
              </a:rPr>
              <a:pPr/>
              <a:t>21.05.2024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17131672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dirty="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solidFill>
                  <a:prstClr val="black">
                    <a:tint val="75000"/>
                  </a:prstClr>
                </a:solidFill>
              </a:rPr>
              <a:pPr/>
              <a:t>21.05.2024</a:t>
            </a:fld>
            <a:endParaRPr lang="he-IL" dirty="0">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dirty="0">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164855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solidFill>
                  <a:prstClr val="black">
                    <a:tint val="75000"/>
                  </a:prstClr>
                </a:solidFill>
              </a:rPr>
              <a:pPr/>
              <a:t>21.05.2024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42288289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solidFill>
                  <a:prstClr val="black">
                    <a:tint val="75000"/>
                  </a:prstClr>
                </a:solidFill>
              </a:rPr>
              <a:pPr/>
              <a:t>21.05.2024</a:t>
            </a:fld>
            <a:endParaRPr lang="he-IL" dirty="0">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35620040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B291A3E-26C3-4294-8413-CE0664D56392}" type="datetime13">
              <a:rPr lang="he-IL" smtClean="0">
                <a:solidFill>
                  <a:prstClr val="black">
                    <a:tint val="75000"/>
                  </a:prstClr>
                </a:solidFill>
              </a:rPr>
              <a:pPr/>
              <a:t>21.05.2024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8548005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261CF94-77E0-4936-B255-192CADF6D750}" type="datetime13">
              <a:rPr lang="he-IL" smtClean="0">
                <a:solidFill>
                  <a:prstClr val="black">
                    <a:tint val="75000"/>
                  </a:prstClr>
                </a:solidFill>
              </a:rPr>
              <a:pPr/>
              <a:t>21.05.2024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lvl1pPr>
              <a:defRPr sz="1400">
                <a:latin typeface="Narkisim" panose="020E0502050101010101" pitchFamily="34" charset="-79"/>
                <a:cs typeface="Narkisim" panose="020E0502050101010101" pitchFamily="34" charset="-79"/>
              </a:defRPr>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8234886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BBE816B-1914-4EA5-9D89-8190E1F91805}" type="datetime13">
              <a:rPr lang="he-IL" smtClean="0">
                <a:solidFill>
                  <a:prstClr val="black">
                    <a:tint val="75000"/>
                  </a:prstClr>
                </a:solidFill>
              </a:rPr>
              <a:pPr/>
              <a:t>21.05.2024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4334010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6897F4A-44AB-42F8-AFCE-65FC3311BD01}" type="datetime13">
              <a:rPr lang="he-IL" smtClean="0">
                <a:solidFill>
                  <a:prstClr val="black">
                    <a:tint val="75000"/>
                  </a:prstClr>
                </a:solidFill>
              </a:rPr>
              <a:pPr/>
              <a:t>21.05.2024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2682886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6C085D06-1BEA-40B3-90B4-2F4D18841425}" type="datetime13">
              <a:rPr lang="he-IL" smtClean="0">
                <a:solidFill>
                  <a:prstClr val="black">
                    <a:tint val="75000"/>
                  </a:prstClr>
                </a:solidFill>
              </a:rPr>
              <a:pPr/>
              <a:t>21.05.2024</a:t>
            </a:fld>
            <a:endParaRPr lang="he-IL">
              <a:solidFill>
                <a:prstClr val="black">
                  <a:tint val="75000"/>
                </a:prstClr>
              </a:solidFill>
            </a:endParaRPr>
          </a:p>
        </p:txBody>
      </p:sp>
      <p:sp>
        <p:nvSpPr>
          <p:cNvPr id="8" name="מציין מיקום של כותרת תחתונה 7"/>
          <p:cNvSpPr>
            <a:spLocks noGrp="1"/>
          </p:cNvSpPr>
          <p:nvPr>
            <p:ph type="ftr" sz="quarter" idx="11"/>
          </p:nvPr>
        </p:nvSpPr>
        <p:spPr/>
        <p:txBody>
          <a:bodyPr/>
          <a:lstStyle/>
          <a:p>
            <a:endParaRPr lang="he-IL">
              <a:solidFill>
                <a:prstClr val="black">
                  <a:tint val="75000"/>
                </a:prstClr>
              </a:solidFill>
            </a:endParaRPr>
          </a:p>
        </p:txBody>
      </p:sp>
      <p:sp>
        <p:nvSpPr>
          <p:cNvPr id="9" name="מציין מיקום של מספר שקופית 8"/>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9185203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548680"/>
          </a:xfrm>
        </p:spPr>
        <p:txBody>
          <a:bodyPr>
            <a:noAutofit/>
          </a:bodyPr>
          <a:lstStyle>
            <a:lvl1pPr>
              <a:defRPr sz="3200">
                <a:latin typeface="Narkisim" pitchFamily="34" charset="-79"/>
                <a:cs typeface="Narkisim" pitchFamily="34" charset="-79"/>
              </a:defRPr>
            </a:lvl1p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19A3537-837F-4BA6-AF21-FCE265326A13}" type="datetime13">
              <a:rPr lang="he-IL" smtClean="0">
                <a:solidFill>
                  <a:prstClr val="black">
                    <a:tint val="75000"/>
                  </a:prstClr>
                </a:solidFill>
              </a:rPr>
              <a:pPr/>
              <a:t>21.05.2024</a:t>
            </a:fld>
            <a:endParaRPr lang="he-IL">
              <a:solidFill>
                <a:prstClr val="black">
                  <a:tint val="75000"/>
                </a:prstClr>
              </a:solidFill>
            </a:endParaRPr>
          </a:p>
        </p:txBody>
      </p:sp>
      <p:sp>
        <p:nvSpPr>
          <p:cNvPr id="4" name="מציין מיקום של כותרת תחתונה 3"/>
          <p:cNvSpPr>
            <a:spLocks noGrp="1"/>
          </p:cNvSpPr>
          <p:nvPr>
            <p:ph type="ftr" sz="quarter" idx="11"/>
          </p:nvPr>
        </p:nvSpPr>
        <p:spPr/>
        <p:txBody>
          <a:bodyPr/>
          <a:lstStyle/>
          <a:p>
            <a:endParaRPr lang="he-IL">
              <a:solidFill>
                <a:prstClr val="black">
                  <a:tint val="75000"/>
                </a:prstClr>
              </a:solidFill>
            </a:endParaRPr>
          </a:p>
        </p:txBody>
      </p:sp>
      <p:sp>
        <p:nvSpPr>
          <p:cNvPr id="5" name="מציין מיקום של מספר שקופית 4"/>
          <p:cNvSpPr>
            <a:spLocks noGrp="1"/>
          </p:cNvSpPr>
          <p:nvPr>
            <p:ph type="sldNum" sz="quarter" idx="12"/>
          </p:nvPr>
        </p:nvSpPr>
        <p:spPr>
          <a:xfrm>
            <a:off x="0" y="6405103"/>
            <a:ext cx="763009" cy="432048"/>
          </a:xfrm>
        </p:spPr>
        <p:txBody>
          <a:bodyPr/>
          <a:lstStyle>
            <a:lvl1pPr>
              <a:defRPr sz="3200"/>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479302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AC02B74-C7D5-4288-BAD5-615D023D7950}" type="datetime13">
              <a:rPr lang="he-IL" smtClean="0">
                <a:solidFill>
                  <a:prstClr val="black">
                    <a:tint val="75000"/>
                  </a:prstClr>
                </a:solidFill>
              </a:rPr>
              <a:pPr/>
              <a:t>21.05.2024</a:t>
            </a:fld>
            <a:endParaRPr lang="he-IL">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168700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00FDF76B-4F75-433C-A8DD-D5BB6E0BD18C}" type="datetime13">
              <a:rPr lang="he-IL" smtClean="0">
                <a:solidFill>
                  <a:prstClr val="black">
                    <a:tint val="75000"/>
                  </a:prstClr>
                </a:solidFill>
              </a:rPr>
              <a:pPr/>
              <a:t>21.05.2024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9806638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E10D318F-EBA0-411E-91D0-1A57B787B102}" type="datetime13">
              <a:rPr lang="he-IL" smtClean="0">
                <a:solidFill>
                  <a:prstClr val="black">
                    <a:tint val="75000"/>
                  </a:prstClr>
                </a:solidFill>
              </a:rPr>
              <a:pPr/>
              <a:t>21.05.2024</a:t>
            </a:fld>
            <a:endParaRPr lang="he-IL">
              <a:solidFill>
                <a:prstClr val="black">
                  <a:tint val="75000"/>
                </a:prstClr>
              </a:solidFill>
            </a:endParaRPr>
          </a:p>
        </p:txBody>
      </p:sp>
      <p:sp>
        <p:nvSpPr>
          <p:cNvPr id="6" name="מציין מיקום של כותרת תחתונה 5"/>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8760596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8E663E1-116C-462B-880C-C72216A474CB}" type="datetime13">
              <a:rPr lang="he-IL" smtClean="0">
                <a:solidFill>
                  <a:prstClr val="black">
                    <a:tint val="75000"/>
                  </a:prstClr>
                </a:solidFill>
              </a:rPr>
              <a:pPr/>
              <a:t>21.05.2024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6646481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F1BBD77-6C02-40EB-8808-F50D6F8B6BFC}" type="datetime13">
              <a:rPr lang="he-IL" smtClean="0">
                <a:solidFill>
                  <a:prstClr val="black">
                    <a:tint val="75000"/>
                  </a:prstClr>
                </a:solidFill>
              </a:rPr>
              <a:pPr/>
              <a:t>21.05.2024</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329799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t>21.05.2024</a:t>
            </a:fld>
            <a:endParaRPr lang="he-IL" dirty="0"/>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dirty="0"/>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t>‹#›</a:t>
            </a:fld>
            <a:endParaRPr lang="he-IL" dirty="0"/>
          </a:p>
        </p:txBody>
      </p:sp>
    </p:spTree>
    <p:extLst>
      <p:ext uri="{BB962C8B-B14F-4D97-AF65-F5344CB8AC3E}">
        <p14:creationId xmlns:p14="http://schemas.microsoft.com/office/powerpoint/2010/main" val="3122834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solidFill>
                  <a:prstClr val="black">
                    <a:tint val="75000"/>
                  </a:prstClr>
                </a:solidFill>
              </a:rPr>
              <a:pPr/>
              <a:t>21.05.2024</a:t>
            </a:fld>
            <a:endParaRPr lang="he-IL" dirty="0">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2015910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24D-9948-41DB-AC7F-DE7A3BFB1545}" type="datetime13">
              <a:rPr lang="he-IL" smtClean="0">
                <a:solidFill>
                  <a:prstClr val="black">
                    <a:tint val="75000"/>
                  </a:prstClr>
                </a:solidFill>
              </a:rPr>
              <a:pPr/>
              <a:t>21.05.2024</a:t>
            </a:fld>
            <a:endParaRPr lang="he-IL">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BB997BE-C4FA-4984-B18F-EF1A88858D01}"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6298483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3C3E25-3D13-4CA9-9D7A-A0E2CFD220EB}"/>
              </a:ext>
            </a:extLst>
          </p:cNvPr>
          <p:cNvSpPr>
            <a:spLocks noGrp="1"/>
          </p:cNvSpPr>
          <p:nvPr>
            <p:ph type="sldNum" sz="quarter" idx="12"/>
          </p:nvPr>
        </p:nvSpPr>
        <p:spPr/>
        <p:txBody>
          <a:bodyPr/>
          <a:lstStyle/>
          <a:p>
            <a:fld id="{7BB997BE-C4FA-4984-B18F-EF1A88858D01}" type="slidenum">
              <a:rPr lang="he-IL" smtClean="0"/>
              <a:t>1</a:t>
            </a:fld>
            <a:endParaRPr lang="he-IL" dirty="0"/>
          </a:p>
        </p:txBody>
      </p:sp>
      <p:sp>
        <p:nvSpPr>
          <p:cNvPr id="5" name="Rectangle 4">
            <a:extLst>
              <a:ext uri="{FF2B5EF4-FFF2-40B4-BE49-F238E27FC236}">
                <a16:creationId xmlns:a16="http://schemas.microsoft.com/office/drawing/2014/main" id="{C79AE3EC-405D-44DB-826D-74E1A425D2EB}"/>
              </a:ext>
            </a:extLst>
          </p:cNvPr>
          <p:cNvSpPr/>
          <p:nvPr/>
        </p:nvSpPr>
        <p:spPr>
          <a:xfrm>
            <a:off x="971600" y="1484784"/>
            <a:ext cx="7344816" cy="3046988"/>
          </a:xfrm>
          <a:prstGeom prst="rect">
            <a:avLst/>
          </a:prstGeom>
        </p:spPr>
        <p:txBody>
          <a:bodyPr wrap="square">
            <a:spAutoFit/>
          </a:bodyPr>
          <a:lstStyle/>
          <a:p>
            <a:pPr marL="354013" indent="-354013" algn="just"/>
            <a:r>
              <a:rPr lang="he-IL" sz="2400" dirty="0">
                <a:effectLst/>
                <a:ea typeface="Times New Roman" panose="02020603050405020304" pitchFamily="18" charset="0"/>
                <a:cs typeface="Narkisim" panose="020E0502050101010101" pitchFamily="34" charset="-79"/>
              </a:rPr>
              <a:t>[א] קווים לדמותו של "העצם שהוא סובייקט" בגרסת הגל: הסובייקט כהצבה עצמית; שליליות, אחֵרוּת, מיצוע, חירות</a:t>
            </a:r>
          </a:p>
          <a:p>
            <a:pPr marL="354013" indent="-354013" algn="just"/>
            <a:r>
              <a:rPr lang="he-IL" sz="2400" dirty="0">
                <a:effectLst/>
                <a:ea typeface="Times New Roman" panose="02020603050405020304" pitchFamily="18" charset="0"/>
                <a:cs typeface="Narkisim" panose="020E0502050101010101" pitchFamily="34" charset="-79"/>
              </a:rPr>
              <a:t>[ב] מחווה ל'המוחלט כסובייקט'</a:t>
            </a:r>
          </a:p>
          <a:p>
            <a:pPr marL="354013" indent="-354013" algn="just"/>
            <a:endParaRPr lang="he-IL" sz="2400" dirty="0">
              <a:effectLst/>
              <a:ea typeface="Times New Roman" panose="02020603050405020304" pitchFamily="18" charset="0"/>
              <a:cs typeface="Narkisim" panose="020E0502050101010101" pitchFamily="34" charset="-79"/>
            </a:endParaRPr>
          </a:p>
          <a:p>
            <a:pPr marL="354013" indent="-354013" algn="just"/>
            <a:r>
              <a:rPr lang="he-IL" sz="2400" dirty="0">
                <a:effectLst/>
                <a:ea typeface="Times New Roman" panose="02020603050405020304" pitchFamily="18" charset="0"/>
                <a:cs typeface="Narkisim" panose="020E0502050101010101" pitchFamily="34" charset="-79"/>
              </a:rPr>
              <a:t>(ספק גדול) </a:t>
            </a:r>
          </a:p>
          <a:p>
            <a:pPr marL="354013" indent="-354013" algn="just"/>
            <a:r>
              <a:rPr lang="he-IL" sz="2400" dirty="0">
                <a:effectLst/>
                <a:ea typeface="Times New Roman" panose="02020603050405020304" pitchFamily="18" charset="0"/>
                <a:cs typeface="Narkisim" panose="020E0502050101010101" pitchFamily="34" charset="-79"/>
              </a:rPr>
              <a:t>[ג] 'חשיבה ואוטוריטה' (קריאה בצוותא במבוא לתולדות הפילוסופיה)</a:t>
            </a:r>
          </a:p>
          <a:p>
            <a:pPr marL="354013" indent="-354013" algn="just"/>
            <a:r>
              <a:rPr lang="he-IL" sz="2400" dirty="0">
                <a:effectLst/>
                <a:ea typeface="Times New Roman" panose="02020603050405020304" pitchFamily="18" charset="0"/>
                <a:cs typeface="Narkisim" panose="020E0502050101010101" pitchFamily="34" charset="-79"/>
              </a:rPr>
              <a:t>[ד] 'המושג'</a:t>
            </a:r>
          </a:p>
        </p:txBody>
      </p:sp>
    </p:spTree>
    <p:extLst>
      <p:ext uri="{BB962C8B-B14F-4D97-AF65-F5344CB8AC3E}">
        <p14:creationId xmlns:p14="http://schemas.microsoft.com/office/powerpoint/2010/main" val="286990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העצמות: ידיעה והוויה</a:t>
            </a:r>
          </a:p>
        </p:txBody>
      </p:sp>
      <p:sp>
        <p:nvSpPr>
          <p:cNvPr id="3" name="מציין מיקום של מספר שקופית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60D32C8-715F-44D9-A432-035A5BA06BC5}" type="slidenum">
              <a:rPr kumimoji="0" lang="he-IL" sz="28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28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מלבן 3"/>
          <p:cNvSpPr/>
          <p:nvPr/>
        </p:nvSpPr>
        <p:spPr>
          <a:xfrm>
            <a:off x="457200" y="980728"/>
            <a:ext cx="8229600" cy="6146298"/>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Times New Roman"/>
                <a:ea typeface="Times New Roman"/>
                <a:cs typeface="Narkisim"/>
              </a:rPr>
              <a:t> העצמות כוללת בתוכה הן את הכללי או את אי-האמצעיות של </a:t>
            </a:r>
            <a:r>
              <a:rPr kumimoji="0" lang="he-IL" sz="2400" b="1" i="0" u="none" strike="noStrike" kern="1200" cap="none" spc="0" normalizeH="0" baseline="0" noProof="0" dirty="0">
                <a:ln>
                  <a:noFill/>
                </a:ln>
                <a:solidFill>
                  <a:prstClr val="black"/>
                </a:solidFill>
                <a:effectLst/>
                <a:uLnTx/>
                <a:uFillTx/>
                <a:latin typeface="Times New Roman"/>
                <a:ea typeface="Times New Roman"/>
                <a:cs typeface="Narkisim"/>
              </a:rPr>
              <a:t>הידיעה עצמה</a:t>
            </a:r>
            <a:r>
              <a:rPr kumimoji="0" lang="he-IL" sz="2400" b="0" i="0" u="none" strike="noStrike" kern="1200" cap="none" spc="0" normalizeH="0" baseline="0" noProof="0" dirty="0">
                <a:ln>
                  <a:noFill/>
                </a:ln>
                <a:solidFill>
                  <a:prstClr val="black"/>
                </a:solidFill>
                <a:effectLst/>
                <a:uLnTx/>
                <a:uFillTx/>
                <a:latin typeface="Times New Roman"/>
                <a:ea typeface="Times New Roman"/>
                <a:cs typeface="Narkisim"/>
              </a:rPr>
              <a:t>, והן אותה אי-אמצעיות שהיא </a:t>
            </a:r>
            <a:r>
              <a:rPr kumimoji="0" lang="he-IL" sz="2400" b="1" i="0" u="none" strike="noStrike" kern="1200" cap="none" spc="0" normalizeH="0" baseline="0" noProof="0" dirty="0">
                <a:ln>
                  <a:noFill/>
                </a:ln>
                <a:solidFill>
                  <a:prstClr val="black"/>
                </a:solidFill>
                <a:effectLst/>
                <a:uLnTx/>
                <a:uFillTx/>
                <a:latin typeface="Times New Roman"/>
                <a:ea typeface="Times New Roman"/>
                <a:cs typeface="Narkisim"/>
              </a:rPr>
              <a:t>הוויה</a:t>
            </a:r>
            <a:r>
              <a:rPr kumimoji="0" lang="he-IL" sz="2400" b="0" i="0" u="none" strike="noStrike" kern="1200" cap="none" spc="0" normalizeH="0" baseline="0" noProof="0" dirty="0">
                <a:ln>
                  <a:noFill/>
                </a:ln>
                <a:solidFill>
                  <a:prstClr val="black"/>
                </a:solidFill>
                <a:effectLst/>
                <a:uLnTx/>
                <a:uFillTx/>
                <a:latin typeface="Times New Roman"/>
                <a:ea typeface="Times New Roman"/>
                <a:cs typeface="Narkisim"/>
              </a:rPr>
              <a:t>, כלומר שהיא אי-אמצעיות </a:t>
            </a:r>
            <a:r>
              <a:rPr kumimoji="0" lang="he-IL" sz="2400" b="1" i="0" u="none" strike="noStrike" kern="1200" cap="none" spc="0" normalizeH="0" baseline="0" noProof="0" dirty="0">
                <a:ln>
                  <a:noFill/>
                </a:ln>
                <a:solidFill>
                  <a:prstClr val="black"/>
                </a:solidFill>
                <a:effectLst/>
                <a:uLnTx/>
                <a:uFillTx/>
                <a:latin typeface="Times New Roman"/>
                <a:ea typeface="Times New Roman"/>
                <a:cs typeface="Narkisim"/>
              </a:rPr>
              <a:t>בשביל</a:t>
            </a:r>
            <a:r>
              <a:rPr kumimoji="0" lang="he-IL" sz="2400" b="0" i="0" u="none" strike="noStrike" kern="1200" cap="none" spc="0" normalizeH="0" baseline="0" noProof="0" dirty="0">
                <a:ln>
                  <a:noFill/>
                </a:ln>
                <a:solidFill>
                  <a:prstClr val="black"/>
                </a:solidFill>
                <a:effectLst/>
                <a:uLnTx/>
                <a:uFillTx/>
                <a:latin typeface="Times New Roman"/>
                <a:ea typeface="Times New Roman"/>
                <a:cs typeface="Narkisim"/>
              </a:rPr>
              <a:t> הידיעה.</a:t>
            </a:r>
          </a:p>
          <a:p>
            <a:pPr marL="0" marR="0" lvl="0" indent="0" algn="just" defTabSz="914400" rtl="1" eaLnBrk="1" fontAlgn="auto" latinLnBrk="0" hangingPunct="1">
              <a:lnSpc>
                <a:spcPct val="100000"/>
              </a:lnSpc>
              <a:spcBef>
                <a:spcPts val="0"/>
              </a:spcBef>
              <a:spcAft>
                <a:spcPts val="0"/>
              </a:spcAft>
              <a:buClrTx/>
              <a:buSzTx/>
              <a:buFontTx/>
              <a:buNone/>
              <a:tabLst/>
              <a:defRPr/>
            </a:pPr>
            <a:endParaRPr lang="he-IL" sz="2400" dirty="0">
              <a:solidFill>
                <a:prstClr val="black"/>
              </a:solidFill>
              <a:latin typeface="Times New Roman"/>
              <a:ea typeface="Times New Roman"/>
              <a:cs typeface="Narkisim"/>
            </a:endParaRPr>
          </a:p>
          <a:p>
            <a:pPr marL="0" marR="0" lvl="0" indent="0" algn="just" defTabSz="914400" rtl="1" eaLnBrk="1" fontAlgn="auto" latinLnBrk="0" hangingPunct="1">
              <a:spcBef>
                <a:spcPts val="0"/>
              </a:spcBef>
              <a:spcAft>
                <a:spcPts val="0"/>
              </a:spcAft>
              <a:buClrTx/>
              <a:buSzTx/>
              <a:buFont typeface="Arial" pitchFamily="34" charset="0"/>
              <a:buNone/>
              <a:tabLst/>
              <a:defRPr/>
            </a:pPr>
            <a:r>
              <a:rPr kumimoji="0" lang="he-IL" sz="2400"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rPr>
              <a:t>מצד אחד יש לי מושג ברור ומובחן מעצמי מבחינת היותי אך ורק דבר חושב ובלתי- מתפשט, ומן הצד השני יש לי מושג ברור ומובחן של הגוף מבחינת היותו אך ורק דבר מתפשט ובלתי-חושב לחלוטין.</a:t>
            </a:r>
            <a:r>
              <a:rPr kumimoji="0" lang="he-IL" sz="1900"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rPr>
              <a:t> </a:t>
            </a:r>
            <a:r>
              <a:rPr kumimoji="0" lang="he-IL" sz="700" b="0" i="0" u="none" strike="noStrike" kern="1200" cap="none" spc="0" normalizeH="0" baseline="0" noProof="0" dirty="0" err="1">
                <a:ln>
                  <a:noFill/>
                </a:ln>
                <a:solidFill>
                  <a:prstClr val="black"/>
                </a:solidFill>
                <a:effectLst/>
                <a:uLnTx/>
                <a:uFillTx/>
                <a:latin typeface="Narkisim" pitchFamily="34" charset="-79"/>
                <a:ea typeface="+mn-ea"/>
                <a:cs typeface="Narkisim" pitchFamily="34" charset="-79"/>
              </a:rPr>
              <a:t>דיקרט</a:t>
            </a:r>
            <a:r>
              <a:rPr kumimoji="0" lang="he-IL" sz="700"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rPr>
              <a:t>, הגיונות, 146</a:t>
            </a:r>
          </a:p>
          <a:p>
            <a:pPr marL="0" marR="0" lvl="0" indent="0" algn="just" defTabSz="914400" rtl="1" eaLnBrk="1" fontAlgn="auto" latinLnBrk="0" hangingPunct="1">
              <a:lnSpc>
                <a:spcPct val="120000"/>
              </a:lnSpc>
              <a:spcBef>
                <a:spcPts val="0"/>
              </a:spcBef>
              <a:spcAft>
                <a:spcPts val="0"/>
              </a:spcAft>
              <a:buClrTx/>
              <a:buSzTx/>
              <a:buFont typeface="Arial" pitchFamily="34" charset="0"/>
              <a:buNone/>
              <a:tabLst/>
              <a:defRPr/>
            </a:pPr>
            <a:endParaRPr kumimoji="0" lang="he-IL" sz="700"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endParaRPr>
          </a:p>
          <a:p>
            <a:pPr marL="0" marR="0" lvl="0" indent="0" algn="just" defTabSz="914400" rtl="1" eaLnBrk="1" fontAlgn="auto" latinLnBrk="0" hangingPunct="1">
              <a:lnSpc>
                <a:spcPct val="120000"/>
              </a:lnSpc>
              <a:spcBef>
                <a:spcPts val="0"/>
              </a:spcBef>
              <a:spcAft>
                <a:spcPts val="0"/>
              </a:spcAft>
              <a:buClrTx/>
              <a:buSzTx/>
              <a:buFont typeface="Arial" pitchFamily="34" charset="0"/>
              <a:buNone/>
              <a:tabLst/>
              <a:defRPr/>
            </a:pPr>
            <a:endParaRPr kumimoji="0" lang="he-IL" sz="700"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endParaRPr>
          </a:p>
          <a:p>
            <a:pPr marL="0" marR="0" lvl="0" indent="0" algn="just" defTabSz="914400" rtl="1" eaLnBrk="1" fontAlgn="auto" latinLnBrk="0" hangingPunct="1">
              <a:lnSpc>
                <a:spcPct val="120000"/>
              </a:lnSpc>
              <a:spcBef>
                <a:spcPts val="0"/>
              </a:spcBef>
              <a:spcAft>
                <a:spcPts val="0"/>
              </a:spcAft>
              <a:buClrTx/>
              <a:buSzTx/>
              <a:buFont typeface="Arial" pitchFamily="34" charset="0"/>
              <a:buNone/>
              <a:tabLst/>
              <a:defRPr/>
            </a:pPr>
            <a:endParaRPr kumimoji="0" lang="he-IL" sz="700"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endParaRPr>
          </a:p>
          <a:p>
            <a:pPr marL="0" marR="0" lvl="0" indent="0" algn="just" defTabSz="914400" rtl="1" eaLnBrk="1" fontAlgn="auto" latinLnBrk="0" hangingPunct="1">
              <a:lnSpc>
                <a:spcPct val="120000"/>
              </a:lnSpc>
              <a:spcBef>
                <a:spcPts val="0"/>
              </a:spcBef>
              <a:spcAft>
                <a:spcPts val="0"/>
              </a:spcAft>
              <a:buClrTx/>
              <a:buSzTx/>
              <a:buFont typeface="Arial" pitchFamily="34" charset="0"/>
              <a:buNone/>
              <a:tabLst/>
              <a:defRPr/>
            </a:pPr>
            <a:endParaRPr kumimoji="0" lang="he-IL" sz="700"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endParaRPr>
          </a:p>
          <a:p>
            <a:pPr marL="0" marR="0" lvl="0" indent="0" algn="r" defTabSz="914400" rtl="1" eaLnBrk="1" fontAlgn="auto" latinLnBrk="0" hangingPunct="1">
              <a:lnSpc>
                <a:spcPct val="120000"/>
              </a:lnSpc>
              <a:spcBef>
                <a:spcPts val="0"/>
              </a:spcBef>
              <a:spcAft>
                <a:spcPts val="0"/>
              </a:spcAft>
              <a:buClrTx/>
              <a:buSzTx/>
              <a:buFont typeface="Arial" pitchFamily="34" charset="0"/>
              <a:buNone/>
              <a:tabLst/>
              <a:defRPr/>
            </a:pPr>
            <a:endParaRPr kumimoji="0" lang="he-IL" sz="700"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endParaRPr>
          </a:p>
          <a:p>
            <a:pPr marL="0" marR="0" lvl="0" indent="0" algn="r" defTabSz="914400" rtl="1" eaLnBrk="1" fontAlgn="auto" latinLnBrk="0" hangingPunct="1">
              <a:lnSpc>
                <a:spcPct val="120000"/>
              </a:lnSpc>
              <a:spcBef>
                <a:spcPts val="0"/>
              </a:spcBef>
              <a:spcAft>
                <a:spcPts val="0"/>
              </a:spcAft>
              <a:buClrTx/>
              <a:buSzTx/>
              <a:buFont typeface="Arial" pitchFamily="34" charset="0"/>
              <a:buNone/>
              <a:tabLst/>
              <a:defRPr/>
            </a:pPr>
            <a:endParaRPr kumimoji="0" lang="en-US" sz="700"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endParaRPr>
          </a:p>
          <a:p>
            <a:pPr marL="0" marR="0" lvl="0" indent="0" algn="just" defTabSz="914400" rtl="0" eaLnBrk="1" fontAlgn="auto" latinLnBrk="0" hangingPunct="1">
              <a:spcBef>
                <a:spcPts val="0"/>
              </a:spcBef>
              <a:spcAft>
                <a:spcPts val="0"/>
              </a:spcAft>
              <a:buClrTx/>
              <a:buSzTx/>
              <a:buFont typeface="Arial" pitchFamily="34" charset="0"/>
              <a:buNone/>
              <a:tabLst/>
              <a:defRPr/>
            </a:pPr>
            <a:r>
              <a:rPr kumimoji="0" lang="en-US" sz="24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The mechanical theory has been repeatedly invested with an authority which it has no right to. Take as an instance the remark that man consists of soul and body. In this language, the two things stand each self-subsistent, and associated only from without. </a:t>
            </a: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Hegel, Encyclopedia, 195</a:t>
            </a:r>
            <a:endParaRPr kumimoji="0" lang="he-IL" sz="2400" b="0" i="0" u="none" strike="noStrike" kern="1200" cap="none" spc="0" normalizeH="0" baseline="0" noProof="0" dirty="0">
              <a:ln>
                <a:noFill/>
              </a:ln>
              <a:solidFill>
                <a:prstClr val="black"/>
              </a:solidFill>
              <a:effectLst/>
              <a:uLnTx/>
              <a:uFillTx/>
              <a:latin typeface="Times New Roman"/>
              <a:ea typeface="Times New Roman"/>
              <a:cs typeface="Narkisim"/>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he-IL" sz="2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61949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04664"/>
          </a:xfrm>
        </p:spPr>
        <p:txBody>
          <a:bodyPr/>
          <a:lstStyle/>
          <a:p>
            <a:r>
              <a:rPr lang="he-IL" sz="2800"/>
              <a:t>(תזכורת) הערגה הנכזבת למלאות ההוויה </a:t>
            </a:r>
            <a:endParaRPr lang="en-US" sz="2800"/>
          </a:p>
        </p:txBody>
      </p:sp>
      <p:sp>
        <p:nvSpPr>
          <p:cNvPr id="3" name="Slide Number Placeholder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3</a:t>
            </a:fld>
            <a:endParaRPr lang="he-IL">
              <a:solidFill>
                <a:prstClr val="black">
                  <a:tint val="75000"/>
                </a:prstClr>
              </a:solidFill>
            </a:endParaRPr>
          </a:p>
        </p:txBody>
      </p:sp>
      <p:sp>
        <p:nvSpPr>
          <p:cNvPr id="4" name="Rectangle 3"/>
          <p:cNvSpPr/>
          <p:nvPr/>
        </p:nvSpPr>
        <p:spPr>
          <a:xfrm>
            <a:off x="457200" y="843677"/>
            <a:ext cx="8229601" cy="5509200"/>
          </a:xfrm>
          <a:prstGeom prst="rect">
            <a:avLst/>
          </a:prstGeom>
        </p:spPr>
        <p:txBody>
          <a:bodyPr wrap="square">
            <a:spAutoFit/>
          </a:bodyPr>
          <a:lstStyle/>
          <a:p>
            <a:pPr algn="just"/>
            <a:r>
              <a:rPr lang="he-IL" sz="2200" dirty="0">
                <a:solidFill>
                  <a:prstClr val="black"/>
                </a:solidFill>
                <a:latin typeface="Narkisim" pitchFamily="34" charset="-79"/>
                <a:cs typeface="Narkisim" pitchFamily="34" charset="-79"/>
              </a:rPr>
              <a:t>אצלי כל סיבה ראשונית גוררת אחריה מיד סיבה אחרת, ראשונית עוד יותר, וכן הלאה עד אין סוף. וזוהי בדיוק מהותה של כל הכרה ומחשבה... ואתה רואה איך המטרה מתעופפת לה, הצידוקים מתנדפים [...] והתוצאה: </a:t>
            </a:r>
            <a:r>
              <a:rPr lang="he-IL" sz="2200" dirty="0">
                <a:solidFill>
                  <a:srgbClr val="FF0000"/>
                </a:solidFill>
                <a:latin typeface="Narkisim" pitchFamily="34" charset="-79"/>
                <a:cs typeface="Narkisim" pitchFamily="34" charset="-79"/>
              </a:rPr>
              <a:t>בועת סבון ואינרציה</a:t>
            </a:r>
            <a:r>
              <a:rPr lang="he-IL" sz="2200" dirty="0">
                <a:solidFill>
                  <a:prstClr val="black"/>
                </a:solidFill>
                <a:latin typeface="Narkisim" pitchFamily="34" charset="-79"/>
                <a:cs typeface="Narkisim" pitchFamily="34" charset="-79"/>
              </a:rPr>
              <a:t>. (</a:t>
            </a:r>
            <a:r>
              <a:rPr lang="he-IL" sz="2200" dirty="0" err="1">
                <a:solidFill>
                  <a:prstClr val="black"/>
                </a:solidFill>
                <a:latin typeface="Narkisim" pitchFamily="34" charset="-79"/>
                <a:cs typeface="Narkisim" pitchFamily="34" charset="-79"/>
              </a:rPr>
              <a:t>דוסטויבסקי</a:t>
            </a:r>
            <a:r>
              <a:rPr lang="he-IL" sz="2200" dirty="0">
                <a:solidFill>
                  <a:prstClr val="black"/>
                </a:solidFill>
                <a:latin typeface="Narkisim" pitchFamily="34" charset="-79"/>
                <a:cs typeface="Narkisim" pitchFamily="34" charset="-79"/>
              </a:rPr>
              <a:t>)</a:t>
            </a:r>
          </a:p>
          <a:p>
            <a:pPr algn="just"/>
            <a:endParaRPr lang="he-IL" altLang="he-IL" sz="2200" dirty="0">
              <a:solidFill>
                <a:srgbClr val="000000"/>
              </a:solidFill>
              <a:latin typeface="30"/>
              <a:cs typeface="Narkisim" pitchFamily="34" charset="-79"/>
            </a:endParaRPr>
          </a:p>
          <a:p>
            <a:pPr algn="just"/>
            <a:r>
              <a:rPr kumimoji="0" lang="he-IL" altLang="he-IL" sz="2200" b="0" i="0" u="none" strike="noStrike" kern="1200" cap="none" spc="0" normalizeH="0" baseline="0" noProof="0" dirty="0">
                <a:ln>
                  <a:noFill/>
                </a:ln>
                <a:solidFill>
                  <a:srgbClr val="000000"/>
                </a:solidFill>
                <a:effectLst/>
                <a:uLnTx/>
                <a:uFillTx/>
                <a:latin typeface="30"/>
                <a:ea typeface="+mn-ea"/>
                <a:cs typeface="Narkisim" pitchFamily="34" charset="-79"/>
              </a:rPr>
              <a:t>אם אדם הוא מה שהוא – בלתי-אפשרית היא, מעולם, ההונאה העצמית, ויושר הלב חדל להיות האידיאל ונעשה תחת-זאת למציאות. אולם האם האדם הוא מה שהוא? ובדיבור כללי יותר, </a:t>
            </a:r>
            <a:r>
              <a:rPr lang="he-IL" altLang="he-IL" sz="2200" dirty="0">
                <a:solidFill>
                  <a:srgbClr val="FF0000"/>
                </a:solidFill>
                <a:latin typeface="30"/>
                <a:cs typeface="Narkisim" pitchFamily="34" charset="-79"/>
              </a:rPr>
              <a:t>כיצד יוכל אדם להיות מה שהוא, כאשר קיים הוא כתודעת-הקיום?</a:t>
            </a:r>
            <a:r>
              <a:rPr lang="he-IL" altLang="he-IL" sz="2200" dirty="0">
                <a:solidFill>
                  <a:srgbClr val="000000"/>
                </a:solidFill>
                <a:latin typeface="30"/>
                <a:cs typeface="Narkisim" pitchFamily="34" charset="-79"/>
              </a:rPr>
              <a:t> [...] </a:t>
            </a:r>
            <a:r>
              <a:rPr lang="he-IL" altLang="he-IL" sz="2200" dirty="0">
                <a:solidFill>
                  <a:srgbClr val="FF0000"/>
                </a:solidFill>
                <a:latin typeface="Arial" pitchFamily="34" charset="0"/>
                <a:cs typeface="Narkisim" pitchFamily="34" charset="-79"/>
              </a:rPr>
              <a:t>אדם זה הוא בדיוק מה שאינני </a:t>
            </a:r>
            <a:r>
              <a:rPr lang="he-IL" altLang="he-IL" sz="2200" dirty="0">
                <a:solidFill>
                  <a:srgbClr val="000000"/>
                </a:solidFill>
                <a:latin typeface="Arial" pitchFamily="34" charset="0"/>
                <a:cs typeface="Narkisim" pitchFamily="34" charset="-79"/>
              </a:rPr>
              <a:t>ומה שחייב אני להיות. ואם מלצר אני בבית-קפה, אין פירוש הדבר כי איני רוצה להיות אדם זה או שרוצה אני שאדם זה יהיה שונה, אלא רק </a:t>
            </a:r>
            <a:r>
              <a:rPr lang="he-IL" altLang="he-IL" sz="2200" dirty="0">
                <a:solidFill>
                  <a:srgbClr val="FF0000"/>
                </a:solidFill>
                <a:latin typeface="Arial" pitchFamily="34" charset="0"/>
                <a:cs typeface="Narkisim" pitchFamily="34" charset="-79"/>
              </a:rPr>
              <a:t>שאין שום דבר משותף בין הווייתו לביני</a:t>
            </a:r>
            <a:r>
              <a:rPr lang="he-IL" altLang="he-IL" sz="2200" dirty="0">
                <a:solidFill>
                  <a:srgbClr val="000000"/>
                </a:solidFill>
                <a:latin typeface="Arial" pitchFamily="34" charset="0"/>
                <a:cs typeface="Narkisim" pitchFamily="34" charset="-79"/>
              </a:rPr>
              <a:t>.</a:t>
            </a:r>
          </a:p>
          <a:p>
            <a:pPr algn="just"/>
            <a:endParaRPr kumimoji="0" lang="he-IL" altLang="he-IL" sz="2200" b="0" i="0" u="none" strike="noStrike" kern="1200" cap="none" spc="0" normalizeH="0" baseline="0" noProof="0" dirty="0">
              <a:ln>
                <a:noFill/>
              </a:ln>
              <a:solidFill>
                <a:srgbClr val="000000"/>
              </a:solidFill>
              <a:effectLst/>
              <a:uLnTx/>
              <a:uFillTx/>
              <a:latin typeface="Arial" pitchFamily="34" charset="0"/>
              <a:ea typeface="+mn-ea"/>
              <a:cs typeface="Narkisim" pitchFamily="34" charset="-79"/>
            </a:endParaRPr>
          </a:p>
          <a:p>
            <a:pPr algn="just"/>
            <a:r>
              <a:rPr kumimoji="0" lang="he-IL" altLang="he-IL" sz="2200" b="0" i="0" u="none" strike="noStrike" kern="1200" cap="none" spc="0" normalizeH="0" baseline="0" noProof="0" dirty="0">
                <a:ln>
                  <a:noFill/>
                </a:ln>
                <a:solidFill>
                  <a:srgbClr val="000000"/>
                </a:solidFill>
                <a:effectLst/>
                <a:uLnTx/>
                <a:uFillTx/>
                <a:latin typeface="Arial" pitchFamily="34" charset="0"/>
                <a:ea typeface="+mn-ea"/>
                <a:cs typeface="Narkisim" pitchFamily="34" charset="-79"/>
              </a:rPr>
              <a:t>אין סבילות בתודעה. אם עושה אני את עצמי עצוב, הרי זה מפני שאין הנני עצוב -- הווית העצב חומקת ממני בשל עצם הפעולה שבה אני מחדיר אותה בי ודרכה [...] בתנאים אלה, מה יכולה להיות משמעותו של אידיאל הכנות, אם לא </a:t>
            </a:r>
            <a:r>
              <a:rPr kumimoji="0" lang="he-IL" altLang="he-IL" sz="2200" b="0" i="0" u="none" strike="noStrike" kern="1200" cap="none" spc="0" normalizeH="0" baseline="0" noProof="0" dirty="0" err="1">
                <a:ln>
                  <a:noFill/>
                </a:ln>
                <a:solidFill>
                  <a:srgbClr val="000000"/>
                </a:solidFill>
                <a:effectLst/>
                <a:uLnTx/>
                <a:uFillTx/>
                <a:latin typeface="Arial" pitchFamily="34" charset="0"/>
                <a:ea typeface="+mn-ea"/>
                <a:cs typeface="Narkisim" pitchFamily="34" charset="-79"/>
              </a:rPr>
              <a:t>נסיון</a:t>
            </a:r>
            <a:r>
              <a:rPr kumimoji="0" lang="he-IL" altLang="he-IL" sz="2200" b="0" i="0" u="none" strike="noStrike" kern="1200" cap="none" spc="0" normalizeH="0" baseline="0" noProof="0" dirty="0">
                <a:ln>
                  <a:noFill/>
                </a:ln>
                <a:solidFill>
                  <a:srgbClr val="000000"/>
                </a:solidFill>
                <a:effectLst/>
                <a:uLnTx/>
                <a:uFillTx/>
                <a:latin typeface="Arial" pitchFamily="34" charset="0"/>
                <a:ea typeface="+mn-ea"/>
                <a:cs typeface="Narkisim" pitchFamily="34" charset="-79"/>
              </a:rPr>
              <a:t> להשיג את הבלתי אפשרי שעצם מובנו סותר את מבנה-התודעה שלי?</a:t>
            </a:r>
            <a:r>
              <a:rPr lang="he-IL" altLang="he-IL" sz="2200" dirty="0">
                <a:solidFill>
                  <a:srgbClr val="000000"/>
                </a:solidFill>
                <a:latin typeface="Arial" pitchFamily="34" charset="0"/>
                <a:cs typeface="Narkisim" pitchFamily="34" charset="-79"/>
              </a:rPr>
              <a:t> </a:t>
            </a:r>
            <a:r>
              <a:rPr lang="he-IL" altLang="he-IL" sz="2200" dirty="0">
                <a:solidFill>
                  <a:srgbClr val="000000"/>
                </a:solidFill>
                <a:latin typeface="30"/>
                <a:cs typeface="Narkisim" pitchFamily="34" charset="-79"/>
              </a:rPr>
              <a:t>(סארטר)</a:t>
            </a:r>
            <a:endParaRPr lang="he-IL" sz="2200" dirty="0">
              <a:solidFill>
                <a:prstClr val="black"/>
              </a:solidFill>
              <a:latin typeface="Narkisim" pitchFamily="34" charset="-79"/>
              <a:cs typeface="Narkisim" pitchFamily="34" charset="-79"/>
            </a:endParaRPr>
          </a:p>
        </p:txBody>
      </p:sp>
    </p:spTree>
    <p:extLst>
      <p:ext uri="{BB962C8B-B14F-4D97-AF65-F5344CB8AC3E}">
        <p14:creationId xmlns:p14="http://schemas.microsoft.com/office/powerpoint/2010/main" val="1953140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332656"/>
          </a:xfrm>
        </p:spPr>
        <p:txBody>
          <a:bodyPr/>
          <a:lstStyle/>
          <a:p>
            <a:r>
              <a:rPr lang="he-IL" sz="2800"/>
              <a:t>עצמותיות ובלתי אמצעיות, סובייקט ומיצוע</a:t>
            </a:r>
            <a:endParaRPr lang="en-US" sz="2800"/>
          </a:p>
        </p:txBody>
      </p:sp>
      <p:sp>
        <p:nvSpPr>
          <p:cNvPr id="3" name="Slide Number Placeholder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60D32C8-715F-44D9-A432-035A5BA06BC5}" type="slidenum">
              <a:rPr kumimoji="0" lang="he-IL" sz="28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a:t>
            </a:fld>
            <a:endParaRPr kumimoji="0" lang="he-IL" sz="28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מלבן 4"/>
          <p:cNvSpPr/>
          <p:nvPr/>
        </p:nvSpPr>
        <p:spPr>
          <a:xfrm>
            <a:off x="683568" y="425470"/>
            <a:ext cx="7776864" cy="6432530"/>
          </a:xfrm>
          <a:prstGeom prst="rect">
            <a:avLst/>
          </a:prstGeom>
        </p:spPr>
        <p:txBody>
          <a:bodyPr wrap="square">
            <a:spAutoFit/>
          </a:bodyPr>
          <a:lstStyle/>
          <a:p>
            <a:pPr algn="just">
              <a:spcAft>
                <a:spcPts val="600"/>
              </a:spcAft>
              <a:tabLst>
                <a:tab pos="457200" algn="l"/>
              </a:tabLst>
              <a:defRPr/>
            </a:pPr>
            <a:r>
              <a:rPr kumimoji="0" lang="he-IL" sz="2400" b="0" i="0" u="none" strike="noStrike" kern="1200" cap="none" spc="0" normalizeH="0" baseline="0" noProof="0">
                <a:ln>
                  <a:noFill/>
                </a:ln>
                <a:solidFill>
                  <a:prstClr val="black"/>
                </a:solidFill>
                <a:effectLst/>
                <a:uLnTx/>
                <a:uFillTx/>
                <a:latin typeface="Arial Rounded MT Bold"/>
                <a:ea typeface="Calibri"/>
                <a:cs typeface="Narkisim"/>
              </a:rPr>
              <a:t>העצם החי הוא ההוויה שהיא באמת סובייקט כלומר -- וזה אותו</a:t>
            </a:r>
            <a:r>
              <a:rPr kumimoji="0" lang="he-IL" sz="2400" b="0" i="0" u="none" strike="noStrike" kern="1200" cap="none" spc="0" normalizeH="0" noProof="0">
                <a:ln>
                  <a:noFill/>
                </a:ln>
                <a:solidFill>
                  <a:prstClr val="black"/>
                </a:solidFill>
                <a:effectLst/>
                <a:uLnTx/>
                <a:uFillTx/>
                <a:latin typeface="Arial Rounded MT Bold"/>
                <a:ea typeface="Calibri"/>
                <a:cs typeface="Narkisim"/>
              </a:rPr>
              <a:t> דבר -- ש</a:t>
            </a:r>
            <a:r>
              <a:rPr kumimoji="0" lang="he-IL" sz="2400" b="0" i="0" u="none" strike="noStrike" kern="1200" cap="none" spc="0" normalizeH="0" baseline="0" noProof="0">
                <a:ln>
                  <a:noFill/>
                </a:ln>
                <a:solidFill>
                  <a:prstClr val="black"/>
                </a:solidFill>
                <a:effectLst/>
                <a:uLnTx/>
                <a:uFillTx/>
                <a:latin typeface="Arial Rounded MT Bold"/>
                <a:ea typeface="Calibri"/>
                <a:cs typeface="Narkisim"/>
              </a:rPr>
              <a:t>היא ממשית רק במידה ש[היא] תנועה של הצבה עצמית, או המיצוע של עצמו עם היעשותו לאחר. העצם בתור סובייקט הוא ה</a:t>
            </a:r>
            <a:r>
              <a:rPr kumimoji="0" lang="he-IL" sz="2400" b="1" i="0" u="none" strike="noStrike" kern="1200" cap="none" spc="0" normalizeH="0" baseline="0" noProof="0">
                <a:ln>
                  <a:noFill/>
                </a:ln>
                <a:solidFill>
                  <a:prstClr val="black"/>
                </a:solidFill>
                <a:effectLst/>
                <a:uLnTx/>
                <a:uFillTx/>
                <a:latin typeface="Arial Rounded MT Bold"/>
                <a:ea typeface="Calibri"/>
                <a:cs typeface="Narkisim"/>
              </a:rPr>
              <a:t>שליליות</a:t>
            </a:r>
            <a:r>
              <a:rPr kumimoji="0" lang="he-IL" sz="2400" b="0" i="0" u="none" strike="noStrike" kern="1200" cap="none" spc="0" normalizeH="0" baseline="0" noProof="0">
                <a:ln>
                  <a:noFill/>
                </a:ln>
                <a:solidFill>
                  <a:prstClr val="black"/>
                </a:solidFill>
                <a:effectLst/>
                <a:uLnTx/>
                <a:uFillTx/>
                <a:latin typeface="Arial Rounded MT Bold"/>
                <a:ea typeface="Calibri"/>
                <a:cs typeface="Narkisim"/>
              </a:rPr>
              <a:t> הפשוטה </a:t>
            </a:r>
            <a:r>
              <a:rPr lang="he-IL" sz="2400">
                <a:solidFill>
                  <a:prstClr val="black"/>
                </a:solidFill>
                <a:latin typeface="Arial Rounded MT Bold"/>
                <a:ea typeface="Calibri"/>
                <a:cs typeface="Narkisim"/>
              </a:rPr>
              <a:t>והטהורה; מתוך כך הוא התפצלותו של הפשוט לשניים, או הכפלה המציבה ניגוד, שהיא שוב השלילה של שונות אדישה זו ושל ניגודה. רק זהות כזו </a:t>
            </a:r>
            <a:r>
              <a:rPr lang="he-IL" sz="2400" b="1">
                <a:solidFill>
                  <a:prstClr val="black"/>
                </a:solidFill>
                <a:latin typeface="Arial Rounded MT Bold"/>
                <a:ea typeface="Calibri"/>
                <a:cs typeface="Narkisim"/>
              </a:rPr>
              <a:t>השבה ומעמידה את עצמה</a:t>
            </a:r>
            <a:r>
              <a:rPr lang="he-IL" sz="2400">
                <a:solidFill>
                  <a:prstClr val="black"/>
                </a:solidFill>
                <a:latin typeface="Arial Rounded MT Bold"/>
                <a:ea typeface="Calibri"/>
                <a:cs typeface="Narkisim"/>
              </a:rPr>
              <a:t>, או הרפלקסיה של עצמו בתוך ההיות-אחר, היא בלבד הנה האמתי ולא שום אחדות </a:t>
            </a:r>
            <a:r>
              <a:rPr lang="he-IL" sz="2400" b="1">
                <a:solidFill>
                  <a:prstClr val="black"/>
                </a:solidFill>
                <a:latin typeface="Arial Rounded MT Bold"/>
                <a:ea typeface="Calibri"/>
                <a:cs typeface="Narkisim"/>
              </a:rPr>
              <a:t>מקורית</a:t>
            </a:r>
            <a:r>
              <a:rPr lang="he-IL" sz="2400">
                <a:solidFill>
                  <a:prstClr val="black"/>
                </a:solidFill>
                <a:latin typeface="Arial Rounded MT Bold"/>
                <a:ea typeface="Calibri"/>
                <a:cs typeface="Narkisim"/>
              </a:rPr>
              <a:t> או בלתי-אמצעית בתור כזו.</a:t>
            </a:r>
            <a:r>
              <a:rPr lang="he-IL">
                <a:solidFill>
                  <a:prstClr val="black"/>
                </a:solidFill>
                <a:latin typeface="Arial Rounded MT Bold"/>
                <a:ea typeface="Calibri"/>
                <a:cs typeface="Narkisim"/>
              </a:rPr>
              <a:t> מבוא, פסקה 21, עמ' 84-82 (בתרגום יובל)</a:t>
            </a:r>
          </a:p>
          <a:p>
            <a:pPr lvl="0" algn="just">
              <a:spcAft>
                <a:spcPts val="600"/>
              </a:spcAft>
              <a:tabLst>
                <a:tab pos="457200" algn="l"/>
              </a:tabLst>
              <a:defRPr/>
            </a:pPr>
            <a:r>
              <a:rPr lang="he-IL" sz="2400">
                <a:effectLst/>
                <a:latin typeface="Arial Rounded MT Bold" panose="020F0704030504030204" pitchFamily="34" charset="0"/>
                <a:ea typeface="Times New Roman" panose="02020603050405020304" pitchFamily="18" charset="0"/>
                <a:cs typeface="Narkisim" panose="020E0502050101010101" pitchFamily="34" charset="-79"/>
              </a:rPr>
              <a:t>בהבדילה מעצמה </a:t>
            </a:r>
            <a:r>
              <a:rPr lang="he-IL" sz="2400" b="1">
                <a:effectLst/>
                <a:latin typeface="Arial Rounded MT Bold" panose="020F0704030504030204" pitchFamily="34" charset="0"/>
                <a:ea typeface="Times New Roman" panose="02020603050405020304" pitchFamily="18" charset="0"/>
                <a:cs typeface="Narkisim" panose="020E0502050101010101" pitchFamily="34" charset="-79"/>
              </a:rPr>
              <a:t>רק את עצמה</a:t>
            </a:r>
            <a:r>
              <a:rPr lang="he-IL" sz="2400">
                <a:effectLst/>
                <a:latin typeface="Arial Rounded MT Bold" panose="020F0704030504030204" pitchFamily="34" charset="0"/>
                <a:ea typeface="Times New Roman" panose="02020603050405020304" pitchFamily="18" charset="0"/>
                <a:cs typeface="Narkisim" panose="020E0502050101010101" pitchFamily="34" charset="-79"/>
              </a:rPr>
              <a:t> בתור  עצמה [...] באופן בלתי אמצעי [...] ההבדל לא </a:t>
            </a:r>
            <a:r>
              <a:rPr lang="he-IL" sz="2400" b="1">
                <a:effectLst/>
                <a:latin typeface="Arial Rounded MT Bold" panose="020F0704030504030204" pitchFamily="34" charset="0"/>
                <a:ea typeface="Times New Roman" panose="02020603050405020304" pitchFamily="18" charset="0"/>
                <a:cs typeface="Narkisim" panose="020E0502050101010101" pitchFamily="34" charset="-79"/>
              </a:rPr>
              <a:t>הווה</a:t>
            </a:r>
            <a:r>
              <a:rPr lang="he-IL" sz="2400">
                <a:effectLst/>
                <a:latin typeface="Arial Rounded MT Bold" panose="020F0704030504030204" pitchFamily="34" charset="0"/>
                <a:ea typeface="Times New Roman" panose="02020603050405020304" pitchFamily="18" charset="0"/>
                <a:cs typeface="Narkisim" panose="020E0502050101010101" pitchFamily="34" charset="-79"/>
              </a:rPr>
              <a:t>, והמודעות העצמית היא רק הטאוטולוגיה חסרת-התנועה של: אני הוא אני; כאשר עבור המודעות העצמית ההבדל לא לובש דמות </a:t>
            </a:r>
            <a:r>
              <a:rPr lang="he-IL" sz="2400" b="1">
                <a:effectLst/>
                <a:latin typeface="Arial Rounded MT Bold" panose="020F0704030504030204" pitchFamily="34" charset="0"/>
                <a:ea typeface="Times New Roman" panose="02020603050405020304" pitchFamily="18" charset="0"/>
                <a:cs typeface="Narkisim" panose="020E0502050101010101" pitchFamily="34" charset="-79"/>
              </a:rPr>
              <a:t>הוויה</a:t>
            </a:r>
            <a:r>
              <a:rPr lang="he-IL" sz="2400">
                <a:effectLst/>
                <a:latin typeface="Arial Rounded MT Bold" panose="020F0704030504030204" pitchFamily="34" charset="0"/>
                <a:ea typeface="Times New Roman" panose="02020603050405020304" pitchFamily="18" charset="0"/>
                <a:cs typeface="Narkisim" panose="020E0502050101010101" pitchFamily="34" charset="-79"/>
              </a:rPr>
              <a:t>, אין היא מודעות עצמית.</a:t>
            </a:r>
            <a:r>
              <a:rPr lang="he-IL">
                <a:solidFill>
                  <a:prstClr val="black"/>
                </a:solidFill>
                <a:latin typeface="Arial Rounded MT Bold"/>
                <a:ea typeface="Calibri"/>
                <a:cs typeface="Narkisim"/>
              </a:rPr>
              <a:t> פרק 4, סעיף 167§ </a:t>
            </a:r>
          </a:p>
          <a:p>
            <a:pPr algn="just">
              <a:spcAft>
                <a:spcPts val="600"/>
              </a:spcAft>
              <a:tabLst>
                <a:tab pos="457200" algn="l"/>
              </a:tabLst>
              <a:defRPr/>
            </a:pPr>
            <a:r>
              <a:rPr lang="he-IL" sz="2400">
                <a:solidFill>
                  <a:prstClr val="black"/>
                </a:solidFill>
                <a:latin typeface="Arial Rounded MT Bold"/>
                <a:ea typeface="Calibri"/>
                <a:cs typeface="Narkisim"/>
              </a:rPr>
              <a:t>כמו שיש רוחב ריק, יש גם עומק ריק, אינטנסיביות חסרת-תוכן, הנוהגת ככוח טהור בלא פריסה, והזהה עם השטחיות. כוחו של הרוח גדול רק כביטויו החיצוני, עומקו אינו אלא בשיעור שהוא מעז להתרחב ולאבד את עצמו בתוך פריסתו.</a:t>
            </a:r>
            <a:r>
              <a:rPr lang="he-IL">
                <a:solidFill>
                  <a:prstClr val="black"/>
                </a:solidFill>
                <a:latin typeface="Arial Rounded MT Bold"/>
                <a:ea typeface="Calibri"/>
                <a:cs typeface="Narkisim"/>
              </a:rPr>
              <a:t> מבוא, פסקה 11, עמ' 63</a:t>
            </a:r>
          </a:p>
        </p:txBody>
      </p:sp>
    </p:spTree>
    <p:extLst>
      <p:ext uri="{BB962C8B-B14F-4D97-AF65-F5344CB8AC3E}">
        <p14:creationId xmlns:p14="http://schemas.microsoft.com/office/powerpoint/2010/main" val="315643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השלילי הוא נשמתם של האני ושל העצם</a:t>
            </a:r>
            <a:endParaRPr lang="he-IL" sz="3200"/>
          </a:p>
        </p:txBody>
      </p:sp>
      <p:sp>
        <p:nvSpPr>
          <p:cNvPr id="3" name="מציין מיקום של מספר שקופית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60D32C8-715F-44D9-A432-035A5BA06BC5}" type="slidenum">
              <a:rPr kumimoji="0" lang="he-IL" sz="28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5</a:t>
            </a:fld>
            <a:endParaRPr kumimoji="0" lang="he-IL" sz="28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מלבן 5"/>
          <p:cNvSpPr/>
          <p:nvPr/>
        </p:nvSpPr>
        <p:spPr>
          <a:xfrm>
            <a:off x="466723" y="851371"/>
            <a:ext cx="8352928" cy="5155257"/>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600"/>
              </a:spcAft>
              <a:buClrTx/>
              <a:buSzTx/>
              <a:buFontTx/>
              <a:buNone/>
              <a:tabLst>
                <a:tab pos="180340" algn="l"/>
              </a:tabLst>
              <a:defRPr/>
            </a:pPr>
            <a:r>
              <a:rPr kumimoji="0" lang="he-IL" sz="2400" b="0" i="0" u="none" strike="noStrike" kern="1200" cap="none" spc="0" normalizeH="0" baseline="0" noProof="0">
                <a:ln>
                  <a:noFill/>
                </a:ln>
                <a:solidFill>
                  <a:prstClr val="black"/>
                </a:solidFill>
                <a:effectLst/>
                <a:uLnTx/>
                <a:uFillTx/>
                <a:latin typeface="Arial Rounded MT Bold"/>
                <a:ea typeface="Calibri"/>
                <a:cs typeface="Narkisim"/>
              </a:rPr>
              <a:t>אי ההתאמה בין האני לבין העצם זהו ההבדל שלהם, השלילי בכלל, ולמעשה הוא נשמתם או מה שמניע אותם. </a:t>
            </a:r>
          </a:p>
          <a:p>
            <a:pPr marL="714375" marR="0" lvl="0" indent="0" algn="just" defTabSz="914400" rtl="1" eaLnBrk="0" fontAlgn="auto" latinLnBrk="0" hangingPunct="0">
              <a:lnSpc>
                <a:spcPct val="100000"/>
              </a:lnSpc>
              <a:spcBef>
                <a:spcPts val="0"/>
              </a:spcBef>
              <a:spcAft>
                <a:spcPts val="0"/>
              </a:spcAft>
              <a:buClrTx/>
              <a:buSzTx/>
              <a:buFontTx/>
              <a:buNone/>
              <a:tabLst/>
              <a:defRPr/>
            </a:pPr>
            <a:r>
              <a:rPr kumimoji="0" lang="he-IL" sz="1800" b="0" i="0" u="none" strike="noStrike" kern="0" cap="none" spc="0" normalizeH="0" baseline="0" noProof="0">
                <a:ln>
                  <a:noFill/>
                </a:ln>
                <a:solidFill>
                  <a:prstClr val="black"/>
                </a:solidFill>
                <a:effectLst/>
                <a:uLnTx/>
                <a:uFillTx/>
                <a:latin typeface="Narkisim" pitchFamily="34" charset="-79"/>
                <a:ea typeface="+mn-ea"/>
                <a:cs typeface="Narkisim" pitchFamily="34" charset="-79"/>
              </a:rPr>
              <a:t>טיילור:</a:t>
            </a:r>
          </a:p>
          <a:p>
            <a:pPr marL="714375" marR="0" lvl="0" indent="0" algn="just" defTabSz="914400" rtl="1" eaLnBrk="0" fontAlgn="auto" latinLnBrk="0" hangingPunct="0">
              <a:lnSpc>
                <a:spcPct val="100000"/>
              </a:lnSpc>
              <a:spcBef>
                <a:spcPts val="0"/>
              </a:spcBef>
              <a:spcAft>
                <a:spcPts val="0"/>
              </a:spcAft>
              <a:buClrTx/>
              <a:buSzTx/>
              <a:buFontTx/>
              <a:buNone/>
              <a:tabLst/>
              <a:defRPr/>
            </a:pPr>
            <a:r>
              <a:rPr kumimoji="0" lang="he-IL" sz="1800" b="0" i="0" u="none" strike="noStrike" kern="0" cap="none" spc="0" normalizeH="0" baseline="0" noProof="0">
                <a:ln>
                  <a:noFill/>
                </a:ln>
                <a:solidFill>
                  <a:prstClr val="black"/>
                </a:solidFill>
                <a:effectLst/>
                <a:uLnTx/>
                <a:uFillTx/>
                <a:latin typeface="Narkisim" pitchFamily="34" charset="-79"/>
                <a:ea typeface="+mn-ea"/>
                <a:cs typeface="Narkisim" pitchFamily="34" charset="-79"/>
              </a:rPr>
              <a:t>ניסוחינו על-אודות עצמנו יכולים לשנות את הדבר שהם על אודותיו.</a:t>
            </a:r>
          </a:p>
          <a:p>
            <a:pPr marL="714375" marR="0" lvl="0" indent="0" algn="just" defTabSz="914400" rtl="1" eaLnBrk="0" fontAlgn="auto" latinLnBrk="0" hangingPunct="0">
              <a:lnSpc>
                <a:spcPct val="100000"/>
              </a:lnSpc>
              <a:spcBef>
                <a:spcPts val="0"/>
              </a:spcBef>
              <a:spcAft>
                <a:spcPts val="0"/>
              </a:spcAft>
              <a:buClrTx/>
              <a:buSzTx/>
              <a:buFontTx/>
              <a:buNone/>
              <a:tabLst/>
              <a:defRPr/>
            </a:pPr>
            <a:r>
              <a:rPr kumimoji="0" lang="he-IL" sz="1800" b="0" i="0" u="none" strike="noStrike" kern="0" cap="none" spc="0" normalizeH="0" baseline="0" noProof="0">
                <a:ln>
                  <a:noFill/>
                </a:ln>
                <a:solidFill>
                  <a:prstClr val="black"/>
                </a:solidFill>
                <a:effectLst/>
                <a:uLnTx/>
                <a:uFillTx/>
                <a:latin typeface="Narkisim" pitchFamily="34" charset="-79"/>
                <a:ea typeface="+mn-ea"/>
                <a:cs typeface="Narkisim" pitchFamily="34" charset="-79"/>
              </a:rPr>
              <a:t>אדם הוא חיה המפרשת את עצמה. שינויים בהגדרתו העצמית הם מיניה-וביה שינויים בָּמֶה שהינו, כך שיש להבינו במונחים אחרים. </a:t>
            </a:r>
          </a:p>
          <a:p>
            <a:pPr marL="714375" marR="0" lvl="0" indent="0" algn="just" defTabSz="914400" rtl="1" eaLnBrk="0" fontAlgn="auto" latinLnBrk="0" hangingPunct="0">
              <a:lnSpc>
                <a:spcPct val="100000"/>
              </a:lnSpc>
              <a:spcBef>
                <a:spcPts val="0"/>
              </a:spcBef>
              <a:spcAft>
                <a:spcPts val="0"/>
              </a:spcAft>
              <a:buClrTx/>
              <a:buSzTx/>
              <a:buFontTx/>
              <a:buNone/>
              <a:tabLst/>
              <a:defRPr/>
            </a:pPr>
            <a:r>
              <a:rPr kumimoji="0" lang="he-IL" sz="1800" b="0" i="0" u="none" strike="noStrike" kern="1200" cap="none" spc="0" normalizeH="0" baseline="0" noProof="0">
                <a:ln>
                  <a:noFill/>
                </a:ln>
                <a:solidFill>
                  <a:prstClr val="black"/>
                </a:solidFill>
                <a:effectLst/>
                <a:uLnTx/>
                <a:uFillTx/>
                <a:latin typeface="Calibri"/>
                <a:ea typeface="Calibri"/>
                <a:cs typeface="Narkisim"/>
              </a:rPr>
              <a:t>לשאול מהו אדם, בהפשטה מפרשנויותיו העצמיות, הוא לשאול שאלה מוטעית באופן יסודי, שלא יכולה להיות לה, באופן עקרוני, תשובה.</a:t>
            </a:r>
          </a:p>
          <a:p>
            <a:pPr marL="0" marR="0" lvl="0" indent="0" algn="just" defTabSz="914400" rtl="1" eaLnBrk="0" fontAlgn="auto" latinLnBrk="0" hangingPunct="0">
              <a:lnSpc>
                <a:spcPct val="100000"/>
              </a:lnSpc>
              <a:spcBef>
                <a:spcPts val="0"/>
              </a:spcBef>
              <a:spcAft>
                <a:spcPts val="0"/>
              </a:spcAft>
              <a:buClrTx/>
              <a:buSzTx/>
              <a:buFontTx/>
              <a:buNone/>
              <a:tabLst/>
              <a:defRPr/>
            </a:pPr>
            <a:endParaRPr kumimoji="0" lang="he-IL" sz="2400" b="0" i="0" u="none" strike="noStrike" kern="1200" cap="none" spc="0" normalizeH="0" baseline="0" noProof="0">
              <a:ln>
                <a:noFill/>
              </a:ln>
              <a:solidFill>
                <a:prstClr val="black"/>
              </a:solidFill>
              <a:effectLst/>
              <a:uLnTx/>
              <a:uFillTx/>
              <a:latin typeface="Arial Rounded MT Bold"/>
              <a:ea typeface="Calibri"/>
              <a:cs typeface="Narkisim"/>
            </a:endParaRPr>
          </a:p>
          <a:p>
            <a:pPr marL="0" marR="0" lvl="0" indent="0" algn="just" defTabSz="914400" rtl="1" eaLnBrk="0" fontAlgn="auto" latinLnBrk="0" hangingPunct="0">
              <a:lnSpc>
                <a:spcPct val="100000"/>
              </a:lnSpc>
              <a:spcBef>
                <a:spcPts val="0"/>
              </a:spcBef>
              <a:spcAft>
                <a:spcPts val="0"/>
              </a:spcAft>
              <a:buClrTx/>
              <a:buSzTx/>
              <a:buFontTx/>
              <a:buNone/>
              <a:tabLst/>
              <a:defRPr/>
            </a:pPr>
            <a:r>
              <a:rPr kumimoji="0" lang="he-IL" sz="2400" b="0" i="0" u="none" strike="noStrike" kern="1200" cap="none" spc="0" normalizeH="0" baseline="0" noProof="0">
                <a:ln>
                  <a:noFill/>
                </a:ln>
                <a:solidFill>
                  <a:prstClr val="black"/>
                </a:solidFill>
                <a:effectLst/>
                <a:uLnTx/>
                <a:uFillTx/>
                <a:latin typeface="Arial Rounded MT Bold"/>
                <a:ea typeface="Calibri"/>
                <a:cs typeface="Narkisim"/>
              </a:rPr>
              <a:t>אידאה זו יורדת לדרגה של </a:t>
            </a:r>
            <a:r>
              <a:rPr kumimoji="0" lang="he-IL" sz="2400" b="0" i="0" u="none" strike="noStrike" kern="1200" cap="none" spc="0" normalizeH="0" baseline="0" noProof="0" err="1">
                <a:ln>
                  <a:noFill/>
                </a:ln>
                <a:solidFill>
                  <a:prstClr val="black"/>
                </a:solidFill>
                <a:effectLst/>
                <a:uLnTx/>
                <a:uFillTx/>
                <a:latin typeface="Arial Rounded MT Bold"/>
                <a:ea typeface="Calibri"/>
                <a:cs typeface="Narkisim"/>
              </a:rPr>
              <a:t>רימום</a:t>
            </a:r>
            <a:r>
              <a:rPr kumimoji="0" lang="he-IL" sz="2400" b="0" i="0" u="none" strike="noStrike" kern="1200" cap="none" spc="0" normalizeH="0" baseline="0" noProof="0">
                <a:ln>
                  <a:noFill/>
                </a:ln>
                <a:solidFill>
                  <a:prstClr val="black"/>
                </a:solidFill>
                <a:effectLst/>
                <a:uLnTx/>
                <a:uFillTx/>
                <a:latin typeface="Arial Rounded MT Bold"/>
                <a:ea typeface="Calibri"/>
                <a:cs typeface="Narkisim"/>
              </a:rPr>
              <a:t> הרוח ואף של תפלות כאשר נעדרים ממנה הרצינות, הכאב, הסבלנות והעבודה של השלילי.</a:t>
            </a:r>
          </a:p>
          <a:p>
            <a:pPr marL="0" marR="0" lvl="0" indent="0" algn="just" defTabSz="914400" rtl="1" eaLnBrk="0" fontAlgn="auto" latinLnBrk="0" hangingPunct="0">
              <a:lnSpc>
                <a:spcPct val="100000"/>
              </a:lnSpc>
              <a:spcBef>
                <a:spcPts val="0"/>
              </a:spcBef>
              <a:spcAft>
                <a:spcPts val="0"/>
              </a:spcAft>
              <a:buClrTx/>
              <a:buSzTx/>
              <a:buFontTx/>
              <a:buNone/>
              <a:tabLst/>
              <a:defRPr/>
            </a:pPr>
            <a:endParaRPr kumimoji="0" lang="he-IL" sz="2400" b="0" i="0" u="none" strike="noStrike" kern="1200" cap="none" spc="0" normalizeH="0" baseline="0" noProof="0">
              <a:ln>
                <a:noFill/>
              </a:ln>
              <a:solidFill>
                <a:prstClr val="black"/>
              </a:solidFill>
              <a:effectLst/>
              <a:uLnTx/>
              <a:uFillTx/>
              <a:latin typeface="Arial Rounded MT Bold"/>
              <a:ea typeface="Calibri"/>
              <a:cs typeface="Narkisim"/>
            </a:endParaRPr>
          </a:p>
          <a:p>
            <a:pPr marL="0" marR="0" lvl="0" indent="0" algn="just" defTabSz="914400" rtl="1" eaLnBrk="1" fontAlgn="auto" latinLnBrk="0" hangingPunct="1">
              <a:lnSpc>
                <a:spcPct val="100000"/>
              </a:lnSpc>
              <a:spcBef>
                <a:spcPts val="0"/>
              </a:spcBef>
              <a:spcAft>
                <a:spcPts val="600"/>
              </a:spcAft>
              <a:buClrTx/>
              <a:buSzTx/>
              <a:buFontTx/>
              <a:buNone/>
              <a:tabLst>
                <a:tab pos="180340" algn="l"/>
              </a:tabLst>
              <a:defRPr/>
            </a:pPr>
            <a:r>
              <a:rPr kumimoji="0" lang="he-IL"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האמיתי הוא השלם. השלם אינו אלא המהות המביאה את עצמה לידי שלמות על ידי התפתחותה. המוחלט הוא במהותו תוצאה. בכך נעוץ טבעו להיות ממשי, סובייקט, או היעשות לעצמו. פסקה 23, עמ' 87. </a:t>
            </a:r>
          </a:p>
        </p:txBody>
      </p:sp>
      <p:sp>
        <p:nvSpPr>
          <p:cNvPr id="5" name="Rectangle 11">
            <a:extLst>
              <a:ext uri="{FF2B5EF4-FFF2-40B4-BE49-F238E27FC236}">
                <a16:creationId xmlns:a16="http://schemas.microsoft.com/office/drawing/2014/main" id="{17624E34-7A54-4A40-B3D0-FE5184CFB4A0}"/>
              </a:ext>
            </a:extLst>
          </p:cNvPr>
          <p:cNvSpPr>
            <a:spLocks noChangeArrowheads="1"/>
          </p:cNvSpPr>
          <p:nvPr/>
        </p:nvSpPr>
        <p:spPr bwMode="auto">
          <a:xfrm>
            <a:off x="740772" y="5420798"/>
            <a:ext cx="78048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algn="just" defTabSz="914400" rtl="1" eaLnBrk="0" fontAlgn="auto" latinLnBrk="0" hangingPunct="0">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456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487762-21EB-4CA5-ACC1-6A90BEFB4AE8}"/>
              </a:ext>
            </a:extLst>
          </p:cNvPr>
          <p:cNvSpPr>
            <a:spLocks noGrp="1"/>
          </p:cNvSpPr>
          <p:nvPr>
            <p:ph type="title"/>
          </p:nvPr>
        </p:nvSpPr>
        <p:spPr/>
        <p:txBody>
          <a:bodyPr/>
          <a:lstStyle/>
          <a:p>
            <a:r>
              <a:rPr lang="he-IL" sz="2400"/>
              <a:t>זכותו העילאית של היחיד</a:t>
            </a:r>
          </a:p>
        </p:txBody>
      </p:sp>
      <p:sp>
        <p:nvSpPr>
          <p:cNvPr id="3" name="מציין מיקום של מספר שקופית 2">
            <a:extLst>
              <a:ext uri="{FF2B5EF4-FFF2-40B4-BE49-F238E27FC236}">
                <a16:creationId xmlns:a16="http://schemas.microsoft.com/office/drawing/2014/main" id="{EAFC8022-0E98-45C9-9EB8-7D7E282C51BE}"/>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BB997BE-C4FA-4984-B18F-EF1A88858D01}" type="slidenum">
              <a:rPr kumimoji="0" lang="he-IL" sz="3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6</a:t>
            </a:fld>
            <a:endParaRPr kumimoji="0" lang="he-IL" sz="3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תיבת טקסט 4">
            <a:extLst>
              <a:ext uri="{FF2B5EF4-FFF2-40B4-BE49-F238E27FC236}">
                <a16:creationId xmlns:a16="http://schemas.microsoft.com/office/drawing/2014/main" id="{CF70CED7-2EE2-4FE0-A0FB-051728251241}"/>
              </a:ext>
            </a:extLst>
          </p:cNvPr>
          <p:cNvSpPr txBox="1"/>
          <p:nvPr/>
        </p:nvSpPr>
        <p:spPr>
          <a:xfrm>
            <a:off x="903309" y="577506"/>
            <a:ext cx="7337382" cy="5863144"/>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300"/>
              </a:spcAft>
              <a:buClrTx/>
              <a:buSzTx/>
              <a:buFontTx/>
              <a:buNone/>
              <a:tabLst/>
              <a:defRPr/>
            </a:pPr>
            <a:r>
              <a:rPr kumimoji="0" lang="he-IL"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שום כוח לא יכול לחלל את זכותו של האדם לקביעה עצמית [...]. הקביעה העצמית, דהיינו אוטונומיית הסובייקט, היא יומרה שנעוצה בעצם מושגו של הרצון; הסובייקט הוא החומר האמתי של ההתממשות; [...] המודעות העצמית והמודעות לערך העצמיות [...] מעוניינת </a:t>
            </a:r>
            <a:r>
              <a:rPr kumimoji="0" lang="he-IL" sz="2400" b="0" i="0" u="none" strike="noStrike" kern="1200" cap="none" spc="0" normalizeH="0" baseline="0" noProof="0" err="1">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להתמיר</a:t>
            </a:r>
            <a:r>
              <a:rPr kumimoji="0" lang="he-IL"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 גם את עצם הרציות הטבעיות ולהטביע בהן את חותם הבחירה והעיצוב. פשה"מ 192§</a:t>
            </a:r>
          </a:p>
          <a:p>
            <a:pPr marL="0" marR="0" lvl="0" indent="0" algn="just" defTabSz="914400" rtl="1" eaLnBrk="1" fontAlgn="auto" latinLnBrk="0" hangingPunct="1">
              <a:lnSpc>
                <a:spcPct val="100000"/>
              </a:lnSpc>
              <a:spcBef>
                <a:spcPts val="0"/>
              </a:spcBef>
              <a:spcAft>
                <a:spcPts val="300"/>
              </a:spcAft>
              <a:buClrTx/>
              <a:buSzTx/>
              <a:buFontTx/>
              <a:buNone/>
              <a:tabLst/>
              <a:defRPr/>
            </a:pPr>
            <a:endParaRPr kumimoji="0" lang="he-IL"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endParaRPr>
          </a:p>
          <a:p>
            <a:pPr marL="0" marR="0" lvl="0" indent="0" algn="just" defTabSz="914400" rtl="1" eaLnBrk="1" fontAlgn="auto" latinLnBrk="0" hangingPunct="1">
              <a:lnSpc>
                <a:spcPct val="100000"/>
              </a:lnSpc>
              <a:spcBef>
                <a:spcPts val="0"/>
              </a:spcBef>
              <a:spcAft>
                <a:spcPts val="300"/>
              </a:spcAft>
              <a:buClrTx/>
              <a:buSzTx/>
              <a:buFontTx/>
              <a:buNone/>
              <a:tabLst/>
              <a:defRPr/>
            </a:pPr>
            <a:r>
              <a:rPr kumimoji="0" lang="he-IL" sz="2400" b="0" i="0" u="none" strike="noStrike" kern="1200" cap="none" spc="0" normalizeH="0" baseline="0" noProof="0">
                <a:ln>
                  <a:noFill/>
                </a:ln>
                <a:solidFill>
                  <a:prstClr val="black"/>
                </a:solidFill>
                <a:effectLst/>
                <a:uLnTx/>
                <a:uFillTx/>
                <a:latin typeface="Times New Roman"/>
                <a:ea typeface="Times New Roman"/>
                <a:cs typeface="Narkisim"/>
              </a:rPr>
              <a:t>האדם הבלתי-מעוצב [בלתי-מחונך, </a:t>
            </a:r>
            <a:r>
              <a:rPr kumimoji="0" lang="en-US" sz="2000" b="0" i="0" u="none" strike="noStrike" kern="1200" cap="none" spc="0" normalizeH="0" baseline="0" noProof="0">
                <a:ln>
                  <a:noFill/>
                </a:ln>
                <a:solidFill>
                  <a:prstClr val="black"/>
                </a:solidFill>
                <a:effectLst/>
                <a:uLnTx/>
                <a:uFillTx/>
                <a:latin typeface="Arial Rounded MT Bold" panose="020F0704030504030204" pitchFamily="34" charset="0"/>
                <a:ea typeface="Times New Roman"/>
                <a:cs typeface="Narkisim"/>
              </a:rPr>
              <a:t>Ungebildet</a:t>
            </a:r>
            <a:r>
              <a:rPr kumimoji="0" lang="he-IL" sz="2400" b="0" i="0" u="none" strike="noStrike" kern="1200" cap="none" spc="0" normalizeH="0" baseline="0" noProof="0">
                <a:ln>
                  <a:noFill/>
                </a:ln>
                <a:solidFill>
                  <a:prstClr val="black"/>
                </a:solidFill>
                <a:effectLst/>
                <a:uLnTx/>
                <a:uFillTx/>
                <a:latin typeface="Times New Roman"/>
                <a:ea typeface="Times New Roman"/>
                <a:cs typeface="Narkisim"/>
              </a:rPr>
              <a:t>] מניח לכוחות הגולמיים ולהיקבעויות הטבעיות להכתיב לו הכול, לילדים אין כלל רצון מוסרי והם מניחים להוריהם לקבוע בשבילם הכול; ואילו האדם המעוצב/המחונך, אשר פנימיותו מתפתחת, רוצה שהוא עצמו יהיה בכל מה שהוא עושה. פשה"מ, תוספת ל-107§</a:t>
            </a:r>
            <a:endParaRPr kumimoji="0" lang="en-US" sz="2400" b="0" i="0" u="none" strike="noStrike" kern="1200" cap="none" spc="0" normalizeH="0" baseline="0" noProof="0">
              <a:ln>
                <a:noFill/>
              </a:ln>
              <a:solidFill>
                <a:prstClr val="black"/>
              </a:solidFill>
              <a:effectLst/>
              <a:uLnTx/>
              <a:uFillTx/>
              <a:latin typeface="Times New Roman"/>
              <a:ea typeface="Times New Roman"/>
              <a:cs typeface="+mn-cs"/>
            </a:endParaRPr>
          </a:p>
          <a:p>
            <a:pPr marL="0" marR="0" lvl="0" indent="0" algn="just" defTabSz="914400" rtl="1" eaLnBrk="1" fontAlgn="auto" latinLnBrk="0" hangingPunct="1">
              <a:lnSpc>
                <a:spcPct val="100000"/>
              </a:lnSpc>
              <a:spcBef>
                <a:spcPts val="0"/>
              </a:spcBef>
              <a:spcAft>
                <a:spcPts val="300"/>
              </a:spcAft>
              <a:buClrTx/>
              <a:buSzTx/>
              <a:buFontTx/>
              <a:buNone/>
              <a:tabLst/>
              <a:defRPr/>
            </a:pPr>
            <a:endParaRPr kumimoji="0" lang="he-IL"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endParaRPr>
          </a:p>
          <a:p>
            <a:pPr marL="0" marR="0" lvl="0" indent="0" algn="just" defTabSz="914400" rtl="1" eaLnBrk="1" fontAlgn="auto" latinLnBrk="0" hangingPunct="1">
              <a:lnSpc>
                <a:spcPct val="100000"/>
              </a:lnSpc>
              <a:spcBef>
                <a:spcPts val="0"/>
              </a:spcBef>
              <a:spcAft>
                <a:spcPts val="300"/>
              </a:spcAft>
              <a:buClrTx/>
              <a:buSzTx/>
              <a:buFontTx/>
              <a:buNone/>
              <a:tabLst/>
              <a:defRPr/>
            </a:pPr>
            <a:endParaRPr kumimoji="0" lang="he-IL"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 </a:t>
            </a:r>
            <a:endPar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385679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0"/>
            <a:ext cx="8229600" cy="404664"/>
          </a:xfrm>
        </p:spPr>
        <p:txBody>
          <a:bodyPr/>
          <a:lstStyle/>
          <a:p>
            <a:r>
              <a:rPr lang="he-IL"/>
              <a:t>מהות האדם</a:t>
            </a:r>
          </a:p>
        </p:txBody>
      </p:sp>
      <p:sp>
        <p:nvSpPr>
          <p:cNvPr id="3" name="מציין מיקום של מספר שקופית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60D32C8-715F-44D9-A432-035A5BA06BC5}" type="slidenum">
              <a:rPr kumimoji="0" lang="he-IL" sz="28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7</a:t>
            </a:fld>
            <a:endParaRPr kumimoji="0" lang="he-IL" sz="28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תיבת טקסט 5">
            <a:extLst>
              <a:ext uri="{FF2B5EF4-FFF2-40B4-BE49-F238E27FC236}">
                <a16:creationId xmlns:a16="http://schemas.microsoft.com/office/drawing/2014/main" id="{25831E1E-E039-4F66-B62B-B95E1A0D4CCB}"/>
              </a:ext>
            </a:extLst>
          </p:cNvPr>
          <p:cNvSpPr txBox="1"/>
          <p:nvPr/>
        </p:nvSpPr>
        <p:spPr>
          <a:xfrm>
            <a:off x="996752" y="548680"/>
            <a:ext cx="8064896" cy="5139869"/>
          </a:xfrm>
          <a:prstGeom prst="rect">
            <a:avLst/>
          </a:prstGeom>
          <a:noFill/>
        </p:spPr>
        <p:txBody>
          <a:bodyPr wrap="square">
            <a:spAutoFit/>
          </a:bodyPr>
          <a:lstStyle/>
          <a:p>
            <a:pPr algn="just"/>
            <a:r>
              <a:rPr lang="he-IL" sz="2400" dirty="0">
                <a:effectLst/>
                <a:latin typeface="Arial" panose="020B0604020202020204" pitchFamily="34" charset="0"/>
                <a:ea typeface="Times New Roman" panose="02020603050405020304" pitchFamily="18" charset="0"/>
                <a:cs typeface="Narkisim" panose="020E0502050101010101" pitchFamily="34" charset="-79"/>
              </a:rPr>
              <a:t>כל בני-האדם ‏ הם תבוניים; היסוד הצורני שבתבוניות זו הוא בכך, שהאדם חפשי; זה טבעו של האדם, זו מהותו. </a:t>
            </a:r>
            <a:r>
              <a:rPr lang="he-IL" sz="1600" dirty="0">
                <a:solidFill>
                  <a:prstClr val="black"/>
                </a:solidFill>
                <a:latin typeface="Arial Rounded MT Bold"/>
                <a:cs typeface="Narkisim"/>
              </a:rPr>
              <a:t>מבוא לתולדות הפילוסופיה, 49</a:t>
            </a:r>
          </a:p>
          <a:p>
            <a:pPr algn="just" rtl="1"/>
            <a:endParaRPr lang="he-IL" sz="2400" dirty="0">
              <a:latin typeface="Arial" panose="020B0604020202020204" pitchFamily="34" charset="0"/>
              <a:ea typeface="Times New Roman" panose="02020603050405020304" pitchFamily="18" charset="0"/>
              <a:cs typeface="Narkisim" panose="020E0502050101010101" pitchFamily="34" charset="-79"/>
            </a:endParaRPr>
          </a:p>
          <a:p>
            <a:pPr algn="just"/>
            <a:r>
              <a:rPr lang="he-IL" sz="2400" dirty="0">
                <a:solidFill>
                  <a:prstClr val="black"/>
                </a:solidFill>
                <a:latin typeface="Times New Roman"/>
                <a:ea typeface="Times New Roman"/>
                <a:cs typeface="Narkisim"/>
              </a:rPr>
              <a:t>העיקר הוא שמה שהאדם הוא כשהוא-לעצמו ייהפך ליש בשביל-עצמו... </a:t>
            </a:r>
            <a:r>
              <a:rPr lang="he-IL" sz="2400" dirty="0">
                <a:solidFill>
                  <a:prstClr val="black"/>
                </a:solidFill>
                <a:latin typeface="Arial Rounded MT Bold"/>
                <a:ea typeface="Calibri"/>
                <a:cs typeface="Narkisim"/>
              </a:rPr>
              <a:t>בהבדל זה שבין הכוח והפועל, או בין </a:t>
            </a:r>
            <a:r>
              <a:rPr lang="he-IL" sz="2400" dirty="0" err="1">
                <a:solidFill>
                  <a:prstClr val="black"/>
                </a:solidFill>
                <a:latin typeface="Arial Rounded MT Bold"/>
                <a:ea typeface="Calibri"/>
                <a:cs typeface="Narkisim"/>
              </a:rPr>
              <a:t>ההיות</a:t>
            </a:r>
            <a:r>
              <a:rPr lang="he-IL" sz="2400" dirty="0">
                <a:solidFill>
                  <a:prstClr val="black"/>
                </a:solidFill>
                <a:latin typeface="Arial Rounded MT Bold"/>
                <a:ea typeface="Calibri"/>
                <a:cs typeface="Narkisim"/>
              </a:rPr>
              <a:t>-כשהוא-לעצמו </a:t>
            </a:r>
            <a:r>
              <a:rPr lang="he-IL" sz="2400" dirty="0" err="1">
                <a:solidFill>
                  <a:prstClr val="black"/>
                </a:solidFill>
                <a:latin typeface="Arial Rounded MT Bold"/>
                <a:ea typeface="Calibri"/>
                <a:cs typeface="Narkisim"/>
              </a:rPr>
              <a:t>וההיות</a:t>
            </a:r>
            <a:r>
              <a:rPr lang="he-IL" sz="2400" dirty="0">
                <a:solidFill>
                  <a:prstClr val="black"/>
                </a:solidFill>
                <a:latin typeface="Arial Rounded MT Bold"/>
                <a:ea typeface="Calibri"/>
                <a:cs typeface="Narkisim"/>
              </a:rPr>
              <a:t>-בשביל-עצמו, מתמצה כל ההבדל שבהיסטוריה העולמית. </a:t>
            </a:r>
            <a:r>
              <a:rPr lang="he-IL" sz="100" dirty="0">
                <a:ea typeface="Times New Roman" panose="02020603050405020304" pitchFamily="18" charset="0"/>
                <a:cs typeface="Narkisim" panose="020E0502050101010101" pitchFamily="34" charset="-79"/>
              </a:rPr>
              <a:t>כל בני-האדם הם תבוניים; היסוד הצורני שבתבוניות זו הוא בכך, שהאדם חפשי; זה טבעו של האדם,  זו מהותו. ואף-על-פי-כן </a:t>
            </a:r>
            <a:r>
              <a:rPr lang="he-IL" sz="100" dirty="0" err="1">
                <a:ea typeface="Times New Roman" panose="02020603050405020304" pitchFamily="18" charset="0"/>
                <a:cs typeface="Narkisim" panose="020E0502050101010101" pitchFamily="34" charset="-79"/>
              </a:rPr>
              <a:t>היתה</a:t>
            </a:r>
            <a:r>
              <a:rPr lang="he-IL" sz="100" dirty="0">
                <a:ea typeface="Times New Roman" panose="02020603050405020304" pitchFamily="18" charset="0"/>
                <a:cs typeface="Narkisim" panose="020E0502050101010101" pitchFamily="34" charset="-79"/>
              </a:rPr>
              <a:t> עבדות אצל עמים רבים, ובחלקה היא עדיין קיימת והעמים מרוצים בכך. אנשי-המזרח,  למשל, הם בני-אדם, ובתורת כאלה הם </a:t>
            </a:r>
            <a:r>
              <a:rPr lang="he-IL" sz="100" dirty="0" err="1">
                <a:ea typeface="Times New Roman" panose="02020603050405020304" pitchFamily="18" charset="0"/>
                <a:cs typeface="Narkisim" panose="020E0502050101010101" pitchFamily="34" charset="-79"/>
              </a:rPr>
              <a:t>חפשיים</a:t>
            </a:r>
            <a:r>
              <a:rPr lang="he-IL" sz="100" dirty="0">
                <a:ea typeface="Times New Roman" panose="02020603050405020304" pitchFamily="18" charset="0"/>
                <a:cs typeface="Narkisim" panose="020E0502050101010101" pitchFamily="34" charset="-79"/>
              </a:rPr>
              <a:t> כשהם-לעצמם; ובכל-זאת אין הם </a:t>
            </a:r>
            <a:r>
              <a:rPr lang="he-IL" sz="100" dirty="0" err="1">
                <a:ea typeface="Times New Roman" panose="02020603050405020304" pitchFamily="18" charset="0"/>
                <a:cs typeface="Narkisim" panose="020E0502050101010101" pitchFamily="34" charset="-79"/>
              </a:rPr>
              <a:t>חפשיים</a:t>
            </a:r>
            <a:r>
              <a:rPr lang="he-IL" sz="100" dirty="0">
                <a:ea typeface="Times New Roman" panose="02020603050405020304" pitchFamily="18" charset="0"/>
                <a:cs typeface="Narkisim" panose="020E0502050101010101" pitchFamily="34" charset="-79"/>
              </a:rPr>
              <a:t>, מכיוון שאין להם תודעת-חופש והם סובלים כל עריצות, הן של הדת, הן של השלטון  המדיני. כל ההבדל שבין עמי-המזרח ובין העמים שאצלם  אין עבדות הוא בכך, שאלה יודעים שהם </a:t>
            </a:r>
            <a:r>
              <a:rPr lang="he-IL" sz="100" dirty="0" err="1">
                <a:ea typeface="Times New Roman" panose="02020603050405020304" pitchFamily="18" charset="0"/>
                <a:cs typeface="Narkisim" panose="020E0502050101010101" pitchFamily="34" charset="-79"/>
              </a:rPr>
              <a:t>חפשיים</a:t>
            </a:r>
            <a:r>
              <a:rPr lang="he-IL" sz="100" dirty="0">
                <a:ea typeface="Times New Roman" panose="02020603050405020304" pitchFamily="18" charset="0"/>
                <a:cs typeface="Narkisim" panose="020E0502050101010101" pitchFamily="34" charset="-79"/>
              </a:rPr>
              <a:t>, ש"להיות  </a:t>
            </a:r>
            <a:r>
              <a:rPr lang="he-IL" sz="100" dirty="0" err="1">
                <a:ea typeface="Times New Roman" panose="02020603050405020304" pitchFamily="18" charset="0"/>
                <a:cs typeface="Narkisim" panose="020E0502050101010101" pitchFamily="34" charset="-79"/>
              </a:rPr>
              <a:t>חפשיים</a:t>
            </a:r>
            <a:r>
              <a:rPr lang="he-IL" sz="100" dirty="0">
                <a:ea typeface="Times New Roman" panose="02020603050405020304" pitchFamily="18" charset="0"/>
                <a:cs typeface="Narkisim" panose="020E0502050101010101" pitchFamily="34" charset="-79"/>
              </a:rPr>
              <a:t>" הוא בשבילם היות-בשביל-עצמו.</a:t>
            </a:r>
            <a:r>
              <a:rPr lang="he-IL" sz="100" dirty="0">
                <a:solidFill>
                  <a:prstClr val="black"/>
                </a:solidFill>
                <a:latin typeface="Arial Rounded MT Bold"/>
                <a:ea typeface="Calibri"/>
                <a:cs typeface="Narkisim"/>
              </a:rPr>
              <a:t> </a:t>
            </a:r>
            <a:r>
              <a:rPr lang="he-IL" sz="2400" dirty="0">
                <a:solidFill>
                  <a:prstClr val="black"/>
                </a:solidFill>
                <a:latin typeface="Arial Rounded MT Bold"/>
                <a:ea typeface="Calibri"/>
                <a:cs typeface="Narkisim"/>
              </a:rPr>
              <a:t>את התמורה העצומה במצב העניינים בהיסטוריה העולמית חוללה השאלה, אם האדם חפשי רק כשהוא-לעצמו, או אם הוא יודע כי מושגו, קביעתו [וגם: ייעודו], טבעו, הוא להיות פרט חפשי.</a:t>
            </a:r>
            <a:r>
              <a:rPr lang="he-IL" sz="1600" dirty="0">
                <a:solidFill>
                  <a:prstClr val="black"/>
                </a:solidFill>
                <a:latin typeface="Arial Rounded MT Bold"/>
                <a:cs typeface="Narkisim"/>
              </a:rPr>
              <a:t> </a:t>
            </a:r>
            <a:r>
              <a:rPr lang="he-IL" sz="2000" b="1" dirty="0">
                <a:solidFill>
                  <a:prstClr val="black"/>
                </a:solidFill>
                <a:latin typeface="Times New Roman"/>
                <a:ea typeface="Times New Roman"/>
                <a:cs typeface="Narkisim"/>
              </a:rPr>
              <a:t>מבוא לתולדות הפילוסופיה</a:t>
            </a:r>
            <a:r>
              <a:rPr lang="he-IL" sz="1600" dirty="0">
                <a:solidFill>
                  <a:prstClr val="black"/>
                </a:solidFill>
                <a:latin typeface="Arial Rounded MT Bold"/>
                <a:cs typeface="Narkisim"/>
              </a:rPr>
              <a:t> 43 ואילך</a:t>
            </a:r>
            <a:endParaRPr lang="en-US" sz="2000" dirty="0">
              <a:solidFill>
                <a:prstClr val="black"/>
              </a:solidFill>
              <a:latin typeface="Arial Rounded MT Bold"/>
              <a:cs typeface="Narkisim"/>
            </a:endParaRPr>
          </a:p>
          <a:p>
            <a:pPr algn="just"/>
            <a:endParaRPr lang="he-IL" sz="2000" dirty="0">
              <a:solidFill>
                <a:prstClr val="black"/>
              </a:solidFill>
              <a:latin typeface="Times New Roman"/>
              <a:ea typeface="Times New Roman"/>
              <a:cs typeface="Narkisim"/>
            </a:endParaRPr>
          </a:p>
          <a:p>
            <a:pPr algn="just"/>
            <a:r>
              <a:rPr lang="he-IL" sz="2400" dirty="0">
                <a:solidFill>
                  <a:prstClr val="black"/>
                </a:solidFill>
                <a:latin typeface="Times New Roman"/>
                <a:ea typeface="Times New Roman"/>
                <a:cs typeface="Narkisim"/>
              </a:rPr>
              <a:t>העובר כשלעצמו הוא אמנם אדם, אך עדיין אין הוא כזה בשביל עצמו; בשביל עצמו העובר הוא אדם רק בתור תבונה מעוצבת, שעשתה את עצמה למה שהיא כשלעצמה.</a:t>
            </a:r>
            <a:r>
              <a:rPr lang="he-IL" sz="2000" dirty="0">
                <a:solidFill>
                  <a:prstClr val="black"/>
                </a:solidFill>
                <a:latin typeface="Times New Roman"/>
                <a:ea typeface="Times New Roman"/>
                <a:cs typeface="Narkisim"/>
              </a:rPr>
              <a:t> </a:t>
            </a:r>
            <a:r>
              <a:rPr lang="he-IL" sz="2000" b="1" dirty="0">
                <a:solidFill>
                  <a:prstClr val="black"/>
                </a:solidFill>
                <a:latin typeface="Times New Roman"/>
                <a:ea typeface="Times New Roman"/>
                <a:cs typeface="Narkisim"/>
              </a:rPr>
              <a:t>פנומנולוגיה של הרוח</a:t>
            </a:r>
            <a:r>
              <a:rPr lang="he-IL" sz="2000" dirty="0">
                <a:solidFill>
                  <a:prstClr val="black"/>
                </a:solidFill>
                <a:latin typeface="Times New Roman"/>
                <a:ea typeface="Times New Roman"/>
                <a:cs typeface="Narkisim"/>
              </a:rPr>
              <a:t> (הקדמה (יובל), עמ' 90</a:t>
            </a:r>
            <a:endParaRPr lang="he-IL" sz="2000" dirty="0">
              <a:solidFill>
                <a:prstClr val="black"/>
              </a:solidFill>
            </a:endParaRPr>
          </a:p>
        </p:txBody>
      </p:sp>
    </p:spTree>
    <p:extLst>
      <p:ext uri="{BB962C8B-B14F-4D97-AF65-F5344CB8AC3E}">
        <p14:creationId xmlns:p14="http://schemas.microsoft.com/office/powerpoint/2010/main" val="204235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0"/>
            <a:ext cx="6398666" cy="404664"/>
          </a:xfrm>
        </p:spPr>
        <p:txBody>
          <a:bodyPr/>
          <a:lstStyle/>
          <a:p>
            <a:r>
              <a:rPr lang="he-IL" sz="2800" dirty="0"/>
              <a:t>"לעצמו" ו"בשביל עצמו"</a:t>
            </a:r>
            <a:endParaRPr lang="en-US" sz="2800" dirty="0"/>
          </a:p>
        </p:txBody>
      </p:sp>
      <p:sp>
        <p:nvSpPr>
          <p:cNvPr id="3" name="Slide Number Placeholder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8</a:t>
            </a:fld>
            <a:endParaRPr lang="he-IL">
              <a:solidFill>
                <a:prstClr val="black">
                  <a:tint val="75000"/>
                </a:prstClr>
              </a:solidFill>
            </a:endParaRPr>
          </a:p>
        </p:txBody>
      </p:sp>
      <p:sp>
        <p:nvSpPr>
          <p:cNvPr id="4" name="Rectangle 3"/>
          <p:cNvSpPr/>
          <p:nvPr/>
        </p:nvSpPr>
        <p:spPr>
          <a:xfrm>
            <a:off x="683568" y="980728"/>
            <a:ext cx="8208912" cy="5632311"/>
          </a:xfrm>
          <a:prstGeom prst="rect">
            <a:avLst/>
          </a:prstGeom>
        </p:spPr>
        <p:txBody>
          <a:bodyPr wrap="square">
            <a:spAutoFit/>
          </a:bodyPr>
          <a:lstStyle/>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האדם יודע מה הוא. רק אז הוא מגיע לישותו הממשית. בלעדי זה אין התבונה, החופש, ולא כלום. במהותו האדם הוא תבונה; הגבר, הילד, המשכיל והבוּר הם תבונה; או מוטב לומר: להיות תבונה -- אפשרות זו מצויה בכל אדם; היא נתונה בו. ואף-על-פי-כן אין היא מסייעת כלל בידי הילד, בידי הבור. אין זאת אלא אפשרות, אף-כי לא ריקה; זו אפשרות ממשית, השואפת להתגשמות. רק לאחר שהאדם מגיע לבגרות, להשכלה, הוא יודע, הודות לחינוך, שהוא מבוגר, משכיל. ההבדל הוא, כי שם מצויה התבונה בכוח, כשהיא-לעצמה. ואילו כאן היא מפורשת, הוּצאה מן הכוח אל הפועל.  </a:t>
            </a:r>
            <a:endParaRPr lang="en-US" sz="2400" dirty="0">
              <a:effectLst/>
              <a:latin typeface="Times New Roman" panose="02020603050405020304" pitchFamily="18" charset="0"/>
              <a:ea typeface="Times New Roman" panose="02020603050405020304" pitchFamily="18" charset="0"/>
            </a:endParaRPr>
          </a:p>
          <a:p>
            <a:pPr algn="just"/>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כך, למשל, אומרים אנו, כי האדם הוא תבוני; ואנו מבדילים היטב בין אדם שזה עתה נולד ובין אדם שתבונתו עומדת לפנינו במלוא עיצובה. גם הילד הוא אדם, אבל התבונה עדיין אינה קיימת בו; עדיין אין הוא יודע על התבונה, ואין הוא עושה כל מעשה תבוני. התבונה מצויה בו בכוח, אך עדיין אין היא קיימת בשבילו. העיקר הוא אפוא, שמה שהאדם הוא כשהוא-לעצמו ייהפך ליש בשביל-עצמו.</a:t>
            </a:r>
            <a:r>
              <a:rPr kumimoji="0" lang="he-IL" sz="1800" b="0" i="0" u="none" strike="noStrike" kern="1200" cap="none" spc="0" normalizeH="0" baseline="0" noProof="0" dirty="0">
                <a:ln>
                  <a:noFill/>
                </a:ln>
                <a:effectLst/>
                <a:uLnTx/>
                <a:uFillTx/>
                <a:latin typeface="Times New Roman" panose="02020603050405020304" pitchFamily="18" charset="0"/>
                <a:ea typeface="+mn-ea"/>
                <a:cs typeface="Narkisim" panose="020E0502050101010101" pitchFamily="34" charset="-79"/>
              </a:rPr>
              <a:t> </a:t>
            </a: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Narkisim" panose="020E0502050101010101" pitchFamily="34" charset="-79"/>
              </a:rPr>
              <a:t>מבוא לתולדות הפילוסופיה, 48-47</a:t>
            </a:r>
            <a:endParaRPr lang="en-US" sz="3200" dirty="0">
              <a:solidFill>
                <a:prstClr val="black"/>
              </a:solidFill>
            </a:endParaRPr>
          </a:p>
        </p:txBody>
      </p:sp>
    </p:spTree>
    <p:extLst>
      <p:ext uri="{BB962C8B-B14F-4D97-AF65-F5344CB8AC3E}">
        <p14:creationId xmlns:p14="http://schemas.microsoft.com/office/powerpoint/2010/main" val="1266686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6A46C4B-0F2A-4DF7-A800-D37873187D2B}"/>
              </a:ext>
            </a:extLst>
          </p:cNvPr>
          <p:cNvSpPr>
            <a:spLocks noGrp="1"/>
          </p:cNvSpPr>
          <p:nvPr>
            <p:ph type="title"/>
          </p:nvPr>
        </p:nvSpPr>
        <p:spPr/>
        <p:txBody>
          <a:bodyPr/>
          <a:lstStyle/>
          <a:p>
            <a:r>
              <a:rPr lang="he-IL" sz="2800" dirty="0">
                <a:latin typeface="Times New Roman" panose="02020603050405020304" pitchFamily="18" charset="0"/>
                <a:ea typeface="Times New Roman" panose="02020603050405020304" pitchFamily="18" charset="0"/>
              </a:rPr>
              <a:t>בין העצם הסובייקטיבי של הגל לאני החושב של </a:t>
            </a:r>
            <a:r>
              <a:rPr lang="he-IL" sz="2800" dirty="0" err="1">
                <a:latin typeface="Times New Roman" panose="02020603050405020304" pitchFamily="18" charset="0"/>
                <a:ea typeface="Times New Roman" panose="02020603050405020304" pitchFamily="18" charset="0"/>
              </a:rPr>
              <a:t>דיקרט</a:t>
            </a:r>
            <a:endParaRPr lang="he-IL" dirty="0"/>
          </a:p>
        </p:txBody>
      </p:sp>
      <p:sp>
        <p:nvSpPr>
          <p:cNvPr id="3" name="מציין מיקום של מספר שקופית 2">
            <a:extLst>
              <a:ext uri="{FF2B5EF4-FFF2-40B4-BE49-F238E27FC236}">
                <a16:creationId xmlns:a16="http://schemas.microsoft.com/office/drawing/2014/main" id="{F01C76CD-A54B-450B-BF92-0D3C93515D52}"/>
              </a:ext>
            </a:extLst>
          </p:cNvPr>
          <p:cNvSpPr>
            <a:spLocks noGrp="1"/>
          </p:cNvSpPr>
          <p:nvPr>
            <p:ph type="sldNum" sz="quarter" idx="12"/>
          </p:nvPr>
        </p:nvSpPr>
        <p:spPr/>
        <p:txBody>
          <a:bodyPr/>
          <a:lstStyle/>
          <a:p>
            <a:fld id="{7BB997BE-C4FA-4984-B18F-EF1A88858D01}" type="slidenum">
              <a:rPr lang="he-IL" smtClean="0">
                <a:solidFill>
                  <a:prstClr val="black">
                    <a:tint val="75000"/>
                  </a:prstClr>
                </a:solidFill>
              </a:rPr>
              <a:pPr/>
              <a:t>9</a:t>
            </a:fld>
            <a:endParaRPr lang="he-IL">
              <a:solidFill>
                <a:prstClr val="black">
                  <a:tint val="75000"/>
                </a:prstClr>
              </a:solidFill>
            </a:endParaRPr>
          </a:p>
        </p:txBody>
      </p:sp>
      <p:sp>
        <p:nvSpPr>
          <p:cNvPr id="5" name="תיבת טקסט 4">
            <a:extLst>
              <a:ext uri="{FF2B5EF4-FFF2-40B4-BE49-F238E27FC236}">
                <a16:creationId xmlns:a16="http://schemas.microsoft.com/office/drawing/2014/main" id="{5396F777-5924-4DA4-AA5F-4447EB4FBA58}"/>
              </a:ext>
            </a:extLst>
          </p:cNvPr>
          <p:cNvSpPr txBox="1"/>
          <p:nvPr/>
        </p:nvSpPr>
        <p:spPr>
          <a:xfrm>
            <a:off x="457200" y="908720"/>
            <a:ext cx="8229599" cy="5847755"/>
          </a:xfrm>
          <a:prstGeom prst="rect">
            <a:avLst/>
          </a:prstGeom>
          <a:noFill/>
        </p:spPr>
        <p:txBody>
          <a:bodyPr wrap="square">
            <a:spAutoFit/>
          </a:bodyPr>
          <a:lstStyle/>
          <a:p>
            <a:pPr marR="226695" indent="180340" algn="just">
              <a:spcBef>
                <a:spcPts val="600"/>
              </a:spcBef>
              <a:spcAft>
                <a:spcPts val="600"/>
              </a:spcAft>
            </a:pPr>
            <a:r>
              <a:rPr lang="he-IL" sz="2400" dirty="0">
                <a:latin typeface="Times New Roman" panose="02020603050405020304" pitchFamily="18" charset="0"/>
                <a:cs typeface="Narkisim" panose="020E0502050101010101" pitchFamily="34" charset="-79"/>
              </a:rPr>
              <a:t>מפי </a:t>
            </a:r>
            <a:r>
              <a:rPr lang="he-IL" sz="2400" dirty="0" err="1">
                <a:latin typeface="Times New Roman" panose="02020603050405020304" pitchFamily="18" charset="0"/>
                <a:cs typeface="Narkisim" panose="020E0502050101010101" pitchFamily="34" charset="-79"/>
              </a:rPr>
              <a:t>דיקרט</a:t>
            </a:r>
            <a:r>
              <a:rPr lang="he-IL" sz="2400" dirty="0">
                <a:latin typeface="Times New Roman" panose="02020603050405020304" pitchFamily="18" charset="0"/>
                <a:cs typeface="Narkisim" panose="020E0502050101010101" pitchFamily="34" charset="-79"/>
              </a:rPr>
              <a:t>: </a:t>
            </a:r>
            <a:r>
              <a:rPr lang="he-IL" sz="2400" dirty="0">
                <a:latin typeface="Times New Roman" panose="02020603050405020304" pitchFamily="18" charset="0"/>
                <a:ea typeface="Times New Roman" panose="02020603050405020304" pitchFamily="18" charset="0"/>
                <a:cs typeface="Narkisim" panose="020E0502050101010101" pitchFamily="34" charset="-79"/>
              </a:rPr>
              <a:t>בהירות עצמית היא נתון ראשוני ומיידי, בהירות של ספירה סובייקטיבית (=תחום המודעות, התחום הפנימי-מנטלי) שאינה כפופה לשום אילוצים אובייקטיביים וגם אינה נושאת שום משקל או השתמעות אובייקטיביים.</a:t>
            </a:r>
            <a:endParaRPr lang="en-US" sz="2400" dirty="0">
              <a:latin typeface="Times New Roman" panose="02020603050405020304" pitchFamily="18" charset="0"/>
              <a:ea typeface="Times New Roman" panose="02020603050405020304" pitchFamily="18" charset="0"/>
              <a:cs typeface="Miriam" panose="020B0502050101010101" pitchFamily="34" charset="-79"/>
            </a:endParaRPr>
          </a:p>
          <a:p>
            <a:pPr marL="1790700" marR="226695" algn="just" rtl="1"/>
            <a:r>
              <a:rPr kumimoji="0" lang="he-IL"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rPr>
              <a:t>הרי אמרתי </a:t>
            </a:r>
            <a:r>
              <a:rPr kumimoji="0" lang="he-IL" b="0" i="0" u="none" strike="noStrike" kern="1200" cap="none" spc="0" normalizeH="0" baseline="0" noProof="0" dirty="0" err="1">
                <a:ln>
                  <a:noFill/>
                </a:ln>
                <a:solidFill>
                  <a:prstClr val="black"/>
                </a:solidFill>
                <a:effectLst/>
                <a:uLnTx/>
                <a:uFillTx/>
                <a:latin typeface="Narkisim" pitchFamily="34" charset="-79"/>
                <a:ea typeface="+mn-ea"/>
                <a:cs typeface="Narkisim" pitchFamily="34" charset="-79"/>
              </a:rPr>
              <a:t>בלבי</a:t>
            </a:r>
            <a:r>
              <a:rPr kumimoji="0" lang="he-IL"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rPr>
              <a:t> שאין בעולם שום דבר, שום שמים, שום ארץ, לא רוחות ולא גוף; כלום לא אמרתי </a:t>
            </a:r>
            <a:r>
              <a:rPr kumimoji="0" lang="he-IL" b="0" i="0" u="none" strike="noStrike" kern="1200" cap="none" spc="0" normalizeH="0" baseline="0" noProof="0" dirty="0" err="1">
                <a:ln>
                  <a:noFill/>
                </a:ln>
                <a:solidFill>
                  <a:prstClr val="black"/>
                </a:solidFill>
                <a:effectLst/>
                <a:uLnTx/>
                <a:uFillTx/>
                <a:latin typeface="Narkisim" pitchFamily="34" charset="-79"/>
                <a:ea typeface="+mn-ea"/>
                <a:cs typeface="Narkisim" pitchFamily="34" charset="-79"/>
              </a:rPr>
              <a:t>בלבי</a:t>
            </a:r>
            <a:r>
              <a:rPr kumimoji="0" lang="he-IL"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rPr>
              <a:t> אפוא שאף אני אינני? לא ולא. בלי כל ספק הייתי במציאות, אם אמרתי דבר-מה </a:t>
            </a:r>
            <a:r>
              <a:rPr kumimoji="0" lang="he-IL" b="0" i="0" u="none" strike="noStrike" kern="1200" cap="none" spc="0" normalizeH="0" baseline="0" noProof="0" dirty="0" err="1">
                <a:ln>
                  <a:noFill/>
                </a:ln>
                <a:solidFill>
                  <a:prstClr val="black"/>
                </a:solidFill>
                <a:effectLst/>
                <a:uLnTx/>
                <a:uFillTx/>
                <a:latin typeface="Narkisim" pitchFamily="34" charset="-79"/>
                <a:ea typeface="+mn-ea"/>
                <a:cs typeface="Narkisim" pitchFamily="34" charset="-79"/>
              </a:rPr>
              <a:t>בלבי</a:t>
            </a:r>
            <a:r>
              <a:rPr kumimoji="0" lang="he-IL" b="0" i="0" u="none" strike="noStrike" kern="1200" cap="none" spc="0" normalizeH="0" baseline="0" noProof="0" dirty="0">
                <a:ln>
                  <a:noFill/>
                </a:ln>
                <a:solidFill>
                  <a:prstClr val="black"/>
                </a:solidFill>
                <a:effectLst/>
                <a:uLnTx/>
                <a:uFillTx/>
                <a:latin typeface="Narkisim" pitchFamily="34" charset="-79"/>
                <a:ea typeface="+mn-ea"/>
                <a:cs typeface="Narkisim" pitchFamily="34" charset="-79"/>
              </a:rPr>
              <a:t> או אם אך חשבתי משהו.</a:t>
            </a:r>
          </a:p>
          <a:p>
            <a:pPr marL="1790700" marR="226695" algn="just" rtl="1"/>
            <a:r>
              <a:rPr lang="he-IL" dirty="0">
                <a:solidFill>
                  <a:prstClr val="black"/>
                </a:solidFill>
                <a:latin typeface="Narkisim" pitchFamily="34" charset="-79"/>
                <a:cs typeface="Narkisim" pitchFamily="34" charset="-79"/>
              </a:rPr>
              <a:t>איני אפוא -- אם נדייק בלשוננו -- אלא דבר חושב. כלומר, רוח, תבונה, או שכל.</a:t>
            </a:r>
          </a:p>
          <a:p>
            <a:pPr marR="22225" indent="180340" algn="just">
              <a:spcBef>
                <a:spcPts val="600"/>
              </a:spcBef>
              <a:spcAft>
                <a:spcPts val="600"/>
              </a:spcAft>
            </a:pP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מפי סארטר: בהירות עצמית היא הישג; עיקרו </a:t>
            </a:r>
            <a:r>
              <a:rPr lang="he-IL" sz="2400" dirty="0">
                <a:latin typeface="Times New Roman" panose="02020603050405020304" pitchFamily="18" charset="0"/>
                <a:ea typeface="Times New Roman" panose="02020603050405020304" pitchFamily="18" charset="0"/>
                <a:cs typeface="Narkisim" panose="020E0502050101010101" pitchFamily="34" charset="-79"/>
              </a:rPr>
              <a:t>בהבנה ש"האדם </a:t>
            </a:r>
            <a:r>
              <a:rPr lang="he-IL" sz="100" dirty="0">
                <a:latin typeface="Times New Roman" panose="02020603050405020304" pitchFamily="18" charset="0"/>
                <a:ea typeface="Times New Roman" panose="02020603050405020304" pitchFamily="18" charset="0"/>
                <a:cs typeface="Narkisim" panose="020E0502050101010101" pitchFamily="34" charset="-79"/>
              </a:rPr>
              <a:t>הוא חופשי, האדם הוא חירות", שהוא "</a:t>
            </a:r>
            <a:r>
              <a:rPr lang="he-IL" sz="2400" dirty="0">
                <a:latin typeface="Times New Roman" panose="02020603050405020304" pitchFamily="18" charset="0"/>
                <a:ea typeface="Times New Roman" panose="02020603050405020304" pitchFamily="18" charset="0"/>
                <a:cs typeface="Narkisim" panose="020E0502050101010101" pitchFamily="34" charset="-79"/>
              </a:rPr>
              <a:t>נידון להיות חופשי", דהיינו ש"כל אדם נידון ליצור את האדם בכל רגע ורגע". ש"ההוויה האנושית </a:t>
            </a:r>
            <a:r>
              <a:rPr lang="he-IL" sz="100" dirty="0">
                <a:latin typeface="Times New Roman" panose="02020603050405020304" pitchFamily="18" charset="0"/>
                <a:ea typeface="Times New Roman" panose="02020603050405020304" pitchFamily="18" charset="0"/>
                <a:cs typeface="Narkisim" panose="020E0502050101010101" pitchFamily="34" charset="-79"/>
              </a:rPr>
              <a:t>אינה חייבת בהכרח להיות מה שהינה אלא </a:t>
            </a:r>
            <a:r>
              <a:rPr lang="he-IL" sz="2400" dirty="0">
                <a:latin typeface="Times New Roman" panose="02020603050405020304" pitchFamily="18" charset="0"/>
                <a:ea typeface="Times New Roman" panose="02020603050405020304" pitchFamily="18" charset="0"/>
                <a:cs typeface="Narkisim" panose="020E0502050101010101" pitchFamily="34" charset="-79"/>
              </a:rPr>
              <a:t>חייבת להיות מה שאינה", שאני "נגוע באַין".</a:t>
            </a:r>
            <a:endParaRPr lang="he-IL" sz="2400" dirty="0">
              <a:effectLst/>
              <a:latin typeface="Times New Roman" panose="02020603050405020304" pitchFamily="18" charset="0"/>
              <a:ea typeface="Times New Roman" panose="02020603050405020304" pitchFamily="18" charset="0"/>
              <a:cs typeface="Narkisim" panose="020E0502050101010101" pitchFamily="34" charset="-79"/>
            </a:endParaRPr>
          </a:p>
          <a:p>
            <a:pPr marR="22225" indent="180340" algn="just">
              <a:spcBef>
                <a:spcPts val="600"/>
              </a:spcBef>
              <a:spcAft>
                <a:spcPts val="600"/>
              </a:spcAft>
            </a:pP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מפי הגל: </a:t>
            </a:r>
            <a:r>
              <a:rPr lang="he-IL" sz="2400" dirty="0">
                <a:latin typeface="Times New Roman" panose="02020603050405020304" pitchFamily="18" charset="0"/>
                <a:ea typeface="Times New Roman" panose="02020603050405020304" pitchFamily="18" charset="0"/>
                <a:cs typeface="Narkisim" panose="020E0502050101010101" pitchFamily="34" charset="-79"/>
              </a:rPr>
              <a:t>בהירות עצ</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מית היא הישג מתֻווך ועקלקל שיש בו סיכון, הנהרה של תופעה </a:t>
            </a:r>
            <a:r>
              <a:rPr lang="he-IL" sz="2400" dirty="0">
                <a:latin typeface="Times New Roman" panose="02020603050405020304" pitchFamily="18" charset="0"/>
                <a:ea typeface="Times New Roman" panose="02020603050405020304" pitchFamily="18" charset="0"/>
                <a:cs typeface="Narkisim" panose="020E0502050101010101" pitchFamily="34" charset="-79"/>
              </a:rPr>
              <a:t>אובייקטיבית; התופעה האובייקטיבית עומדת מלכתחילה </a:t>
            </a:r>
            <a:r>
              <a:rPr lang="he-IL" sz="2400" dirty="0" err="1">
                <a:latin typeface="Times New Roman" panose="02020603050405020304" pitchFamily="18" charset="0"/>
                <a:ea typeface="Times New Roman" panose="02020603050405020304" pitchFamily="18" charset="0"/>
                <a:cs typeface="Narkisim" panose="020E0502050101010101" pitchFamily="34" charset="-79"/>
              </a:rPr>
              <a:t>להנהרה</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משום שהיא מעוצבת מעיקרה מתוך הבנה ראשונית כלשהי. היא עומדת מהותית, גם לעיצוב ולטביעת חותם.</a:t>
            </a:r>
            <a:endParaRPr lang="he-IL" sz="2400" dirty="0">
              <a:latin typeface="Times New Roman" panose="02020603050405020304" pitchFamily="18"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3476998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EC0EC37-9355-4BDA-979A-C62A97F9F793}"/>
              </a:ext>
            </a:extLst>
          </p:cNvPr>
          <p:cNvSpPr>
            <a:spLocks noGrp="1"/>
          </p:cNvSpPr>
          <p:nvPr>
            <p:ph idx="1"/>
          </p:nvPr>
        </p:nvSpPr>
        <p:spPr>
          <a:xfrm>
            <a:off x="457200" y="1600201"/>
            <a:ext cx="8229600" cy="4133056"/>
          </a:xfrm>
        </p:spPr>
        <p:txBody>
          <a:bodyPr>
            <a:normAutofit/>
          </a:bodyPr>
          <a:lstStyle/>
          <a:p>
            <a:pPr marL="0" indent="0" algn="just">
              <a:buNone/>
            </a:pP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היות העצם האובייקטיבי-ממשי </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סובייקט</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והיות הסובייקט </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ממשי</a:t>
            </a:r>
            <a:r>
              <a:rPr lang="he-IL" sz="2400" dirty="0">
                <a:latin typeface="Times New Roman" panose="02020603050405020304" pitchFamily="18" charset="0"/>
                <a:ea typeface="Times New Roman" panose="02020603050405020304" pitchFamily="18" charset="0"/>
                <a:cs typeface="Narkisim" panose="020E0502050101010101" pitchFamily="34" charset="-79"/>
              </a:rPr>
              <a:t>,</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מעמיד מראש ומלכתחילה תמונה של התפתחות ששיאה הכרה עצמית, שמקיימת יחסים מיוחדים בין אמת לממשות: הכרה עצמית אמתית אינה התאמת של הכרה לממשות חיצונית, אלא בעצמה </a:t>
            </a:r>
            <a:r>
              <a:rPr lang="he-IL" sz="2400" b="1" dirty="0">
                <a:effectLst/>
                <a:latin typeface="Times New Roman" panose="02020603050405020304" pitchFamily="18" charset="0"/>
                <a:ea typeface="Times New Roman" panose="02020603050405020304" pitchFamily="18" charset="0"/>
                <a:cs typeface="Narkisim" panose="020E0502050101010101" pitchFamily="34" charset="-79"/>
              </a:rPr>
              <a:t>הת</a:t>
            </a:r>
            <a:r>
              <a:rPr lang="he-IL" sz="2400" b="1" dirty="0">
                <a:effectLst/>
                <a:ea typeface="Times New Roman" panose="02020603050405020304" pitchFamily="18" charset="0"/>
                <a:cs typeface="Narkisim" panose="020E0502050101010101" pitchFamily="34" charset="-79"/>
              </a:rPr>
              <a:t>ממשות</a:t>
            </a:r>
            <a:r>
              <a:rPr lang="he-IL" sz="2400" dirty="0">
                <a:effectLst/>
                <a:ea typeface="Times New Roman" panose="02020603050405020304" pitchFamily="18" charset="0"/>
                <a:cs typeface="Narkisim" panose="020E0502050101010101" pitchFamily="34" charset="-79"/>
              </a:rPr>
              <a:t>. הספר ע</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צמו מתאר את התהליך הזה; ההקדמה רומזת לחידושים המהותיים במושגי היסוד, המובלעים בסכֵמה (סובייקט, עצם, אמת, ממשות, מושגיות), וגם ממקמת את הסכמה בהקשרה ההיסטורי (קאנט, רומנטיקה) והפילוסופי (אמפיריציזם, סובייקטיביזם, פורמליזם). בפרט, היא רומזת ליישוב-הניגודים הדיאלקטי שבאמתחתה (אחדות וריבוי, זהות ושונות, כלליות ופרטיות, מחשבה והוויה, אידאליזם וריאליזם, רוח וטבע, סופיות ואינסופיות, עיון ומעשה, פנימיות וחיצוניות)</a:t>
            </a:r>
            <a:endParaRPr lang="he-IL" sz="4000" dirty="0"/>
          </a:p>
        </p:txBody>
      </p:sp>
      <p:sp>
        <p:nvSpPr>
          <p:cNvPr id="4" name="מציין מיקום של מספר שקופית 3">
            <a:extLst>
              <a:ext uri="{FF2B5EF4-FFF2-40B4-BE49-F238E27FC236}">
                <a16:creationId xmlns:a16="http://schemas.microsoft.com/office/drawing/2014/main" id="{CF58B5CA-F57F-4E0B-99E3-271431D7A1E2}"/>
              </a:ext>
            </a:extLst>
          </p:cNvPr>
          <p:cNvSpPr>
            <a:spLocks noGrp="1"/>
          </p:cNvSpPr>
          <p:nvPr>
            <p:ph type="sldNum" sz="quarter" idx="12"/>
          </p:nvPr>
        </p:nvSpPr>
        <p:spPr>
          <a:xfrm>
            <a:off x="0" y="6457637"/>
            <a:ext cx="2133600" cy="365125"/>
          </a:xfrm>
        </p:spPr>
        <p:txBody>
          <a:bodyPr/>
          <a:lstStyle/>
          <a:p>
            <a:fld id="{7BB997BE-C4FA-4984-B18F-EF1A88858D01}" type="slidenum">
              <a:rPr lang="he-IL" sz="3200" smtClean="0">
                <a:solidFill>
                  <a:prstClr val="black">
                    <a:tint val="75000"/>
                  </a:prstClr>
                </a:solidFill>
                <a:latin typeface="Narkisim" panose="020E0502050101010101" pitchFamily="34" charset="-79"/>
                <a:cs typeface="Narkisim" panose="020E0502050101010101" pitchFamily="34" charset="-79"/>
              </a:rPr>
              <a:pPr/>
              <a:t>10</a:t>
            </a:fld>
            <a:endParaRPr lang="he-IL" sz="3200">
              <a:solidFill>
                <a:prstClr val="black">
                  <a:tint val="75000"/>
                </a:prstClr>
              </a:solidFill>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3011544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2800" dirty="0"/>
              <a:t>היישרת מבט אל השלילי, התפתחות התוכן</a:t>
            </a:r>
          </a:p>
        </p:txBody>
      </p:sp>
      <p:sp>
        <p:nvSpPr>
          <p:cNvPr id="3" name="מציין מיקום של מספר שקופית 2"/>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D60D32C8-715F-44D9-A432-035A5BA06BC5}" type="slidenum">
              <a:rPr kumimoji="0" lang="he-IL" sz="28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11</a:t>
            </a:fld>
            <a:endParaRPr kumimoji="0" lang="he-IL" sz="28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מלבן 5"/>
          <p:cNvSpPr/>
          <p:nvPr/>
        </p:nvSpPr>
        <p:spPr>
          <a:xfrm>
            <a:off x="763009" y="1268760"/>
            <a:ext cx="7056784" cy="5047536"/>
          </a:xfrm>
          <a:prstGeom prst="rect">
            <a:avLst/>
          </a:prstGeom>
        </p:spPr>
        <p:txBody>
          <a:bodyPr wrap="square">
            <a:spAutoFit/>
          </a:bodyPr>
          <a:lstStyle/>
          <a:p>
            <a:pPr marR="0" lvl="0" algn="just" defTabSz="914400" rtl="1" eaLnBrk="1" fontAlgn="auto" latinLnBrk="0" hangingPunct="1">
              <a:lnSpc>
                <a:spcPct val="100000"/>
              </a:lnSpc>
              <a:spcBef>
                <a:spcPts val="0"/>
              </a:spcBef>
              <a:spcAft>
                <a:spcPts val="600"/>
              </a:spcAft>
              <a:buClrTx/>
              <a:buSzTx/>
              <a:tabLst>
                <a:tab pos="180340" algn="l"/>
              </a:tabLst>
              <a:defRPr/>
            </a:pPr>
            <a:r>
              <a:rPr kumimoji="0" lang="he-IL" sz="2400" b="0" i="0" u="none" strike="noStrike" kern="1200" cap="none" spc="0" normalizeH="0" baseline="0" noProof="0" dirty="0">
                <a:ln>
                  <a:noFill/>
                </a:ln>
                <a:solidFill>
                  <a:prstClr val="black"/>
                </a:solidFill>
                <a:effectLst/>
                <a:uLnTx/>
                <a:uFillTx/>
                <a:latin typeface="Arial Rounded MT Bold"/>
                <a:ea typeface="Calibri"/>
                <a:cs typeface="Narkisim"/>
              </a:rPr>
              <a:t>הרוח היא עוצמה לא בתור חיובי המפנה עורף לשלילי אלא רק מתוך היישרת מבט אל השלילי. הוא שוכן בתוך השלילי והופך אותו להוויה. הוא מה שכונה בשם סובייקט, אשר בהעניקו לקביעה המסוימת מציאות בתוך היסוד שלו, הריהו שם-לעל את חוסר האמצעיות המופשט, את זה שהווה סתם, ובזה הסובייקט הוא העצם האמתי, ההוויה או אי-האמצעיות אשר המיצוע אינו חיצוני לה, אלא היא היא אותו מיצוע. </a:t>
            </a:r>
            <a:r>
              <a:rPr kumimoji="0" lang="he-IL" b="0" i="0" u="none" strike="noStrike" kern="1200" cap="none" spc="0" normalizeH="0" baseline="0" noProof="0" dirty="0">
                <a:ln>
                  <a:noFill/>
                </a:ln>
                <a:solidFill>
                  <a:prstClr val="black"/>
                </a:solidFill>
                <a:effectLst/>
                <a:uLnTx/>
                <a:uFillTx/>
                <a:latin typeface="Arial Rounded MT Bold"/>
                <a:ea typeface="Calibri"/>
                <a:cs typeface="Narkisim"/>
              </a:rPr>
              <a:t>עמ' 113.</a:t>
            </a:r>
          </a:p>
          <a:p>
            <a:pPr marR="0" lvl="0" algn="just" defTabSz="914400" rtl="1" eaLnBrk="1" fontAlgn="auto" latinLnBrk="0" hangingPunct="1">
              <a:lnSpc>
                <a:spcPct val="100000"/>
              </a:lnSpc>
              <a:spcBef>
                <a:spcPts val="0"/>
              </a:spcBef>
              <a:spcAft>
                <a:spcPts val="600"/>
              </a:spcAft>
              <a:buClrTx/>
              <a:buSzTx/>
              <a:tabLst>
                <a:tab pos="180340" algn="l"/>
              </a:tabLst>
              <a:defRPr/>
            </a:pPr>
            <a:endParaRPr kumimoji="0" lang="he-IL" sz="2400" b="0" i="0" u="none" strike="noStrike" kern="1200" cap="none" spc="0" normalizeH="0" baseline="0" noProof="0" dirty="0">
              <a:ln>
                <a:noFill/>
              </a:ln>
              <a:solidFill>
                <a:prstClr val="black"/>
              </a:solidFill>
              <a:effectLst/>
              <a:uLnTx/>
              <a:uFillTx/>
              <a:latin typeface="Arial Rounded MT Bold"/>
              <a:ea typeface="Calibri"/>
              <a:cs typeface="Narkisim"/>
            </a:endParaRPr>
          </a:p>
          <a:p>
            <a:pPr algn="just">
              <a:spcAft>
                <a:spcPts val="600"/>
              </a:spcAft>
              <a:tabLst>
                <a:tab pos="180340" algn="l"/>
              </a:tabLst>
              <a:defRPr/>
            </a:pPr>
            <a:r>
              <a:rPr lang="he-IL" sz="2400" dirty="0">
                <a:latin typeface="Times New Roman" panose="02020603050405020304" pitchFamily="18" charset="0"/>
                <a:ea typeface="Times New Roman" panose="02020603050405020304" pitchFamily="18" charset="0"/>
                <a:cs typeface="Narkisim" panose="020E0502050101010101" pitchFamily="34" charset="-79"/>
              </a:rPr>
              <a:t>פעילותו של הרצון אשר בה הוא שם לעל את הסתירה שבין הסובייקטיביות ובין האובייקטיביות ומתרגם את תכליותיו מן הקביעה הסובייקטיבית לזו האובייקטיבית, ובה-בעת נשאר </a:t>
            </a:r>
            <a:r>
              <a:rPr lang="he-IL" sz="2400" i="1" dirty="0">
                <a:latin typeface="Times New Roman" panose="02020603050405020304" pitchFamily="18" charset="0"/>
                <a:ea typeface="Times New Roman" panose="02020603050405020304" pitchFamily="18" charset="0"/>
                <a:cs typeface="Narkisim" panose="020E0502050101010101" pitchFamily="34" charset="-79"/>
              </a:rPr>
              <a:t>אצל עצמו</a:t>
            </a:r>
            <a:r>
              <a:rPr lang="he-IL" sz="2400" dirty="0">
                <a:latin typeface="Times New Roman" panose="02020603050405020304" pitchFamily="18" charset="0"/>
                <a:ea typeface="Times New Roman" panose="02020603050405020304" pitchFamily="18" charset="0"/>
                <a:cs typeface="Narkisim" panose="020E0502050101010101" pitchFamily="34" charset="-79"/>
              </a:rPr>
              <a:t> באובייקטיביות [הזאת], הפעילות הזאת היא </a:t>
            </a:r>
            <a:r>
              <a:rPr lang="he-IL" sz="2400" i="1" dirty="0">
                <a:latin typeface="Times New Roman" panose="02020603050405020304" pitchFamily="18" charset="0"/>
                <a:ea typeface="Times New Roman" panose="02020603050405020304" pitchFamily="18" charset="0"/>
                <a:cs typeface="Narkisim" panose="020E0502050101010101" pitchFamily="34" charset="-79"/>
              </a:rPr>
              <a:t>התפתחותו</a:t>
            </a:r>
            <a:r>
              <a:rPr lang="he-IL" sz="2400" dirty="0">
                <a:latin typeface="Times New Roman" panose="02020603050405020304" pitchFamily="18" charset="0"/>
                <a:ea typeface="Times New Roman" panose="02020603050405020304" pitchFamily="18" charset="0"/>
                <a:cs typeface="Narkisim" panose="020E0502050101010101" pitchFamily="34" charset="-79"/>
              </a:rPr>
              <a:t> </a:t>
            </a:r>
            <a:r>
              <a:rPr lang="he-IL" sz="2400" i="1" dirty="0">
                <a:latin typeface="Times New Roman" panose="02020603050405020304" pitchFamily="18" charset="0"/>
                <a:ea typeface="Times New Roman" panose="02020603050405020304" pitchFamily="18" charset="0"/>
                <a:cs typeface="Narkisim" panose="020E0502050101010101" pitchFamily="34" charset="-79"/>
              </a:rPr>
              <a:t>המהותית</a:t>
            </a:r>
            <a:r>
              <a:rPr lang="he-IL" sz="2400" dirty="0">
                <a:latin typeface="Times New Roman" panose="02020603050405020304" pitchFamily="18" charset="0"/>
                <a:ea typeface="Times New Roman" panose="02020603050405020304" pitchFamily="18" charset="0"/>
                <a:cs typeface="Narkisim" panose="020E0502050101010101" pitchFamily="34" charset="-79"/>
              </a:rPr>
              <a:t> של התוכן העצמותי</a:t>
            </a:r>
            <a:r>
              <a:rPr lang="he-IL" sz="2400" dirty="0">
                <a:latin typeface="Calibri" panose="020F0502020204030204" pitchFamily="34" charset="0"/>
                <a:ea typeface="Times New Roman" panose="02020603050405020304" pitchFamily="18" charset="0"/>
                <a:cs typeface="Narkisim" panose="020E0502050101010101" pitchFamily="34" charset="-79"/>
              </a:rPr>
              <a:t>. </a:t>
            </a:r>
            <a:r>
              <a:rPr lang="he-IL" dirty="0" err="1">
                <a:solidFill>
                  <a:prstClr val="black"/>
                </a:solidFill>
                <a:latin typeface="Arial Rounded MT Bold"/>
                <a:ea typeface="Calibri"/>
                <a:cs typeface="Narkisim"/>
              </a:rPr>
              <a:t>פשה"מ</a:t>
            </a:r>
            <a:r>
              <a:rPr lang="he-IL" dirty="0">
                <a:solidFill>
                  <a:prstClr val="black"/>
                </a:solidFill>
                <a:latin typeface="Arial Rounded MT Bold"/>
                <a:ea typeface="Calibri"/>
                <a:cs typeface="Narkisim"/>
              </a:rPr>
              <a:t> 28§.</a:t>
            </a:r>
            <a:r>
              <a:rPr lang="he-IL" sz="2400" dirty="0">
                <a:latin typeface="Calibri" panose="020F0502020204030204" pitchFamily="34" charset="0"/>
                <a:ea typeface="Times New Roman" panose="02020603050405020304" pitchFamily="18" charset="0"/>
                <a:cs typeface="Narkisim" panose="020E0502050101010101" pitchFamily="34" charset="-79"/>
              </a:rPr>
              <a:t> </a:t>
            </a:r>
            <a:endParaRPr lang="en-US" sz="2400" dirty="0">
              <a:latin typeface="Arial" panose="020B0604020202020204" pitchFamily="34"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166636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292E39-2186-4D4A-BD36-1D05FDC6334C}"/>
              </a:ext>
            </a:extLst>
          </p:cNvPr>
          <p:cNvSpPr>
            <a:spLocks noGrp="1"/>
          </p:cNvSpPr>
          <p:nvPr>
            <p:ph type="title"/>
          </p:nvPr>
        </p:nvSpPr>
        <p:spPr>
          <a:xfrm>
            <a:off x="909638" y="0"/>
            <a:ext cx="8229600" cy="365125"/>
          </a:xfrm>
        </p:spPr>
        <p:txBody>
          <a:bodyPr/>
          <a:lstStyle/>
          <a:p>
            <a:r>
              <a:rPr lang="he-IL" sz="2800" dirty="0">
                <a:latin typeface="Times New Roman" panose="02020603050405020304" pitchFamily="18" charset="0"/>
                <a:ea typeface="Times New Roman" panose="02020603050405020304" pitchFamily="18" charset="0"/>
              </a:rPr>
              <a:t>הכלליות המחזיקה בתוכה את הפרטי</a:t>
            </a:r>
            <a:endParaRPr lang="he-IL" dirty="0"/>
          </a:p>
        </p:txBody>
      </p:sp>
      <p:sp>
        <p:nvSpPr>
          <p:cNvPr id="3" name="מציין מיקום של מספר שקופית 2">
            <a:extLst>
              <a:ext uri="{FF2B5EF4-FFF2-40B4-BE49-F238E27FC236}">
                <a16:creationId xmlns:a16="http://schemas.microsoft.com/office/drawing/2014/main" id="{2578BD13-78F1-4232-81D1-278413C38793}"/>
              </a:ext>
            </a:extLst>
          </p:cNvPr>
          <p:cNvSpPr>
            <a:spLocks noGrp="1"/>
          </p:cNvSpPr>
          <p:nvPr>
            <p:ph type="sldNum" sz="quarter" idx="12"/>
          </p:nvPr>
        </p:nvSpPr>
        <p:spPr>
          <a:xfrm>
            <a:off x="0" y="6396939"/>
            <a:ext cx="763009" cy="432048"/>
          </a:xfrm>
        </p:spPr>
        <p:txBody>
          <a:bodyPr/>
          <a:lstStyle/>
          <a:p>
            <a:fld id="{7BB997BE-C4FA-4984-B18F-EF1A88858D01}" type="slidenum">
              <a:rPr lang="he-IL" smtClean="0"/>
              <a:pPr/>
              <a:t>12</a:t>
            </a:fld>
            <a:endParaRPr lang="he-IL"/>
          </a:p>
        </p:txBody>
      </p:sp>
      <p:sp>
        <p:nvSpPr>
          <p:cNvPr id="5" name="תיבת טקסט 4">
            <a:extLst>
              <a:ext uri="{FF2B5EF4-FFF2-40B4-BE49-F238E27FC236}">
                <a16:creationId xmlns:a16="http://schemas.microsoft.com/office/drawing/2014/main" id="{A1E5AE7B-0CC2-4214-81C8-F6AA26F393AF}"/>
              </a:ext>
            </a:extLst>
          </p:cNvPr>
          <p:cNvSpPr txBox="1"/>
          <p:nvPr/>
        </p:nvSpPr>
        <p:spPr>
          <a:xfrm>
            <a:off x="607593" y="1052736"/>
            <a:ext cx="7928814" cy="4416594"/>
          </a:xfrm>
          <a:prstGeom prst="rect">
            <a:avLst/>
          </a:prstGeom>
          <a:noFill/>
        </p:spPr>
        <p:txBody>
          <a:bodyPr wrap="square">
            <a:spAutoFit/>
          </a:bodyPr>
          <a:lstStyle/>
          <a:p>
            <a:pPr marR="180340" lvl="0" algn="just" rtl="1">
              <a:lnSpc>
                <a:spcPct val="150000"/>
              </a:lnSpc>
              <a:spcBef>
                <a:spcPts val="600"/>
              </a:spcBef>
              <a:spcAft>
                <a:spcPts val="600"/>
              </a:spcAft>
              <a:tabLst>
                <a:tab pos="180340" algn="l"/>
              </a:tabLst>
            </a:pP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יש</a:t>
            </a:r>
            <a:r>
              <a:rPr lang="he-IL" sz="2400" dirty="0">
                <a:latin typeface="Times New Roman" panose="02020603050405020304" pitchFamily="18" charset="0"/>
                <a:cs typeface="Narkisim" panose="020E0502050101010101" pitchFamily="34" charset="-79"/>
              </a:rPr>
              <a:t> ללמוד ... ל</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לכוד את המלאות העשירה והקונקרטית... 53</a:t>
            </a:r>
            <a:endParaRPr lang="en-US" sz="2400" dirty="0">
              <a:effectLst/>
              <a:latin typeface="Times New Roman" panose="02020603050405020304" pitchFamily="18" charset="0"/>
              <a:ea typeface="Times New Roman" panose="02020603050405020304" pitchFamily="18" charset="0"/>
              <a:cs typeface="Miriam Transparent" panose="020B0502050101010101" pitchFamily="34" charset="-79"/>
            </a:endParaRPr>
          </a:p>
          <a:p>
            <a:pPr algn="just"/>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בקיעתו הראשונה של החדש היא רק אי-אמצעיותו או מושגו. כמו שבניין עדיין אינו מושלם עם הנחת יסודותיו, כך מושגו הנקנה של השלם עניין אינו השלם עצמו</a:t>
            </a:r>
            <a:r>
              <a:rPr lang="he-IL" sz="2400">
                <a:effectLst/>
                <a:latin typeface="Times New Roman" panose="02020603050405020304" pitchFamily="18" charset="0"/>
                <a:ea typeface="Times New Roman" panose="02020603050405020304" pitchFamily="18" charset="0"/>
                <a:cs typeface="Narkisim" panose="020E0502050101010101" pitchFamily="34" charset="-79"/>
              </a:rPr>
              <a:t>.</a:t>
            </a:r>
            <a:r>
              <a:rPr lang="he-IL" sz="2400">
                <a:latin typeface="Times New Roman" panose="02020603050405020304" pitchFamily="18" charset="0"/>
                <a:ea typeface="Times New Roman" panose="02020603050405020304" pitchFamily="18" charset="0"/>
                <a:cs typeface="Narkisim" panose="020E0502050101010101" pitchFamily="34" charset="-79"/>
              </a:rPr>
              <a:t> 68-67</a:t>
            </a:r>
          </a:p>
          <a:p>
            <a:pPr algn="just"/>
            <a:endParaRPr lang="he-IL" sz="2400">
              <a:latin typeface="Times New Roman" panose="02020603050405020304" pitchFamily="18" charset="0"/>
              <a:ea typeface="Times New Roman" panose="02020603050405020304" pitchFamily="18" charset="0"/>
              <a:cs typeface="Narkisim" panose="020E0502050101010101" pitchFamily="34" charset="-79"/>
            </a:endParaRPr>
          </a:p>
          <a:p>
            <a:pPr algn="just"/>
            <a:r>
              <a:rPr lang="en-US" sz="2400">
                <a:latin typeface="Narkisim" panose="020E0502050101010101" pitchFamily="34" charset="-79"/>
                <a:ea typeface="Times New Roman" panose="02020603050405020304" pitchFamily="18" charset="0"/>
              </a:rPr>
              <a:t> </a:t>
            </a:r>
            <a:r>
              <a:rPr lang="he-IL" sz="2400" i="1">
                <a:ea typeface="Times New Roman" panose="02020603050405020304" pitchFamily="18" charset="0"/>
                <a:cs typeface="Narkisim" panose="020E0502050101010101" pitchFamily="34" charset="-79"/>
              </a:rPr>
              <a:t>אופן</a:t>
            </a:r>
            <a:r>
              <a:rPr lang="he-IL" sz="2400">
                <a:ea typeface="Times New Roman" panose="02020603050405020304" pitchFamily="18" charset="0"/>
                <a:cs typeface="Narkisim" panose="020E0502050101010101" pitchFamily="34" charset="-79"/>
              </a:rPr>
              <a:t> </a:t>
            </a:r>
            <a:r>
              <a:rPr lang="he-IL" sz="2400" i="1">
                <a:ea typeface="Times New Roman" panose="02020603050405020304" pitchFamily="18" charset="0"/>
                <a:cs typeface="Narkisim" panose="020E0502050101010101" pitchFamily="34" charset="-79"/>
              </a:rPr>
              <a:t>מציאותו</a:t>
            </a:r>
            <a:r>
              <a:rPr lang="he-IL" sz="2400">
                <a:ea typeface="Times New Roman" panose="02020603050405020304" pitchFamily="18" charset="0"/>
                <a:cs typeface="Narkisim" panose="020E0502050101010101" pitchFamily="34" charset="-79"/>
              </a:rPr>
              <a:t> של מושג ו</a:t>
            </a:r>
            <a:r>
              <a:rPr lang="he-IL" sz="2400" i="1">
                <a:ea typeface="Times New Roman" panose="02020603050405020304" pitchFamily="18" charset="0"/>
                <a:cs typeface="Narkisim" panose="020E0502050101010101" pitchFamily="34" charset="-79"/>
              </a:rPr>
              <a:t>היקבעותו</a:t>
            </a:r>
            <a:r>
              <a:rPr lang="he-IL" sz="2400">
                <a:ea typeface="Times New Roman" panose="02020603050405020304" pitchFamily="18" charset="0"/>
                <a:cs typeface="Narkisim" panose="020E0502050101010101" pitchFamily="34" charset="-79"/>
              </a:rPr>
              <a:t> הם היינו הך.</a:t>
            </a:r>
          </a:p>
          <a:p>
            <a:pPr algn="just"/>
            <a:endParaRPr lang="he-IL" sz="2400">
              <a:ea typeface="Times New Roman" panose="02020603050405020304" pitchFamily="18" charset="0"/>
              <a:cs typeface="Narkisim" panose="020E0502050101010101" pitchFamily="34" charset="-79"/>
            </a:endParaRPr>
          </a:p>
          <a:p>
            <a:pPr algn="just"/>
            <a:r>
              <a:rPr lang="he-IL" sz="2400">
                <a:ea typeface="Times New Roman" panose="02020603050405020304" pitchFamily="18" charset="0"/>
                <a:cs typeface="Narkisim" panose="020E0502050101010101" pitchFamily="34" charset="-79"/>
              </a:rPr>
              <a:t>האידיאה חייבת להוסיף ולקבוע את עצמה בתוך עצמה יותר ויותר</a:t>
            </a:r>
            <a:r>
              <a:rPr lang="ar-SA" sz="2400">
                <a:ea typeface="Times New Roman" panose="02020603050405020304" pitchFamily="18" charset="0"/>
                <a:cs typeface="Narkisim" panose="020E0502050101010101" pitchFamily="34" charset="-79"/>
              </a:rPr>
              <a:t>, </a:t>
            </a:r>
            <a:r>
              <a:rPr lang="he-IL" sz="2400">
                <a:ea typeface="Times New Roman" panose="02020603050405020304" pitchFamily="18" charset="0"/>
                <a:cs typeface="Narkisim" panose="020E0502050101010101" pitchFamily="34" charset="-79"/>
              </a:rPr>
              <a:t>מכיוון שבתחילה היא איננה אלא מושג מופשט</a:t>
            </a:r>
            <a:r>
              <a:rPr lang="ar-SA" sz="2400">
                <a:ea typeface="Times New Roman" panose="02020603050405020304" pitchFamily="18" charset="0"/>
                <a:cs typeface="Narkisim" panose="020E0502050101010101" pitchFamily="34" charset="-79"/>
              </a:rPr>
              <a:t>. </a:t>
            </a:r>
            <a:r>
              <a:rPr lang="he-IL" sz="2400">
                <a:ea typeface="Times New Roman" panose="02020603050405020304" pitchFamily="18" charset="0"/>
                <a:cs typeface="Narkisim" panose="020E0502050101010101" pitchFamily="34" charset="-79"/>
              </a:rPr>
              <a:t>אבל המושג המופשט ההתחלתי הזה איננו נזנח לעולם</a:t>
            </a:r>
            <a:r>
              <a:rPr lang="ar-SA" sz="2400">
                <a:ea typeface="Times New Roman" panose="02020603050405020304" pitchFamily="18" charset="0"/>
                <a:cs typeface="Narkisim" panose="020E0502050101010101" pitchFamily="34" charset="-79"/>
              </a:rPr>
              <a:t>, </a:t>
            </a:r>
            <a:r>
              <a:rPr lang="he-IL" sz="2400">
                <a:ea typeface="Times New Roman" panose="02020603050405020304" pitchFamily="18" charset="0"/>
                <a:cs typeface="Narkisim" panose="020E0502050101010101" pitchFamily="34" charset="-79"/>
              </a:rPr>
              <a:t>אלא הוא הולך ונעשה עשיר יותר בתוך עצמו</a:t>
            </a:r>
            <a:r>
              <a:rPr lang="ar-SA" sz="2400">
                <a:ea typeface="Times New Roman" panose="02020603050405020304" pitchFamily="18" charset="0"/>
                <a:cs typeface="Narkisim" panose="020E0502050101010101" pitchFamily="34" charset="-79"/>
              </a:rPr>
              <a:t>, </a:t>
            </a:r>
            <a:r>
              <a:rPr lang="he-IL" sz="2400">
                <a:ea typeface="Times New Roman" panose="02020603050405020304" pitchFamily="18" charset="0"/>
                <a:cs typeface="Narkisim" panose="020E0502050101010101" pitchFamily="34" charset="-79"/>
              </a:rPr>
              <a:t>והקביעה האחרונה היא לפיכך העשירה ביותר</a:t>
            </a:r>
            <a:r>
              <a:rPr lang="ar-SA" sz="2400">
                <a:ea typeface="Times New Roman" panose="02020603050405020304" pitchFamily="18" charset="0"/>
                <a:cs typeface="Narkisim" panose="020E0502050101010101" pitchFamily="34" charset="-79"/>
              </a:rPr>
              <a:t>.</a:t>
            </a:r>
            <a:r>
              <a:rPr lang="he-IL" sz="2400">
                <a:ea typeface="Times New Roman" panose="02020603050405020304" pitchFamily="18" charset="0"/>
                <a:cs typeface="Narkisim" panose="020E0502050101010101" pitchFamily="34" charset="-79"/>
              </a:rPr>
              <a:t> פשה"מ, 32§</a:t>
            </a:r>
            <a:endParaRPr lang="he-IL" sz="2400" dirty="0">
              <a:latin typeface="Times New Roman" panose="02020603050405020304" pitchFamily="18" charset="0"/>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194647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AF546334-7CA4-4D5A-8E84-FE245423AB1D}"/>
              </a:ext>
            </a:extLst>
          </p:cNvPr>
          <p:cNvSpPr>
            <a:spLocks noGrp="1"/>
          </p:cNvSpPr>
          <p:nvPr>
            <p:ph type="sldNum" sz="quarter" idx="12"/>
          </p:nvPr>
        </p:nvSpPr>
        <p:spPr/>
        <p:txBody>
          <a:bodyPr/>
          <a:lstStyle/>
          <a:p>
            <a:fld id="{7BB997BE-C4FA-4984-B18F-EF1A88858D01}" type="slidenum">
              <a:rPr lang="he-IL" smtClean="0">
                <a:solidFill>
                  <a:prstClr val="black">
                    <a:tint val="75000"/>
                  </a:prstClr>
                </a:solidFill>
              </a:rPr>
              <a:pPr/>
              <a:t>13</a:t>
            </a:fld>
            <a:endParaRPr lang="he-IL">
              <a:solidFill>
                <a:prstClr val="black">
                  <a:tint val="75000"/>
                </a:prstClr>
              </a:solidFill>
            </a:endParaRPr>
          </a:p>
        </p:txBody>
      </p:sp>
      <p:sp>
        <p:nvSpPr>
          <p:cNvPr id="4" name="תיבת טקסט 3">
            <a:extLst>
              <a:ext uri="{FF2B5EF4-FFF2-40B4-BE49-F238E27FC236}">
                <a16:creationId xmlns:a16="http://schemas.microsoft.com/office/drawing/2014/main" id="{25F6EDC8-C810-42C3-8A93-A814387FFFB5}"/>
              </a:ext>
            </a:extLst>
          </p:cNvPr>
          <p:cNvSpPr txBox="1"/>
          <p:nvPr/>
        </p:nvSpPr>
        <p:spPr>
          <a:xfrm>
            <a:off x="539552" y="148098"/>
            <a:ext cx="8064896" cy="6740307"/>
          </a:xfrm>
          <a:prstGeom prst="rect">
            <a:avLst/>
          </a:prstGeom>
          <a:noFill/>
        </p:spPr>
        <p:txBody>
          <a:bodyPr wrap="square">
            <a:spAutoFit/>
          </a:bodyPr>
          <a:lstStyle/>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הרצון הוא אחדותם של שני המומנטים הללו: להציב את עצמו כשלילה של עצמו, כלומר כ</a:t>
            </a:r>
            <a:r>
              <a:rPr lang="he-IL" sz="2400" i="1" dirty="0">
                <a:effectLst/>
                <a:latin typeface="Times New Roman" panose="02020603050405020304" pitchFamily="18" charset="0"/>
                <a:ea typeface="Times New Roman" panose="02020603050405020304" pitchFamily="18" charset="0"/>
                <a:cs typeface="Narkisim" panose="020E0502050101010101" pitchFamily="34" charset="-79"/>
              </a:rPr>
              <a:t>קבוע-ומסוים</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כ</a:t>
            </a:r>
            <a:r>
              <a:rPr lang="he-IL" sz="2400" i="1" dirty="0">
                <a:effectLst/>
                <a:latin typeface="Times New Roman" panose="02020603050405020304" pitchFamily="18" charset="0"/>
                <a:ea typeface="Times New Roman" panose="02020603050405020304" pitchFamily="18" charset="0"/>
                <a:cs typeface="Narkisim" panose="020E0502050101010101" pitchFamily="34" charset="-79"/>
              </a:rPr>
              <a:t>מוגבל,</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ו[עם זאת] להישאר אצל עצמו, זאת אומרת, ב</a:t>
            </a:r>
            <a:r>
              <a:rPr lang="he-IL" sz="2400" i="1" dirty="0">
                <a:effectLst/>
                <a:latin typeface="Times New Roman" panose="02020603050405020304" pitchFamily="18" charset="0"/>
                <a:ea typeface="Times New Roman" panose="02020603050405020304" pitchFamily="18" charset="0"/>
                <a:cs typeface="Narkisim" panose="020E0502050101010101" pitchFamily="34" charset="-79"/>
              </a:rPr>
              <a:t>זהותו</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עם </a:t>
            </a:r>
            <a:r>
              <a:rPr lang="he-IL" sz="2400" i="1" dirty="0">
                <a:effectLst/>
                <a:latin typeface="Times New Roman" panose="02020603050405020304" pitchFamily="18" charset="0"/>
                <a:ea typeface="Times New Roman" panose="02020603050405020304" pitchFamily="18" charset="0"/>
                <a:cs typeface="Narkisim" panose="020E0502050101010101" pitchFamily="34" charset="-79"/>
              </a:rPr>
              <a:t>עצמו</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ובכלליות, ולהתאחד בַּקביעה הזאת עם עצמו בלבד.</a:t>
            </a:r>
            <a:r>
              <a:rPr lang="he-IL" sz="2400" dirty="0">
                <a:effectLst/>
                <a:latin typeface="Calibri" panose="020F0502020204030204" pitchFamily="34" charset="0"/>
                <a:ea typeface="Times New Roman" panose="02020603050405020304" pitchFamily="18" charset="0"/>
                <a:cs typeface="Narkisim" panose="020E0502050101010101" pitchFamily="34" charset="-79"/>
              </a:rPr>
              <a:t> </a:t>
            </a:r>
            <a:endParaRPr lang="en-US" sz="2400" dirty="0">
              <a:effectLst/>
              <a:latin typeface="Times New Roman" panose="02020603050405020304" pitchFamily="18" charset="0"/>
              <a:ea typeface="Times New Roman" panose="02020603050405020304" pitchFamily="18" charset="0"/>
            </a:endParaRPr>
          </a:p>
          <a:p>
            <a:pPr algn="just" rtl="1"/>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החירות איננה </a:t>
            </a:r>
            <a:r>
              <a:rPr lang="he-IL" sz="2400" dirty="0" err="1">
                <a:effectLst/>
                <a:latin typeface="Times New Roman" panose="02020603050405020304" pitchFamily="18" charset="0"/>
                <a:ea typeface="Times New Roman" panose="02020603050405020304" pitchFamily="18" charset="0"/>
                <a:cs typeface="Narkisim" panose="020E0502050101010101" pitchFamily="34" charset="-79"/>
              </a:rPr>
              <a:t>איפוא</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באי-ההיקבעות ואף לא בהיקבעות, אלא היא האי-היקבעות וההיקבעות גם יחד. הרצון המגביל את עצמו אך ורק ל</a:t>
            </a:r>
            <a:r>
              <a:rPr lang="he-IL" sz="2400" i="1" dirty="0">
                <a:effectLst/>
                <a:latin typeface="Times New Roman" panose="02020603050405020304" pitchFamily="18" charset="0"/>
                <a:ea typeface="Times New Roman" panose="02020603050405020304" pitchFamily="18" charset="0"/>
                <a:cs typeface="Narkisim" panose="020E0502050101010101" pitchFamily="34" charset="-79"/>
              </a:rPr>
              <a:t>זה</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[מסוים כלשהו] הוא רצונו של העקשן, הסובר שהוא איננו חופשי אם אין לו הרצון </a:t>
            </a:r>
            <a:r>
              <a:rPr lang="he-IL" sz="2400" i="1" dirty="0">
                <a:effectLst/>
                <a:latin typeface="Times New Roman" panose="02020603050405020304" pitchFamily="18" charset="0"/>
                <a:ea typeface="Times New Roman" panose="02020603050405020304" pitchFamily="18" charset="0"/>
                <a:cs typeface="Narkisim" panose="020E0502050101010101" pitchFamily="34" charset="-79"/>
              </a:rPr>
              <a:t>הזה</a:t>
            </a:r>
            <a:r>
              <a:rPr lang="he-IL" sz="2400" dirty="0">
                <a:effectLst/>
                <a:latin typeface="Times New Roman" panose="02020603050405020304" pitchFamily="18" charset="0"/>
                <a:ea typeface="Times New Roman" panose="02020603050405020304" pitchFamily="18" charset="0"/>
                <a:cs typeface="Narkisim" panose="020E0502050101010101" pitchFamily="34" charset="-79"/>
              </a:rPr>
              <a:t>. אך הרצון איננו כבול ל[משהו] מוגבל אלא חייב להוסיף ללכת הלאה, שכן טבעו של הרצון איננו החד-צדדיות והכבילה האלה, אלא החירות לרצות משהו קבוע-ומסוים ואף על פי כן להיות אצל עצמו בהיקבעות הזאת ולחזור שוב אל הכללי.</a:t>
            </a:r>
            <a:r>
              <a:rPr lang="he-IL" sz="2400" dirty="0">
                <a:effectLst/>
                <a:latin typeface="Calibri" panose="020F0502020204030204" pitchFamily="34" charset="0"/>
                <a:ea typeface="Times New Roman" panose="02020603050405020304" pitchFamily="18" charset="0"/>
                <a:cs typeface="Narkisim" panose="020E0502050101010101" pitchFamily="34" charset="-79"/>
              </a:rPr>
              <a:t> </a:t>
            </a:r>
            <a:r>
              <a:rPr lang="he-IL" sz="1800" dirty="0" err="1">
                <a:effectLst/>
                <a:latin typeface="Calibri" panose="020F0502020204030204" pitchFamily="34" charset="0"/>
                <a:ea typeface="Times New Roman" panose="02020603050405020304" pitchFamily="18" charset="0"/>
                <a:cs typeface="Narkisim" panose="020E0502050101010101" pitchFamily="34" charset="-79"/>
              </a:rPr>
              <a:t>פשה"מ</a:t>
            </a:r>
            <a:r>
              <a:rPr lang="he-IL" sz="1800" dirty="0">
                <a:effectLst/>
                <a:latin typeface="Calibri" panose="020F0502020204030204" pitchFamily="34" charset="0"/>
                <a:ea typeface="Times New Roman" panose="02020603050405020304" pitchFamily="18" charset="0"/>
                <a:cs typeface="Narkisim" panose="020E0502050101010101" pitchFamily="34" charset="-79"/>
              </a:rPr>
              <a:t> 7</a:t>
            </a:r>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a:t>
            </a:r>
            <a:r>
              <a:rPr lang="he-IL" sz="1800" dirty="0">
                <a:effectLst/>
                <a:latin typeface="Calibri" panose="020F0502020204030204" pitchFamily="34" charset="0"/>
                <a:ea typeface="Times New Roman" panose="02020603050405020304" pitchFamily="18" charset="0"/>
                <a:cs typeface="Narkisim" panose="020E0502050101010101" pitchFamily="34" charset="-79"/>
              </a:rPr>
              <a:t>.</a:t>
            </a:r>
          </a:p>
          <a:p>
            <a:pPr algn="just"/>
            <a:r>
              <a:rPr lang="he-IL" sz="2400" dirty="0">
                <a:ea typeface="Times New Roman" panose="02020603050405020304" pitchFamily="18" charset="0"/>
                <a:cs typeface="Narkisim" panose="020E0502050101010101" pitchFamily="34" charset="-79"/>
              </a:rPr>
              <a:t>ככל שאני מעשי, פעיל, כלומר ככל שאני פועל, אני קובע את עצמי, ולקבוע את עצמי פירושו בעצם להציב הבדל. אבל ההבדלים האלה שאני מציב הם שלי בין כך ובין כך, הקביעות הן משלי, והתכליות המניעות אותי שייכות לי. גם אם אני מחצין את הקביעות ואת ההבדלים הללו, רוצה לומר, מציב אותם במה שמכונה העולם החיצוני, הם בכל זאת נשארים שלי: הם מה שאני עשיתי, מה שאני פעלתי, הם נושאים את עקבות רוחי.</a:t>
            </a:r>
            <a:r>
              <a:rPr lang="he-IL" sz="2400" dirty="0">
                <a:latin typeface="Calibri" panose="020F0502020204030204" pitchFamily="34" charset="0"/>
                <a:ea typeface="Times New Roman" panose="02020603050405020304" pitchFamily="18" charset="0"/>
                <a:cs typeface="Narkisim" panose="020E0502050101010101" pitchFamily="34" charset="-79"/>
              </a:rPr>
              <a:t> </a:t>
            </a:r>
            <a:r>
              <a:rPr lang="he-IL" dirty="0" err="1">
                <a:latin typeface="Calibri" panose="020F0502020204030204" pitchFamily="34" charset="0"/>
                <a:ea typeface="Times New Roman" panose="02020603050405020304" pitchFamily="18" charset="0"/>
                <a:cs typeface="Narkisim" panose="020E0502050101010101" pitchFamily="34" charset="-79"/>
              </a:rPr>
              <a:t>פשה"מ</a:t>
            </a:r>
            <a:r>
              <a:rPr lang="he-IL" dirty="0">
                <a:latin typeface="Calibri" panose="020F0502020204030204" pitchFamily="34" charset="0"/>
                <a:ea typeface="Times New Roman" panose="02020603050405020304" pitchFamily="18" charset="0"/>
                <a:cs typeface="Narkisim" panose="020E0502050101010101" pitchFamily="34" charset="-79"/>
              </a:rPr>
              <a:t>, מבוא, 4</a:t>
            </a:r>
            <a:r>
              <a:rPr lang="he-IL" dirty="0">
                <a:ea typeface="Times New Roman" panose="02020603050405020304" pitchFamily="18" charset="0"/>
                <a:cs typeface="Narkisim" panose="020E0502050101010101" pitchFamily="34" charset="-79"/>
              </a:rPr>
              <a:t>§</a:t>
            </a:r>
            <a:r>
              <a:rPr lang="he-IL" dirty="0">
                <a:latin typeface="Calibri" panose="020F0502020204030204" pitchFamily="34" charset="0"/>
                <a:ea typeface="Times New Roman" panose="02020603050405020304" pitchFamily="18" charset="0"/>
                <a:cs typeface="Narkisim" panose="020E0502050101010101" pitchFamily="34" charset="-79"/>
              </a:rPr>
              <a:t> (בהשמטות).</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4745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2BCEA6E-BA62-400A-8679-C7884B2EAC4A}"/>
              </a:ext>
            </a:extLst>
          </p:cNvPr>
          <p:cNvSpPr>
            <a:spLocks noGrp="1"/>
          </p:cNvSpPr>
          <p:nvPr>
            <p:ph type="sldNum" sz="quarter" idx="12"/>
          </p:nvPr>
        </p:nvSpPr>
        <p:spPr>
          <a:xfrm>
            <a:off x="0" y="6448251"/>
            <a:ext cx="2133600" cy="365125"/>
          </a:xfrm>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BB997BE-C4FA-4984-B18F-EF1A88858D01}" type="slidenum">
              <a:rPr kumimoji="0" lang="he-IL" sz="3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14</a:t>
            </a:fld>
            <a:endParaRPr kumimoji="0" lang="he-IL" sz="3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תיבת טקסט 3">
            <a:extLst>
              <a:ext uri="{FF2B5EF4-FFF2-40B4-BE49-F238E27FC236}">
                <a16:creationId xmlns:a16="http://schemas.microsoft.com/office/drawing/2014/main" id="{3E386542-F70E-4C91-A251-E6E6E9BBCA82}"/>
              </a:ext>
            </a:extLst>
          </p:cNvPr>
          <p:cNvSpPr txBox="1"/>
          <p:nvPr/>
        </p:nvSpPr>
        <p:spPr>
          <a:xfrm>
            <a:off x="179512" y="44624"/>
            <a:ext cx="8430108" cy="6817251"/>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23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אני יכול לשחרר את עצמי מכל דבר שהוא, להתנער מכל התכליות ולהפשיט מכל דבר שהוא. רק האדם יכול לוותר על הכול, גם על חייו: הוא יכול לאבד את עצמו לדעת; החיה איננה יכולה לעשות זאת; לעולם היא נשארת שלילית בלבד, בקביעה כלשהי הזרה לה ושהיא רק מתרגלת אליה. האדם הוא החשיבה הטהורה של עצמו, ורק </a:t>
            </a:r>
            <a:r>
              <a:rPr kumimoji="0" lang="he-IL" sz="23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בחושבו</a:t>
            </a:r>
            <a:r>
              <a:rPr kumimoji="0" lang="he-IL" sz="23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 האדם הוא הכוח לתת לעצמו כלליות, זאת אומרת למחוק כל ייחוד, כל מסוימות. החירות השלילית הזאת, או החירות הזאת של השכל, היא חד-צדדית, ואולם החד-צדדיות הזאת כוללת בתוכה תמיד קביעה מהותית, ומשום כך אין לסלקה</a:t>
            </a:r>
            <a:r>
              <a:rPr kumimoji="0" lang="he-IL" sz="23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Narkisim" panose="020E0502050101010101" pitchFamily="34" charset="-79"/>
              </a:rPr>
              <a:t>. </a:t>
            </a:r>
            <a:r>
              <a:rPr kumimoji="0" lang="he-IL" sz="23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Narkisim" panose="020E0502050101010101" pitchFamily="34" charset="-79"/>
              </a:rPr>
              <a:t>פשה"מ</a:t>
            </a:r>
            <a:r>
              <a:rPr kumimoji="0" lang="he-IL" sz="23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Narkisim" panose="020E0502050101010101" pitchFamily="34" charset="-79"/>
              </a:rPr>
              <a:t> 5</a:t>
            </a:r>
            <a:r>
              <a:rPr kumimoji="0" lang="he-IL" sz="23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a:t>
            </a:r>
            <a:r>
              <a:rPr kumimoji="0" lang="he-IL" sz="23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Narkisim" panose="020E0502050101010101" pitchFamily="34" charset="-79"/>
              </a:rPr>
              <a:t>. </a:t>
            </a:r>
            <a:endPar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23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Narkisim" panose="020E0502050101010101" pitchFamily="34" charset="-79"/>
              </a:rPr>
              <a:t> </a:t>
            </a:r>
            <a:endPar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23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רצון שרוצה רק את הכללי המופשט, איננו רוצה </a:t>
            </a:r>
            <a:r>
              <a:rPr kumimoji="0" lang="he-IL" sz="23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שום-דבר</a:t>
            </a:r>
            <a:r>
              <a:rPr kumimoji="0" lang="he-IL" sz="23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 ומשום כך הוא איננו רצון. הדבר הייחודי שהרצון רוצה הוא הגבלה, מכיוון שכדי להיות רצון, הוא חייב להגביל את עצמו באופן זה או אחר. שהרצון רוצה </a:t>
            </a:r>
            <a:r>
              <a:rPr kumimoji="0" lang="he-IL" sz="23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משהו</a:t>
            </a:r>
            <a:r>
              <a:rPr kumimoji="0" lang="he-IL" sz="23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Narkisim" panose="020E0502050101010101" pitchFamily="34" charset="-79"/>
              </a:rPr>
              <a:t>, זוהי ההגבלה, השלילה. כך, הייחודיות היא מה שמכונה ברגיל סופיות. בדרך-כלל, הרפלקסיה מחשיבה את המומנט הראשון, כלומר את הבלתי-קבוע-ומסוים, מוחלט ונעלה, ואילו את המוגבל היא מחשיבה שלילה גרידא של אי-ההיקבעות הזאת. אבל אי-ההיקבעות הזאת היא עצמה שלילה בלבד לעומת הקבוע-ומסוים, לעומת הסופיות: ה'אני' הוא הבדידות והשלילה המוחלטת האלה. הרצון הבלתי-קבוע-ומסוים הוא מבחינה זו חד-צדדי בדיוק כמו הרצון שעומד בקביעה-המסוימת גרידא</a:t>
            </a:r>
            <a:r>
              <a:rPr kumimoji="0" lang="he-IL" sz="23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Narkisim" panose="020E0502050101010101" pitchFamily="34" charset="-79"/>
              </a:rPr>
              <a:t>. 6§</a:t>
            </a:r>
            <a:endParaRPr kumimoji="0" lang="en-US" sz="23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734775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909638" y="1"/>
            <a:ext cx="8229600" cy="404664"/>
          </a:xfrm>
        </p:spPr>
        <p:txBody>
          <a:bodyPr/>
          <a:lstStyle/>
          <a:p>
            <a:r>
              <a:rPr lang="he-IL" sz="2800" dirty="0"/>
              <a:t>תכלית התרבות היא סילוקה של התמימות הטבעית</a:t>
            </a:r>
          </a:p>
        </p:txBody>
      </p:sp>
      <p:sp>
        <p:nvSpPr>
          <p:cNvPr id="3" name="Slide Number Placeholder 2"/>
          <p:cNvSpPr>
            <a:spLocks noGrp="1"/>
          </p:cNvSpPr>
          <p:nvPr>
            <p:ph type="sldNum" sz="quarter" idx="12"/>
          </p:nvPr>
        </p:nvSpPr>
        <p:spPr>
          <a:xfrm>
            <a:off x="0" y="6436479"/>
            <a:ext cx="763009" cy="432048"/>
          </a:xfrm>
        </p:spPr>
        <p:txBody>
          <a:bodyPr/>
          <a:lstStyle/>
          <a:p>
            <a:pPr>
              <a:defRPr/>
            </a:pPr>
            <a:fld id="{D60D32C8-715F-44D9-A432-035A5BA06BC5}" type="slidenum">
              <a:rPr lang="he-IL" smtClean="0">
                <a:solidFill>
                  <a:prstClr val="black">
                    <a:tint val="75000"/>
                  </a:prstClr>
                </a:solidFill>
              </a:rPr>
              <a:pPr>
                <a:defRPr/>
              </a:pPr>
              <a:t>15</a:t>
            </a:fld>
            <a:endParaRPr lang="he-IL">
              <a:solidFill>
                <a:prstClr val="black">
                  <a:tint val="75000"/>
                </a:prstClr>
              </a:solidFill>
            </a:endParaRPr>
          </a:p>
        </p:txBody>
      </p:sp>
      <p:sp>
        <p:nvSpPr>
          <p:cNvPr id="4" name="Rectangle 3"/>
          <p:cNvSpPr/>
          <p:nvPr/>
        </p:nvSpPr>
        <p:spPr>
          <a:xfrm>
            <a:off x="457200" y="1028343"/>
            <a:ext cx="8229600" cy="4801314"/>
          </a:xfrm>
          <a:prstGeom prst="rect">
            <a:avLst/>
          </a:prstGeom>
        </p:spPr>
        <p:txBody>
          <a:bodyPr wrap="square">
            <a:spAutoFit/>
          </a:bodyPr>
          <a:lstStyle/>
          <a:p>
            <a:pPr algn="just"/>
            <a:r>
              <a:rPr lang="he-IL" sz="2400">
                <a:solidFill>
                  <a:prstClr val="black"/>
                </a:solidFill>
                <a:latin typeface="Times New Roman"/>
                <a:ea typeface="Times New Roman"/>
                <a:cs typeface="Narkisim"/>
              </a:rPr>
              <a:t>הרוח </a:t>
            </a:r>
            <a:r>
              <a:rPr lang="he-IL" sz="2400" dirty="0">
                <a:solidFill>
                  <a:prstClr val="black"/>
                </a:solidFill>
                <a:latin typeface="Times New Roman"/>
                <a:ea typeface="Times New Roman"/>
                <a:cs typeface="Narkisim"/>
              </a:rPr>
              <a:t>משיג את ממשותו רק על-ידי שהוא מתפצל בתוך עצמו, על-ידי שהוא מטיל על עצמו מגבלה וסופיוּת [בדמות] צרכים טבעיים ושרשרת זיקות של הכרח חיצוני, ו</a:t>
            </a:r>
            <a:r>
              <a:rPr lang="he-IL" sz="2400" i="1" dirty="0">
                <a:solidFill>
                  <a:prstClr val="black"/>
                </a:solidFill>
                <a:latin typeface="TimesNewRomanPS-ItalicMT"/>
                <a:ea typeface="Times New Roman"/>
                <a:cs typeface="Narkisim"/>
              </a:rPr>
              <a:t>בעצם תהליך ההסתגלות למגבלות הללו הוא מעצב את עצמו בתוכן</a:t>
            </a:r>
            <a:r>
              <a:rPr lang="he-IL" sz="2400" dirty="0">
                <a:solidFill>
                  <a:prstClr val="black"/>
                </a:solidFill>
                <a:latin typeface="Times New Roman"/>
                <a:ea typeface="Times New Roman"/>
                <a:cs typeface="Narkisim"/>
              </a:rPr>
              <a:t> וכך מתגבר עליהן וזוכה בתוך כך במציאותו ה</a:t>
            </a:r>
            <a:r>
              <a:rPr lang="he-IL" sz="2400" i="1" dirty="0">
                <a:solidFill>
                  <a:prstClr val="black"/>
                </a:solidFill>
                <a:latin typeface="TimesNewRomanPS-ItalicMT"/>
                <a:ea typeface="Times New Roman"/>
                <a:cs typeface="Narkisim"/>
              </a:rPr>
              <a:t>אובייקטיבית</a:t>
            </a:r>
            <a:r>
              <a:rPr lang="he-IL" sz="2400" dirty="0">
                <a:solidFill>
                  <a:prstClr val="black"/>
                </a:solidFill>
                <a:latin typeface="Times New Roman"/>
                <a:ea typeface="Times New Roman"/>
                <a:cs typeface="Narkisim"/>
              </a:rPr>
              <a:t>. תכליתה של התבונה איננה אותה פשטוּת הליכות טבעית... אדרבא, תכליתה היא לפעול לסילוקה של </a:t>
            </a:r>
            <a:r>
              <a:rPr lang="he-IL" sz="2400" i="1" dirty="0">
                <a:solidFill>
                  <a:prstClr val="black"/>
                </a:solidFill>
                <a:latin typeface="TimesNewRomanPS-ItalicMT"/>
                <a:ea typeface="Times New Roman"/>
                <a:cs typeface="Narkisim"/>
              </a:rPr>
              <a:t>התמימות הטבעית...</a:t>
            </a:r>
            <a:r>
              <a:rPr lang="he-IL" sz="2400" dirty="0">
                <a:solidFill>
                  <a:prstClr val="black"/>
                </a:solidFill>
                <a:latin typeface="Times New Roman"/>
                <a:ea typeface="Times New Roman"/>
                <a:cs typeface="Narkisim"/>
              </a:rPr>
              <a:t> את </a:t>
            </a:r>
            <a:r>
              <a:rPr lang="he-IL" sz="2400" i="1" dirty="0">
                <a:solidFill>
                  <a:prstClr val="black"/>
                </a:solidFill>
                <a:latin typeface="TimesNewRomanPS-ItalicMT"/>
                <a:ea typeface="Times New Roman"/>
                <a:cs typeface="Narkisim"/>
              </a:rPr>
              <a:t>אי-האמצעיוּת</a:t>
            </a:r>
            <a:r>
              <a:rPr lang="he-IL" sz="2400" dirty="0">
                <a:solidFill>
                  <a:prstClr val="black"/>
                </a:solidFill>
                <a:latin typeface="Times New Roman"/>
                <a:ea typeface="Times New Roman"/>
                <a:cs typeface="Narkisim"/>
              </a:rPr>
              <a:t> ואת ה</a:t>
            </a:r>
            <a:r>
              <a:rPr lang="he-IL" sz="2400" i="1" dirty="0">
                <a:solidFill>
                  <a:prstClr val="black"/>
                </a:solidFill>
                <a:latin typeface="TimesNewRomanPS-ItalicMT"/>
                <a:ea typeface="Times New Roman"/>
                <a:cs typeface="Narkisim"/>
              </a:rPr>
              <a:t>אינדיבידוּאליוּת</a:t>
            </a:r>
            <a:r>
              <a:rPr lang="he-IL" sz="2400" dirty="0">
                <a:solidFill>
                  <a:prstClr val="black"/>
                </a:solidFill>
                <a:latin typeface="Times New Roman"/>
                <a:ea typeface="Times New Roman"/>
                <a:cs typeface="Narkisim"/>
              </a:rPr>
              <a:t> שהרוח משוקע בהן, כך שהחיצוניוּת הזאת תשיג תחילה את התבוניוּת שהיא מסוגלת להשיגה, כלומר את </a:t>
            </a:r>
            <a:r>
              <a:rPr lang="he-IL" sz="2400" i="1" dirty="0">
                <a:solidFill>
                  <a:prstClr val="black"/>
                </a:solidFill>
                <a:latin typeface="TimesNewRomanPS-ItalicMT"/>
                <a:ea typeface="Times New Roman"/>
                <a:cs typeface="Narkisim"/>
              </a:rPr>
              <a:t>צורת הכלליוּת</a:t>
            </a:r>
            <a:r>
              <a:rPr lang="he-IL" sz="2400" dirty="0">
                <a:solidFill>
                  <a:prstClr val="black"/>
                </a:solidFill>
                <a:latin typeface="Times New Roman"/>
                <a:ea typeface="Times New Roman"/>
                <a:cs typeface="Narkisim"/>
              </a:rPr>
              <a:t>, את ה</a:t>
            </a:r>
            <a:r>
              <a:rPr lang="he-IL" sz="2400" i="1" dirty="0">
                <a:solidFill>
                  <a:prstClr val="black"/>
                </a:solidFill>
                <a:latin typeface="TimesNewRomanPS-ItalicMT"/>
                <a:ea typeface="Times New Roman"/>
                <a:cs typeface="Narkisim"/>
              </a:rPr>
              <a:t>שִׂכליוּת</a:t>
            </a:r>
            <a:r>
              <a:rPr lang="he-IL" sz="2400" dirty="0">
                <a:solidFill>
                  <a:prstClr val="black"/>
                </a:solidFill>
                <a:latin typeface="Times New Roman"/>
                <a:ea typeface="Times New Roman"/>
                <a:cs typeface="Narkisim"/>
              </a:rPr>
              <a:t>. רק בדרך זו הרוח מרגיש </a:t>
            </a:r>
            <a:r>
              <a:rPr lang="he-IL" sz="2400" i="1" dirty="0">
                <a:solidFill>
                  <a:prstClr val="black"/>
                </a:solidFill>
                <a:latin typeface="TimesNewRomanPS-ItalicMT"/>
                <a:ea typeface="Times New Roman"/>
                <a:cs typeface="Narkisim"/>
              </a:rPr>
              <a:t>בבית</a:t>
            </a:r>
            <a:r>
              <a:rPr lang="he-IL" sz="2400" dirty="0">
                <a:solidFill>
                  <a:prstClr val="black"/>
                </a:solidFill>
                <a:latin typeface="Times New Roman"/>
                <a:ea typeface="Times New Roman"/>
                <a:cs typeface="Narkisim"/>
              </a:rPr>
              <a:t> ו</a:t>
            </a:r>
            <a:r>
              <a:rPr lang="he-IL" sz="2400" i="1" dirty="0">
                <a:solidFill>
                  <a:prstClr val="black"/>
                </a:solidFill>
                <a:latin typeface="TimesNewRomanPS-ItalicMT"/>
                <a:ea typeface="Times New Roman"/>
                <a:cs typeface="Narkisim"/>
              </a:rPr>
              <a:t>אצל-עצמו</a:t>
            </a:r>
            <a:r>
              <a:rPr lang="he-IL" sz="2400" dirty="0">
                <a:solidFill>
                  <a:prstClr val="black"/>
                </a:solidFill>
                <a:latin typeface="Times New Roman"/>
                <a:ea typeface="Times New Roman"/>
                <a:cs typeface="Narkisim"/>
              </a:rPr>
              <a:t> ב</a:t>
            </a:r>
            <a:r>
              <a:rPr lang="he-IL" sz="2400" i="1" dirty="0">
                <a:solidFill>
                  <a:prstClr val="black"/>
                </a:solidFill>
                <a:latin typeface="TimesNewRomanPS-ItalicMT"/>
                <a:ea typeface="Times New Roman"/>
                <a:cs typeface="Narkisim"/>
              </a:rPr>
              <a:t>חיצוניוּת</a:t>
            </a:r>
            <a:r>
              <a:rPr lang="he-IL" sz="2400" dirty="0">
                <a:solidFill>
                  <a:prstClr val="black"/>
                </a:solidFill>
                <a:latin typeface="Times New Roman"/>
                <a:ea typeface="Times New Roman"/>
                <a:cs typeface="Narkisim"/>
              </a:rPr>
              <a:t> הזאת. כך יש אפוא לחירותו מציאוּת בחיצוניות, ובאלמנט הזה, אשר </a:t>
            </a:r>
            <a:r>
              <a:rPr lang="he-IL" sz="2400" i="1" dirty="0">
                <a:solidFill>
                  <a:prstClr val="black"/>
                </a:solidFill>
                <a:latin typeface="TimesNewRomanPS-ItalicMT"/>
                <a:ea typeface="Times New Roman"/>
                <a:cs typeface="Narkisim"/>
              </a:rPr>
              <a:t>כשלעצמו</a:t>
            </a:r>
            <a:r>
              <a:rPr lang="he-IL" sz="2400" dirty="0">
                <a:solidFill>
                  <a:prstClr val="black"/>
                </a:solidFill>
                <a:latin typeface="Times New Roman"/>
                <a:ea typeface="Times New Roman"/>
                <a:cs typeface="Narkisim"/>
              </a:rPr>
              <a:t> הוא זר לקביעת החירות שלו, הרוח נעשה </a:t>
            </a:r>
            <a:r>
              <a:rPr lang="he-IL" sz="2400" i="1" dirty="0">
                <a:solidFill>
                  <a:prstClr val="black"/>
                </a:solidFill>
                <a:latin typeface="TimesNewRomanPS-ItalicMT"/>
                <a:ea typeface="Times New Roman"/>
                <a:cs typeface="Narkisim"/>
              </a:rPr>
              <a:t>בשביל-עצמו</a:t>
            </a:r>
            <a:r>
              <a:rPr lang="he-IL" sz="2400" dirty="0">
                <a:solidFill>
                  <a:prstClr val="black"/>
                </a:solidFill>
                <a:latin typeface="Times New Roman"/>
                <a:ea typeface="Times New Roman"/>
                <a:cs typeface="Narkisim"/>
              </a:rPr>
              <a:t>, ועניין לו רק עם מה שהוא טבע בו את חותמו ושהוא עצמו </a:t>
            </a:r>
            <a:r>
              <a:rPr lang="he-IL" sz="2400" i="1">
                <a:solidFill>
                  <a:prstClr val="black"/>
                </a:solidFill>
                <a:latin typeface="TimesNewRomanPS-ItalicMT"/>
                <a:ea typeface="Times New Roman"/>
                <a:cs typeface="Narkisim"/>
              </a:rPr>
              <a:t>יצר</a:t>
            </a:r>
            <a:r>
              <a:rPr lang="he-IL" sz="2400">
                <a:solidFill>
                  <a:prstClr val="black"/>
                </a:solidFill>
                <a:latin typeface="Times New Roman"/>
                <a:ea typeface="Times New Roman"/>
                <a:cs typeface="Narkisim"/>
              </a:rPr>
              <a:t>. </a:t>
            </a:r>
            <a:r>
              <a:rPr lang="he-IL">
                <a:solidFill>
                  <a:prstClr val="black"/>
                </a:solidFill>
                <a:latin typeface="Times New Roman"/>
                <a:ea typeface="Times New Roman"/>
                <a:cs typeface="Narkisim"/>
              </a:rPr>
              <a:t>פילוסופיה של המשפט, 187§</a:t>
            </a:r>
            <a:endParaRPr lang="en-US" sz="2300" dirty="0">
              <a:solidFill>
                <a:prstClr val="black"/>
              </a:solidFill>
              <a:latin typeface="Times New Roman"/>
              <a:ea typeface="Times New Roman"/>
            </a:endParaRPr>
          </a:p>
        </p:txBody>
      </p:sp>
    </p:spTree>
    <p:extLst>
      <p:ext uri="{BB962C8B-B14F-4D97-AF65-F5344CB8AC3E}">
        <p14:creationId xmlns:p14="http://schemas.microsoft.com/office/powerpoint/2010/main" val="1231918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החשיבה היא המהותי</a:t>
            </a:r>
          </a:p>
        </p:txBody>
      </p:sp>
      <p:sp>
        <p:nvSpPr>
          <p:cNvPr id="3" name="מציין מיקום של מספר שקופית 2"/>
          <p:cNvSpPr>
            <a:spLocks noGrp="1"/>
          </p:cNvSpPr>
          <p:nvPr>
            <p:ph type="sldNum" sz="quarter" idx="12"/>
          </p:nvPr>
        </p:nvSpPr>
        <p:spPr>
          <a:xfrm>
            <a:off x="0" y="6425952"/>
            <a:ext cx="763009" cy="432048"/>
          </a:xfrm>
        </p:spPr>
        <p:txBody>
          <a:bodyPr/>
          <a:lstStyle/>
          <a:p>
            <a:pPr>
              <a:defRPr/>
            </a:pPr>
            <a:fld id="{D60D32C8-715F-44D9-A432-035A5BA06BC5}" type="slidenum">
              <a:rPr lang="he-IL" smtClean="0">
                <a:solidFill>
                  <a:prstClr val="black">
                    <a:tint val="75000"/>
                  </a:prstClr>
                </a:solidFill>
              </a:rPr>
              <a:pPr>
                <a:defRPr/>
              </a:pPr>
              <a:t>16</a:t>
            </a:fld>
            <a:endParaRPr lang="he-IL">
              <a:solidFill>
                <a:prstClr val="black">
                  <a:tint val="75000"/>
                </a:prstClr>
              </a:solidFill>
            </a:endParaRPr>
          </a:p>
        </p:txBody>
      </p:sp>
      <p:sp>
        <p:nvSpPr>
          <p:cNvPr id="4" name="מלבן 3"/>
          <p:cNvSpPr/>
          <p:nvPr/>
        </p:nvSpPr>
        <p:spPr>
          <a:xfrm>
            <a:off x="914400" y="1208673"/>
            <a:ext cx="7146032" cy="5632311"/>
          </a:xfrm>
          <a:prstGeom prst="rect">
            <a:avLst/>
          </a:prstGeom>
        </p:spPr>
        <p:txBody>
          <a:bodyPr wrap="square">
            <a:spAutoFit/>
          </a:bodyPr>
          <a:lstStyle/>
          <a:p>
            <a:pPr algn="just">
              <a:tabLst>
                <a:tab pos="145415" algn="l"/>
              </a:tabLst>
            </a:pPr>
            <a:r>
              <a:rPr lang="he-IL" sz="2400">
                <a:solidFill>
                  <a:prstClr val="black"/>
                </a:solidFill>
                <a:latin typeface="Times New Roman"/>
                <a:ea typeface="Times New Roman"/>
                <a:cs typeface="Narkisim"/>
              </a:rPr>
              <a:t>בכל יצור אנושי הגורם הפעיל הוא המחשבה, החשיבה. גם הבהמה חיה; גם לה יצרים, רגשות וכו' כמו לאדם. ואולם, כדי שהאדם יהא נבדל מן הבהמה, מן הדין שרגש זה יהא אנושי, לא בהמי,  כלומר: מן הדין שיהא מלווה מחשבה כלשהי. לבהמה רגשות חושניים, תאוות </a:t>
            </a:r>
            <a:r>
              <a:rPr lang="he-IL" sz="2400" err="1">
                <a:solidFill>
                  <a:prstClr val="black"/>
                </a:solidFill>
                <a:latin typeface="Times New Roman"/>
                <a:ea typeface="Times New Roman"/>
                <a:cs typeface="Narkisim"/>
              </a:rPr>
              <a:t>וכו</a:t>
            </a:r>
            <a:r>
              <a:rPr lang="he-IL" sz="2400">
                <a:solidFill>
                  <a:prstClr val="black"/>
                </a:solidFill>
                <a:latin typeface="Times New Roman"/>
                <a:ea typeface="Times New Roman"/>
                <a:cs typeface="Narkisim"/>
              </a:rPr>
              <a:t>'. אך אין לה לא דת, לא מדע, לא אמנות ולא כוח-מדמה; שכן בכל אלה פעילה המחשבה. </a:t>
            </a:r>
            <a:r>
              <a:rPr lang="he-IL">
                <a:solidFill>
                  <a:prstClr val="black"/>
                </a:solidFill>
                <a:latin typeface="Times New Roman"/>
                <a:ea typeface="Times New Roman"/>
                <a:cs typeface="Narkisim"/>
              </a:rPr>
              <a:t>מבוא לתולדות הפילוסופיה, 16-17 </a:t>
            </a:r>
            <a:endParaRPr lang="en-US" sz="2400">
              <a:solidFill>
                <a:prstClr val="black"/>
              </a:solidFill>
              <a:latin typeface="Times New Roman"/>
              <a:ea typeface="Times New Roman"/>
              <a:cs typeface="Miriam Transparent"/>
            </a:endParaRPr>
          </a:p>
          <a:p>
            <a:pPr algn="just">
              <a:tabLst>
                <a:tab pos="145415" algn="l"/>
              </a:tabLst>
            </a:pPr>
            <a:endParaRPr lang="he-IL" sz="2400">
              <a:solidFill>
                <a:prstClr val="black"/>
              </a:solidFill>
              <a:latin typeface="Times New Roman"/>
              <a:ea typeface="Times New Roman"/>
              <a:cs typeface="Narkisim"/>
            </a:endParaRPr>
          </a:p>
          <a:p>
            <a:pPr algn="just">
              <a:tabLst>
                <a:tab pos="145415" algn="l"/>
              </a:tabLst>
            </a:pPr>
            <a:r>
              <a:rPr lang="he-IL" sz="2400">
                <a:solidFill>
                  <a:prstClr val="black"/>
                </a:solidFill>
                <a:latin typeface="Times New Roman"/>
                <a:ea typeface="Times New Roman"/>
                <a:cs typeface="Narkisim"/>
              </a:rPr>
              <a:t>מעתה תפקידנו המיוחד הוא להסביר, כי ההסתכלות האנושית, </a:t>
            </a:r>
            <a:r>
              <a:rPr lang="he-IL" sz="2400" err="1">
                <a:solidFill>
                  <a:prstClr val="black"/>
                </a:solidFill>
                <a:latin typeface="Times New Roman"/>
                <a:ea typeface="Times New Roman"/>
                <a:cs typeface="Narkisim"/>
              </a:rPr>
              <a:t>הזכרון</a:t>
            </a:r>
            <a:r>
              <a:rPr lang="he-IL" sz="2400">
                <a:solidFill>
                  <a:prstClr val="black"/>
                </a:solidFill>
                <a:latin typeface="Times New Roman"/>
                <a:ea typeface="Times New Roman"/>
                <a:cs typeface="Narkisim"/>
              </a:rPr>
              <a:t>, הרגש, הרצון וכו' – שורש כל אלה בחשיבה. מצויים בנו רצון, הסתכלות </a:t>
            </a:r>
            <a:r>
              <a:rPr lang="he-IL" sz="2400" err="1">
                <a:solidFill>
                  <a:prstClr val="black"/>
                </a:solidFill>
                <a:latin typeface="Times New Roman"/>
                <a:ea typeface="Times New Roman"/>
                <a:cs typeface="Narkisim"/>
              </a:rPr>
              <a:t>וכו</a:t>
            </a:r>
            <a:r>
              <a:rPr lang="he-IL" sz="2400">
                <a:solidFill>
                  <a:prstClr val="black"/>
                </a:solidFill>
                <a:latin typeface="Times New Roman"/>
                <a:ea typeface="Times New Roman"/>
                <a:cs typeface="Narkisim"/>
              </a:rPr>
              <a:t>', ואת אלה אנו מעמידים מול החשיבה. ואולם, החשיבה קובעת לא רק את החשיבה, אלא גם את הרצון </a:t>
            </a:r>
            <a:r>
              <a:rPr lang="he-IL" sz="2400" err="1">
                <a:solidFill>
                  <a:prstClr val="black"/>
                </a:solidFill>
                <a:latin typeface="Times New Roman"/>
                <a:ea typeface="Times New Roman"/>
                <a:cs typeface="Narkisim"/>
              </a:rPr>
              <a:t>וכו</a:t>
            </a:r>
            <a:r>
              <a:rPr lang="he-IL" sz="2400">
                <a:solidFill>
                  <a:prstClr val="black"/>
                </a:solidFill>
                <a:latin typeface="Times New Roman"/>
                <a:ea typeface="Times New Roman"/>
                <a:cs typeface="Narkisim"/>
              </a:rPr>
              <a:t>', ולאחר עיון מדוקדק יותר אנו מגיעים לידי ההכרה, שהחשיבה איננה משהו מיוחד, כוח מסוים, אלא היא-היא המהותי, הכללי, המחולל את כל השאר. </a:t>
            </a:r>
            <a:r>
              <a:rPr lang="he-IL">
                <a:solidFill>
                  <a:prstClr val="black"/>
                </a:solidFill>
                <a:latin typeface="Times New Roman"/>
                <a:ea typeface="Times New Roman"/>
                <a:cs typeface="Narkisim"/>
              </a:rPr>
              <a:t>17</a:t>
            </a:r>
            <a:endParaRPr lang="en-US" sz="2400">
              <a:solidFill>
                <a:prstClr val="black"/>
              </a:solidFill>
              <a:latin typeface="Times New Roman"/>
              <a:ea typeface="Times New Roman"/>
              <a:cs typeface="Miriam Transparent"/>
            </a:endParaRPr>
          </a:p>
        </p:txBody>
      </p:sp>
    </p:spTree>
    <p:extLst>
      <p:ext uri="{BB962C8B-B14F-4D97-AF65-F5344CB8AC3E}">
        <p14:creationId xmlns:p14="http://schemas.microsoft.com/office/powerpoint/2010/main" val="723614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שני הגל</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solidFill>
                  <a:prstClr val="black">
                    <a:tint val="75000"/>
                  </a:prstClr>
                </a:solidFill>
              </a:rPr>
              <a:pPr/>
              <a:t>17</a:t>
            </a:fld>
            <a:endParaRPr lang="he-IL">
              <a:solidFill>
                <a:prstClr val="black">
                  <a:tint val="75000"/>
                </a:prstClr>
              </a:solidFill>
            </a:endParaRPr>
          </a:p>
        </p:txBody>
      </p:sp>
      <p:sp>
        <p:nvSpPr>
          <p:cNvPr id="5" name="מלבן 4"/>
          <p:cNvSpPr/>
          <p:nvPr/>
        </p:nvSpPr>
        <p:spPr>
          <a:xfrm>
            <a:off x="251520" y="553729"/>
            <a:ext cx="8784976" cy="5770811"/>
          </a:xfrm>
          <a:prstGeom prst="rect">
            <a:avLst/>
          </a:prstGeom>
        </p:spPr>
        <p:txBody>
          <a:bodyPr wrap="square">
            <a:spAutoFit/>
          </a:bodyPr>
          <a:lstStyle/>
          <a:p>
            <a:pPr algn="just">
              <a:spcAft>
                <a:spcPts val="600"/>
              </a:spcAft>
            </a:pPr>
            <a:r>
              <a:rPr lang="he-IL" sz="2400" dirty="0">
                <a:solidFill>
                  <a:prstClr val="black"/>
                </a:solidFill>
                <a:latin typeface="Arial Rounded MT Bold"/>
                <a:ea typeface="Calibri"/>
                <a:cs typeface="Narkisim"/>
              </a:rPr>
              <a:t>הגל ה'מטפיסי' הובן כמין שפינוזה מהופך, כלומר כמוניסט שהאמין שאובייקטים סופיים אינם 'באמת' קיימים (רק ה'אידאה המוחלטת' קיימת), שה</a:t>
            </a:r>
            <a:r>
              <a:rPr lang="he-IL" sz="2800" b="1" dirty="0">
                <a:solidFill>
                  <a:prstClr val="black"/>
                </a:solidFill>
                <a:latin typeface="Arial Rounded MT Bold"/>
                <a:ea typeface="Calibri"/>
                <a:cs typeface="Narkisim"/>
              </a:rPr>
              <a:t>אחד</a:t>
            </a:r>
            <a:r>
              <a:rPr lang="he-IL" sz="2400" dirty="0">
                <a:solidFill>
                  <a:prstClr val="black"/>
                </a:solidFill>
                <a:latin typeface="Arial Rounded MT Bold"/>
                <a:ea typeface="Calibri"/>
                <a:cs typeface="Narkisim"/>
              </a:rPr>
              <a:t> הזה אינו 'עצם' אלא סובייקט, או מנטלי, ושהוא אינו </a:t>
            </a:r>
            <a:r>
              <a:rPr lang="he-IL" sz="2800" b="1" dirty="0">
                <a:solidFill>
                  <a:prstClr val="black"/>
                </a:solidFill>
                <a:latin typeface="Arial Rounded MT Bold"/>
                <a:ea typeface="Calibri"/>
                <a:cs typeface="Narkisim"/>
              </a:rPr>
              <a:t>אחד</a:t>
            </a:r>
            <a:r>
              <a:rPr lang="he-IL" sz="2400" dirty="0">
                <a:solidFill>
                  <a:prstClr val="black"/>
                </a:solidFill>
                <a:latin typeface="Arial Rounded MT Bold"/>
                <a:ea typeface="Calibri"/>
                <a:cs typeface="Narkisim"/>
              </a:rPr>
              <a:t> סטטי, נצחי, </a:t>
            </a:r>
            <a:r>
              <a:rPr lang="he-IL" sz="2400" dirty="0" err="1">
                <a:solidFill>
                  <a:prstClr val="black"/>
                </a:solidFill>
                <a:latin typeface="Arial Rounded MT Bold"/>
                <a:ea typeface="Calibri"/>
                <a:cs typeface="Narkisim"/>
              </a:rPr>
              <a:t>פרמנידיאני</a:t>
            </a:r>
            <a:r>
              <a:rPr lang="he-IL" sz="2400" dirty="0">
                <a:solidFill>
                  <a:prstClr val="black"/>
                </a:solidFill>
                <a:latin typeface="Arial Rounded MT Bold"/>
                <a:ea typeface="Calibri"/>
                <a:cs typeface="Narkisim"/>
              </a:rPr>
              <a:t>, אלא מתפתח בזמן. [...] זוהי, פחות או יותר, גרסת הטקסט-בּוּק של עמדתו היסודית של הגל.</a:t>
            </a:r>
            <a:endParaRPr lang="en-US" sz="2400" dirty="0">
              <a:solidFill>
                <a:prstClr val="black"/>
              </a:solidFill>
              <a:latin typeface="Arial Rounded MT Bold"/>
              <a:ea typeface="Calibri"/>
              <a:cs typeface="Narkisim"/>
            </a:endParaRPr>
          </a:p>
          <a:p>
            <a:pPr algn="just" rtl="0">
              <a:spcAft>
                <a:spcPts val="600"/>
              </a:spcAft>
            </a:pPr>
            <a:r>
              <a:rPr lang="en-US" sz="700" dirty="0">
                <a:solidFill>
                  <a:prstClr val="black"/>
                </a:solidFill>
                <a:latin typeface="Arial Rounded MT Bold"/>
                <a:ea typeface="Calibri"/>
                <a:cs typeface="Narkisim"/>
              </a:rPr>
              <a:t>The "metaphysical" Hegel has been understood as a kind of inverted Spinozist, that is, a monist, who believed that finite objects did not "really' exist (only the Absolute Idea exists), that this One was not a "substance" but a "subject," or mental, and that it was not a static, eternal, Parmenidean One, but developed in time… This is, roughly, the textbook version of Hegel's core position.</a:t>
            </a:r>
          </a:p>
          <a:p>
            <a:pPr algn="just" rtl="0">
              <a:spcAft>
                <a:spcPts val="600"/>
              </a:spcAft>
            </a:pPr>
            <a:endParaRPr lang="en-US" sz="2400" dirty="0">
              <a:solidFill>
                <a:prstClr val="black"/>
              </a:solidFill>
              <a:latin typeface="Arial Rounded MT Bold"/>
              <a:ea typeface="Calibri"/>
              <a:cs typeface="Narkisim"/>
            </a:endParaRPr>
          </a:p>
          <a:p>
            <a:pPr algn="just" rtl="0">
              <a:spcAft>
                <a:spcPts val="600"/>
              </a:spcAft>
            </a:pPr>
            <a:r>
              <a:rPr lang="en-US" sz="2400" dirty="0">
                <a:solidFill>
                  <a:prstClr val="black"/>
                </a:solidFill>
                <a:latin typeface="Arial Rounded MT Bold"/>
                <a:ea typeface="Calibri"/>
                <a:cs typeface="Narkisim"/>
              </a:rPr>
              <a:t>However… the profound obscurity of this view drove many to the more manageable ‘edges’ of Hegel's vast system, and it is there, in many of Hegel's conclusions, … that Hegel's real influence lies… [For them,] he is an extraordinarily uneven philosopher whose analysis of the modern world, or whose ethical, or political, or aesthetic philosophy… is invaluable, but whose speculative core is hopeless . </a:t>
            </a:r>
            <a:r>
              <a:rPr lang="en-US" dirty="0">
                <a:solidFill>
                  <a:prstClr val="black"/>
                </a:solidFill>
                <a:latin typeface="Arial Rounded MT Bold"/>
                <a:ea typeface="Calibri"/>
                <a:cs typeface="Narkisim"/>
              </a:rPr>
              <a:t>Pippin, </a:t>
            </a:r>
            <a:r>
              <a:rPr lang="en-US" dirty="0" err="1">
                <a:solidFill>
                  <a:prstClr val="black"/>
                </a:solidFill>
                <a:latin typeface="Arial Rounded MT Bold"/>
                <a:ea typeface="Calibri"/>
                <a:cs typeface="Narkisim"/>
              </a:rPr>
              <a:t>chp</a:t>
            </a:r>
            <a:r>
              <a:rPr lang="en-US" dirty="0">
                <a:solidFill>
                  <a:prstClr val="black"/>
                </a:solidFill>
                <a:latin typeface="Arial Rounded MT Bold"/>
                <a:ea typeface="Calibri"/>
                <a:cs typeface="Narkisim"/>
              </a:rPr>
              <a:t>. 1</a:t>
            </a:r>
          </a:p>
        </p:txBody>
      </p:sp>
    </p:spTree>
    <p:extLst>
      <p:ext uri="{BB962C8B-B14F-4D97-AF65-F5344CB8AC3E}">
        <p14:creationId xmlns:p14="http://schemas.microsoft.com/office/powerpoint/2010/main" val="902962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הגל והמפנה הביקורתי</a:t>
            </a:r>
          </a:p>
        </p:txBody>
      </p:sp>
      <p:sp>
        <p:nvSpPr>
          <p:cNvPr id="3" name="מציין מיקום של מספר שקופית 2"/>
          <p:cNvSpPr>
            <a:spLocks noGrp="1"/>
          </p:cNvSpPr>
          <p:nvPr>
            <p:ph type="sldNum" sz="quarter" idx="12"/>
          </p:nvPr>
        </p:nvSpPr>
        <p:spPr/>
        <p:txBody>
          <a:bodyPr/>
          <a:lstStyle/>
          <a:p>
            <a:fld id="{7BB997BE-C4FA-4984-B18F-EF1A88858D01}" type="slidenum">
              <a:rPr lang="he-IL" smtClean="0">
                <a:solidFill>
                  <a:prstClr val="black">
                    <a:tint val="75000"/>
                  </a:prstClr>
                </a:solidFill>
              </a:rPr>
              <a:pPr/>
              <a:t>18</a:t>
            </a:fld>
            <a:endParaRPr lang="he-IL">
              <a:solidFill>
                <a:prstClr val="black">
                  <a:tint val="75000"/>
                </a:prstClr>
              </a:solidFill>
            </a:endParaRPr>
          </a:p>
        </p:txBody>
      </p:sp>
      <p:sp>
        <p:nvSpPr>
          <p:cNvPr id="4" name="מלבן 3"/>
          <p:cNvSpPr/>
          <p:nvPr/>
        </p:nvSpPr>
        <p:spPr>
          <a:xfrm>
            <a:off x="737320" y="4883262"/>
            <a:ext cx="7056784" cy="1015663"/>
          </a:xfrm>
          <a:prstGeom prst="rect">
            <a:avLst/>
          </a:prstGeom>
        </p:spPr>
        <p:txBody>
          <a:bodyPr wrap="square">
            <a:spAutoFit/>
          </a:bodyPr>
          <a:lstStyle/>
          <a:p>
            <a:pPr algn="l" rtl="0"/>
            <a:r>
              <a:rPr lang="en-US" sz="1600" dirty="0">
                <a:solidFill>
                  <a:srgbClr val="000000"/>
                </a:solidFill>
                <a:latin typeface="Arial Rounded MT Bold" pitchFamily="34" charset="0"/>
              </a:rPr>
              <a:t>Just attributing moderate philosophic intelligence to Hegel should at least make one hesitate before construing him as a post-Kantian philosopher with </a:t>
            </a:r>
            <a:r>
              <a:rPr lang="en-US" sz="1600" dirty="0" err="1">
                <a:solidFill>
                  <a:srgbClr val="000000"/>
                </a:solidFill>
                <a:latin typeface="Arial Rounded MT Bold" pitchFamily="34" charset="0"/>
              </a:rPr>
              <a:t>precritical</a:t>
            </a:r>
            <a:r>
              <a:rPr lang="en-US" sz="1600" dirty="0">
                <a:solidFill>
                  <a:srgbClr val="000000"/>
                </a:solidFill>
                <a:latin typeface="Arial Rounded MT Bold" pitchFamily="34" charset="0"/>
              </a:rPr>
              <a:t> metaphysics.</a:t>
            </a:r>
            <a:r>
              <a:rPr lang="en-US" sz="2800" dirty="0">
                <a:solidFill>
                  <a:srgbClr val="000000"/>
                </a:solidFill>
                <a:latin typeface="Arial Rounded MT Bold" pitchFamily="34" charset="0"/>
              </a:rPr>
              <a:t> </a:t>
            </a:r>
            <a:r>
              <a:rPr lang="en-US" dirty="0">
                <a:solidFill>
                  <a:srgbClr val="000000"/>
                </a:solidFill>
                <a:latin typeface="Arial Rounded MT Bold" pitchFamily="34" charset="0"/>
              </a:rPr>
              <a:t>Pippin, p. 7</a:t>
            </a:r>
            <a:endParaRPr lang="he-IL" dirty="0">
              <a:solidFill>
                <a:prstClr val="black"/>
              </a:solidFill>
              <a:latin typeface="Arial Rounded MT Bold" pitchFamily="34" charset="0"/>
            </a:endParaRPr>
          </a:p>
        </p:txBody>
      </p:sp>
      <p:sp>
        <p:nvSpPr>
          <p:cNvPr id="5" name="מלבן 4"/>
          <p:cNvSpPr/>
          <p:nvPr/>
        </p:nvSpPr>
        <p:spPr>
          <a:xfrm>
            <a:off x="1403648" y="2060405"/>
            <a:ext cx="6336704" cy="1200329"/>
          </a:xfrm>
          <a:prstGeom prst="rect">
            <a:avLst/>
          </a:prstGeom>
        </p:spPr>
        <p:txBody>
          <a:bodyPr wrap="square">
            <a:spAutoFit/>
          </a:bodyPr>
          <a:lstStyle/>
          <a:p>
            <a:pPr algn="just"/>
            <a:r>
              <a:rPr lang="he-IL" sz="2400" dirty="0">
                <a:solidFill>
                  <a:prstClr val="black"/>
                </a:solidFill>
                <a:latin typeface="Times New Roman"/>
                <a:ea typeface="Times New Roman"/>
                <a:cs typeface="Narkisim"/>
              </a:rPr>
              <a:t>ייחוס של אפילו מידה מתונה של אינטליגנציה פילוסופית </a:t>
            </a:r>
            <a:r>
              <a:rPr lang="he-IL" sz="2400" dirty="0" err="1">
                <a:solidFill>
                  <a:prstClr val="black"/>
                </a:solidFill>
                <a:latin typeface="Times New Roman"/>
                <a:ea typeface="Times New Roman"/>
                <a:cs typeface="Narkisim"/>
              </a:rPr>
              <a:t>להגל</a:t>
            </a:r>
            <a:r>
              <a:rPr lang="he-IL" sz="2400" dirty="0">
                <a:solidFill>
                  <a:prstClr val="black"/>
                </a:solidFill>
                <a:latin typeface="Times New Roman"/>
                <a:ea typeface="Times New Roman"/>
                <a:cs typeface="Narkisim"/>
              </a:rPr>
              <a:t> צריך להרתיע אותנו מלהבינו כפילוסוף פוסט-</a:t>
            </a:r>
            <a:r>
              <a:rPr lang="he-IL" sz="2400" dirty="0" err="1">
                <a:solidFill>
                  <a:prstClr val="black"/>
                </a:solidFill>
                <a:latin typeface="Times New Roman"/>
                <a:ea typeface="Times New Roman"/>
                <a:cs typeface="Narkisim"/>
              </a:rPr>
              <a:t>קאנטיאני</a:t>
            </a:r>
            <a:r>
              <a:rPr lang="he-IL" sz="2400" dirty="0">
                <a:solidFill>
                  <a:prstClr val="black"/>
                </a:solidFill>
                <a:latin typeface="Times New Roman"/>
                <a:ea typeface="Times New Roman"/>
                <a:cs typeface="Narkisim"/>
              </a:rPr>
              <a:t> עם </a:t>
            </a:r>
            <a:r>
              <a:rPr lang="he-IL" sz="2400" dirty="0" err="1">
                <a:solidFill>
                  <a:prstClr val="black"/>
                </a:solidFill>
                <a:latin typeface="Times New Roman"/>
                <a:ea typeface="Times New Roman"/>
                <a:cs typeface="Narkisim"/>
              </a:rPr>
              <a:t>מטפיסיקה</a:t>
            </a:r>
            <a:r>
              <a:rPr lang="he-IL" sz="2400" dirty="0">
                <a:solidFill>
                  <a:prstClr val="black"/>
                </a:solidFill>
                <a:latin typeface="Times New Roman"/>
                <a:ea typeface="Times New Roman"/>
                <a:cs typeface="Narkisim"/>
              </a:rPr>
              <a:t> קדם-ביקורתית.</a:t>
            </a:r>
            <a:endParaRPr lang="he-IL" sz="2400" dirty="0">
              <a:solidFill>
                <a:prstClr val="black"/>
              </a:solidFill>
            </a:endParaRPr>
          </a:p>
        </p:txBody>
      </p:sp>
    </p:spTree>
    <p:extLst>
      <p:ext uri="{BB962C8B-B14F-4D97-AF65-F5344CB8AC3E}">
        <p14:creationId xmlns:p14="http://schemas.microsoft.com/office/powerpoint/2010/main" val="1131891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34B683A-31FA-4EE5-B04F-BFE8D5DA327B}"/>
              </a:ext>
            </a:extLst>
          </p:cNvPr>
          <p:cNvSpPr>
            <a:spLocks noGrp="1"/>
          </p:cNvSpPr>
          <p:nvPr>
            <p:ph type="title"/>
          </p:nvPr>
        </p:nvSpPr>
        <p:spPr>
          <a:xfrm>
            <a:off x="914400" y="0"/>
            <a:ext cx="8229600" cy="432048"/>
          </a:xfrm>
        </p:spPr>
        <p:txBody>
          <a:bodyPr/>
          <a:lstStyle/>
          <a:p>
            <a:r>
              <a:rPr lang="he-IL" sz="2800" dirty="0"/>
              <a:t>פרשת דרכים (</a:t>
            </a:r>
            <a:r>
              <a:rPr lang="en-US" sz="1400" dirty="0">
                <a:latin typeface="Arial Rounded MT Bold" panose="020F0704030504030204" pitchFamily="34" charset="0"/>
                <a:ea typeface="Calibri" panose="020F0502020204030204" pitchFamily="34" charset="0"/>
                <a:cs typeface="Arial" panose="020B0604020202020204" pitchFamily="34" charset="0"/>
              </a:rPr>
              <a:t>Pippin 2010, pp. 3-4</a:t>
            </a:r>
            <a:r>
              <a:rPr lang="he-IL" sz="2800" dirty="0"/>
              <a:t>)</a:t>
            </a:r>
          </a:p>
        </p:txBody>
      </p:sp>
      <p:sp>
        <p:nvSpPr>
          <p:cNvPr id="3" name="מציין מיקום של מספר שקופית 2">
            <a:extLst>
              <a:ext uri="{FF2B5EF4-FFF2-40B4-BE49-F238E27FC236}">
                <a16:creationId xmlns:a16="http://schemas.microsoft.com/office/drawing/2014/main" id="{6F6C47D8-59C9-48A6-91E5-EAFA0D093E86}"/>
              </a:ext>
            </a:extLst>
          </p:cNvPr>
          <p:cNvSpPr>
            <a:spLocks noGrp="1"/>
          </p:cNvSpPr>
          <p:nvPr>
            <p:ph type="sldNum" sz="quarter" idx="12"/>
          </p:nvPr>
        </p:nvSpPr>
        <p:spPr/>
        <p:txBody>
          <a:bodyPr/>
          <a:lstStyle/>
          <a:p>
            <a:fld id="{7BB997BE-C4FA-4984-B18F-EF1A88858D01}" type="slidenum">
              <a:rPr lang="he-IL" smtClean="0">
                <a:solidFill>
                  <a:prstClr val="black">
                    <a:tint val="75000"/>
                  </a:prstClr>
                </a:solidFill>
              </a:rPr>
              <a:pPr/>
              <a:t>19</a:t>
            </a:fld>
            <a:endParaRPr lang="he-IL">
              <a:solidFill>
                <a:prstClr val="black">
                  <a:tint val="75000"/>
                </a:prstClr>
              </a:solidFill>
            </a:endParaRPr>
          </a:p>
        </p:txBody>
      </p:sp>
      <p:sp>
        <p:nvSpPr>
          <p:cNvPr id="4" name="מלבן 3">
            <a:extLst>
              <a:ext uri="{FF2B5EF4-FFF2-40B4-BE49-F238E27FC236}">
                <a16:creationId xmlns:a16="http://schemas.microsoft.com/office/drawing/2014/main" id="{77692804-F96B-4194-89A5-F12209398374}"/>
              </a:ext>
            </a:extLst>
          </p:cNvPr>
          <p:cNvSpPr/>
          <p:nvPr/>
        </p:nvSpPr>
        <p:spPr>
          <a:xfrm>
            <a:off x="251520" y="432048"/>
            <a:ext cx="8640960" cy="4944943"/>
          </a:xfrm>
          <a:prstGeom prst="rect">
            <a:avLst/>
          </a:prstGeom>
        </p:spPr>
        <p:txBody>
          <a:bodyPr wrap="square">
            <a:spAutoFit/>
          </a:bodyPr>
          <a:lstStyle/>
          <a:p>
            <a:pPr algn="just">
              <a:spcAft>
                <a:spcPts val="800"/>
              </a:spcAft>
            </a:pPr>
            <a:r>
              <a:rPr lang="he-IL" sz="2400" dirty="0">
                <a:latin typeface="Narkisim" panose="020E0502050101010101" pitchFamily="34" charset="-79"/>
                <a:ea typeface="Calibri" panose="020F0502020204030204" pitchFamily="34" charset="0"/>
                <a:cs typeface="Narkisim" panose="020E0502050101010101" pitchFamily="34" charset="-79"/>
              </a:rPr>
              <a:t>כל ה</a:t>
            </a:r>
            <a:r>
              <a:rPr lang="he-IL" sz="2400" b="1" i="1" dirty="0">
                <a:latin typeface="Narkisim" panose="020E0502050101010101" pitchFamily="34" charset="-79"/>
                <a:ea typeface="Calibri" panose="020F0502020204030204" pitchFamily="34" charset="0"/>
                <a:cs typeface="Narkisim" panose="020E0502050101010101" pitchFamily="34" charset="-79"/>
              </a:rPr>
              <a:t>פנומנולוגיה של הרוח</a:t>
            </a:r>
            <a:r>
              <a:rPr lang="he-IL" sz="2400" dirty="0">
                <a:latin typeface="Narkisim" panose="020E0502050101010101" pitchFamily="34" charset="-79"/>
                <a:ea typeface="Calibri" panose="020F0502020204030204" pitchFamily="34" charset="0"/>
                <a:cs typeface="Narkisim" panose="020E0502050101010101" pitchFamily="34" charset="-79"/>
              </a:rPr>
              <a:t> היא הגיג על תודעה עצמית, ועל הגעתם לתודעה עצמית, של סובייקטים אנושיים, במיוחד כמין סובייקט קולקטיבי שמגיע לתודעה עצמית קולקטיבית, ולדעת הגל, ל[תהליך הזה </a:t>
            </a:r>
            <a:r>
              <a:rPr lang="he-IL" sz="2400" dirty="0" err="1">
                <a:latin typeface="Narkisim" panose="020E0502050101010101" pitchFamily="34" charset="-79"/>
                <a:ea typeface="Calibri" panose="020F0502020204030204" pitchFamily="34" charset="0"/>
                <a:cs typeface="Narkisim" panose="020E0502050101010101" pitchFamily="34" charset="-79"/>
              </a:rPr>
              <a:t>ול</a:t>
            </a:r>
            <a:r>
              <a:rPr lang="he-IL" sz="2400" dirty="0">
                <a:latin typeface="Narkisim" panose="020E0502050101010101" pitchFamily="34" charset="-79"/>
                <a:ea typeface="Calibri" panose="020F0502020204030204" pitchFamily="34" charset="0"/>
                <a:cs typeface="Narkisim" panose="020E0502050101010101" pitchFamily="34" charset="-79"/>
              </a:rPr>
              <a:t>]תיאורו רלוונטי </a:t>
            </a:r>
            <a:r>
              <a:rPr lang="he-IL" sz="2400" b="1" dirty="0">
                <a:latin typeface="Narkisim" panose="020E0502050101010101" pitchFamily="34" charset="-79"/>
                <a:ea typeface="Calibri" panose="020F0502020204030204" pitchFamily="34" charset="0"/>
                <a:cs typeface="Narkisim" panose="020E0502050101010101" pitchFamily="34" charset="-79"/>
              </a:rPr>
              <a:t>הכול</a:t>
            </a:r>
            <a:r>
              <a:rPr lang="he-IL" sz="2400" dirty="0">
                <a:latin typeface="Narkisim" panose="020E0502050101010101" pitchFamily="34" charset="-79"/>
                <a:ea typeface="Calibri" panose="020F0502020204030204" pitchFamily="34" charset="0"/>
                <a:cs typeface="Narkisim" panose="020E0502050101010101" pitchFamily="34" charset="-79"/>
              </a:rPr>
              <a:t> -- מקתוליות ימי-ביניימית עד למהפכה הצרפתית. </a:t>
            </a:r>
            <a:r>
              <a:rPr lang="he-IL" sz="2000" dirty="0">
                <a:latin typeface="Arial Rounded MT Bold" panose="020F0704030504030204" pitchFamily="34" charset="0"/>
                <a:ea typeface="Calibri" panose="020F0502020204030204" pitchFamily="34" charset="0"/>
                <a:cs typeface="Arial" panose="020B0604020202020204" pitchFamily="34" charset="0"/>
              </a:rPr>
              <a:t> </a:t>
            </a:r>
            <a:endParaRPr lang="en-US" sz="2000" dirty="0">
              <a:latin typeface="Arial Rounded MT Bold" panose="020F0704030504030204" pitchFamily="34" charset="0"/>
              <a:ea typeface="Calibri" panose="020F0502020204030204" pitchFamily="34" charset="0"/>
              <a:cs typeface="Arial" panose="020B0604020202020204" pitchFamily="34" charset="0"/>
            </a:endParaRPr>
          </a:p>
          <a:p>
            <a:pPr algn="just" rtl="0">
              <a:spcAft>
                <a:spcPts val="800"/>
              </a:spcAft>
            </a:pPr>
            <a:r>
              <a:rPr lang="en-US" sz="700" dirty="0">
                <a:latin typeface="Arial Rounded MT Bold" panose="020F0704030504030204" pitchFamily="34" charset="0"/>
                <a:ea typeface="Calibri" panose="020F0502020204030204" pitchFamily="34" charset="0"/>
                <a:cs typeface="Arial" panose="020B0604020202020204" pitchFamily="34" charset="0"/>
              </a:rPr>
              <a:t>The entire Phenomenology of Spirit is a meditation on self-consciousness and the coming to self-consciousness of human subjects, especially as a kind of collective subject coming to collective self-consciousness, and Hegel treats as integral to this account everything from medieval Catholicism to the French Revolution. </a:t>
            </a:r>
            <a:endParaRPr lang="en-US" sz="700" dirty="0">
              <a:latin typeface="Arial Rounded MT Bold" panose="020F0704030504030204" pitchFamily="34" charset="0"/>
              <a:ea typeface="Times New Roman" panose="02020603050405020304" pitchFamily="18" charset="0"/>
              <a:cs typeface="Miriam" panose="020B0502050101010101" pitchFamily="34" charset="-79"/>
            </a:endParaRPr>
          </a:p>
          <a:p>
            <a:pPr algn="just" rtl="0">
              <a:spcAft>
                <a:spcPts val="800"/>
              </a:spcAft>
            </a:pPr>
            <a:r>
              <a:rPr lang="en-US" sz="1600" dirty="0">
                <a:latin typeface="Arial Rounded MT Bold" panose="020F0704030504030204" pitchFamily="34" charset="0"/>
                <a:ea typeface="Calibri" panose="020F0502020204030204" pitchFamily="34" charset="0"/>
                <a:cs typeface="Arial" panose="020B0604020202020204" pitchFamily="34" charset="0"/>
              </a:rPr>
              <a:t>Such a holistic approach leads quickly to the… post-Hegelian insistence on the relevance of human sociality and the historicity of that sociality in accounting for claims of cognitive success… There are many forms of such claims for the philosophical relevance of such sociohistorical actuality to what had traditionally been considered strictly philosophical issues in epistemology, metaphysics, moral theory, aesthetics and so forth: socioeconomic matters in Marxism, genealogy and psychology in Nietzsche, mood and resoluteness in Heidegger and existentialism, archeology and genealogy in Foucault, the dependence of subject on structure (or the disappearance of subject into structure) in structuralism, and so forth. (The countercharge by more traditional philosophy has always been, of course, that such enterprises transform philosophy into something else, and so massively transform philosophy as to lose touch with it altogether.</a:t>
            </a:r>
            <a:endParaRPr lang="en-US" sz="1600" dirty="0">
              <a:latin typeface="Arial Rounded MT Bold" panose="020F0704030504030204" pitchFamily="34" charset="0"/>
              <a:ea typeface="Times New Roman" panose="02020603050405020304" pitchFamily="18" charset="0"/>
              <a:cs typeface="Miriam" panose="020B0502050101010101" pitchFamily="34" charset="-79"/>
            </a:endParaRPr>
          </a:p>
        </p:txBody>
      </p:sp>
    </p:spTree>
    <p:extLst>
      <p:ext uri="{BB962C8B-B14F-4D97-AF65-F5344CB8AC3E}">
        <p14:creationId xmlns:p14="http://schemas.microsoft.com/office/powerpoint/2010/main" val="3809156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F8137-4982-4C22-B88E-45107A73B055}"/>
              </a:ext>
            </a:extLst>
          </p:cNvPr>
          <p:cNvSpPr>
            <a:spLocks noGrp="1"/>
          </p:cNvSpPr>
          <p:nvPr>
            <p:ph type="title"/>
          </p:nvPr>
        </p:nvSpPr>
        <p:spPr/>
        <p:txBody>
          <a:bodyPr/>
          <a:lstStyle/>
          <a:p>
            <a:endParaRPr lang="en-IL"/>
          </a:p>
        </p:txBody>
      </p:sp>
      <p:sp>
        <p:nvSpPr>
          <p:cNvPr id="3" name="Slide Number Placeholder 2">
            <a:extLst>
              <a:ext uri="{FF2B5EF4-FFF2-40B4-BE49-F238E27FC236}">
                <a16:creationId xmlns:a16="http://schemas.microsoft.com/office/drawing/2014/main" id="{F9B9F42E-932E-405E-8E87-616E27D100E8}"/>
              </a:ext>
            </a:extLst>
          </p:cNvPr>
          <p:cNvSpPr>
            <a:spLocks noGrp="1"/>
          </p:cNvSpPr>
          <p:nvPr>
            <p:ph type="sldNum" sz="quarter" idx="12"/>
          </p:nvPr>
        </p:nvSpPr>
        <p:spPr/>
        <p:txBody>
          <a:bodyPr/>
          <a:lstStyle/>
          <a:p>
            <a:fld id="{7BB997BE-C4FA-4984-B18F-EF1A88858D01}" type="slidenum">
              <a:rPr lang="he-IL" smtClean="0"/>
              <a:pPr/>
              <a:t>20</a:t>
            </a:fld>
            <a:endParaRPr lang="he-IL" dirty="0"/>
          </a:p>
        </p:txBody>
      </p:sp>
    </p:spTree>
    <p:extLst>
      <p:ext uri="{BB962C8B-B14F-4D97-AF65-F5344CB8AC3E}">
        <p14:creationId xmlns:p14="http://schemas.microsoft.com/office/powerpoint/2010/main" val="366571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כדי להיות חופשי הכרח לסגל את המושג  </a:t>
            </a:r>
            <a:r>
              <a:rPr lang="he-IL" i="1"/>
              <a:t>חופש</a:t>
            </a:r>
          </a:p>
        </p:txBody>
      </p:sp>
      <p:sp>
        <p:nvSpPr>
          <p:cNvPr id="3" name="מציין מיקום של מספר שקופית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21</a:t>
            </a:fld>
            <a:endParaRPr lang="he-IL">
              <a:solidFill>
                <a:prstClr val="black">
                  <a:tint val="75000"/>
                </a:prstClr>
              </a:solidFill>
            </a:endParaRPr>
          </a:p>
        </p:txBody>
      </p:sp>
      <p:sp>
        <p:nvSpPr>
          <p:cNvPr id="4" name="מלבן 3"/>
          <p:cNvSpPr/>
          <p:nvPr/>
        </p:nvSpPr>
        <p:spPr>
          <a:xfrm>
            <a:off x="719572" y="1484784"/>
            <a:ext cx="7704856" cy="2954655"/>
          </a:xfrm>
          <a:prstGeom prst="rect">
            <a:avLst/>
          </a:prstGeom>
        </p:spPr>
        <p:txBody>
          <a:bodyPr wrap="square">
            <a:spAutoFit/>
          </a:bodyPr>
          <a:lstStyle/>
          <a:p>
            <a:pPr algn="just"/>
            <a:r>
              <a:rPr lang="he-IL" sz="2400">
                <a:solidFill>
                  <a:prstClr val="black"/>
                </a:solidFill>
                <a:ea typeface="Times New Roman"/>
                <a:cs typeface="Narkisim"/>
              </a:rPr>
              <a:t>כדי שהפילוסופיה תהיה </a:t>
            </a:r>
            <a:r>
              <a:rPr lang="he-IL" sz="2400" err="1">
                <a:solidFill>
                  <a:prstClr val="black"/>
                </a:solidFill>
                <a:ea typeface="Times New Roman"/>
                <a:cs typeface="Narkisim"/>
              </a:rPr>
              <a:t>חפשייה</a:t>
            </a:r>
            <a:r>
              <a:rPr lang="he-IL" sz="2400">
                <a:solidFill>
                  <a:prstClr val="black"/>
                </a:solidFill>
                <a:ea typeface="Times New Roman"/>
                <a:cs typeface="Narkisim"/>
              </a:rPr>
              <a:t> מכל כפייה </a:t>
            </a:r>
            <a:r>
              <a:rPr lang="he-IL" sz="2400" err="1">
                <a:solidFill>
                  <a:prstClr val="black"/>
                </a:solidFill>
                <a:ea typeface="Times New Roman"/>
                <a:cs typeface="Narkisim"/>
              </a:rPr>
              <a:t>אוטוריטאטיבית</a:t>
            </a:r>
            <a:r>
              <a:rPr lang="he-IL" sz="2400">
                <a:solidFill>
                  <a:prstClr val="black"/>
                </a:solidFill>
                <a:ea typeface="Times New Roman"/>
                <a:cs typeface="Narkisim"/>
              </a:rPr>
              <a:t>, כדי שתוכל להגשים את </a:t>
            </a:r>
            <a:r>
              <a:rPr lang="he-IL" sz="2400" err="1">
                <a:solidFill>
                  <a:prstClr val="black"/>
                </a:solidFill>
                <a:ea typeface="Times New Roman"/>
                <a:cs typeface="Narkisim"/>
              </a:rPr>
              <a:t>העקרון</a:t>
            </a:r>
            <a:r>
              <a:rPr lang="he-IL" sz="2400">
                <a:solidFill>
                  <a:prstClr val="black"/>
                </a:solidFill>
                <a:ea typeface="Times New Roman"/>
                <a:cs typeface="Narkisim"/>
              </a:rPr>
              <a:t> של המחשבה </a:t>
            </a:r>
            <a:r>
              <a:rPr lang="he-IL" sz="2400" err="1">
                <a:solidFill>
                  <a:prstClr val="black"/>
                </a:solidFill>
                <a:ea typeface="Times New Roman"/>
                <a:cs typeface="Narkisim"/>
              </a:rPr>
              <a:t>החפשית</a:t>
            </a:r>
            <a:r>
              <a:rPr lang="he-IL" sz="2400">
                <a:solidFill>
                  <a:prstClr val="black"/>
                </a:solidFill>
                <a:ea typeface="Times New Roman"/>
                <a:cs typeface="Narkisim"/>
              </a:rPr>
              <a:t>, מן ההכרח שתגיע למושג המחשבה </a:t>
            </a:r>
            <a:r>
              <a:rPr lang="he-IL" sz="2400" err="1">
                <a:solidFill>
                  <a:prstClr val="black"/>
                </a:solidFill>
                <a:ea typeface="Times New Roman"/>
                <a:cs typeface="Narkisim"/>
              </a:rPr>
              <a:t>החפשית</a:t>
            </a:r>
            <a:r>
              <a:rPr lang="he-IL" sz="2400">
                <a:solidFill>
                  <a:prstClr val="black"/>
                </a:solidFill>
                <a:ea typeface="Times New Roman"/>
                <a:cs typeface="Narkisim"/>
              </a:rPr>
              <a:t>, שהמחשבה החופשית תשמש לה נקודת מוצא, עקרון. אוטוריטה וחירות </a:t>
            </a:r>
            <a:r>
              <a:rPr lang="he-IL">
                <a:solidFill>
                  <a:prstClr val="black"/>
                </a:solidFill>
                <a:ea typeface="Times New Roman"/>
                <a:cs typeface="Narkisim"/>
              </a:rPr>
              <a:t>168</a:t>
            </a:r>
          </a:p>
          <a:p>
            <a:pPr algn="just"/>
            <a:endParaRPr lang="he-IL" sz="2400">
              <a:solidFill>
                <a:prstClr val="black"/>
              </a:solidFill>
              <a:latin typeface="Narkisim" pitchFamily="34" charset="-79"/>
              <a:cs typeface="Narkisim" pitchFamily="34" charset="-79"/>
            </a:endParaRPr>
          </a:p>
          <a:p>
            <a:pPr algn="just"/>
            <a:r>
              <a:rPr lang="he-IL" sz="2400">
                <a:solidFill>
                  <a:prstClr val="black"/>
                </a:solidFill>
                <a:latin typeface="Narkisim" pitchFamily="34" charset="-79"/>
                <a:cs typeface="Narkisim" pitchFamily="34" charset="-79"/>
              </a:rPr>
              <a:t>התהוות זו של המדע בכלל, או של הדעת,  היא מה שבאה להציג פנומנולוגיה זו של הרוח.</a:t>
            </a:r>
            <a:r>
              <a:rPr lang="he-IL" sz="1800">
                <a:solidFill>
                  <a:prstClr val="black"/>
                </a:solidFill>
                <a:latin typeface="Narkisim" pitchFamily="34" charset="-79"/>
                <a:cs typeface="Narkisim" pitchFamily="34" charset="-79"/>
              </a:rPr>
              <a:t> הקדמה ל</a:t>
            </a:r>
            <a:r>
              <a:rPr lang="he-IL">
                <a:solidFill>
                  <a:prstClr val="black"/>
                </a:solidFill>
                <a:latin typeface="Narkisim" pitchFamily="34" charset="-79"/>
                <a:cs typeface="Narkisim" pitchFamily="34" charset="-79"/>
              </a:rPr>
              <a:t>פנומנולוגיה, עמ' 103</a:t>
            </a:r>
            <a:endParaRPr lang="he-IL" sz="1800">
              <a:solidFill>
                <a:prstClr val="black"/>
              </a:solidFill>
            </a:endParaRPr>
          </a:p>
          <a:p>
            <a:pPr algn="just"/>
            <a:endParaRPr lang="he-IL">
              <a:solidFill>
                <a:prstClr val="black"/>
              </a:solidFill>
            </a:endParaRPr>
          </a:p>
        </p:txBody>
      </p:sp>
    </p:spTree>
    <p:extLst>
      <p:ext uri="{BB962C8B-B14F-4D97-AF65-F5344CB8AC3E}">
        <p14:creationId xmlns:p14="http://schemas.microsoft.com/office/powerpoint/2010/main" val="1039892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חירות ואוטוריטה</a:t>
            </a:r>
          </a:p>
        </p:txBody>
      </p:sp>
      <p:sp>
        <p:nvSpPr>
          <p:cNvPr id="3" name="מציין מיקום של מספר שקופית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22</a:t>
            </a:fld>
            <a:endParaRPr lang="he-IL">
              <a:solidFill>
                <a:prstClr val="black">
                  <a:tint val="75000"/>
                </a:prstClr>
              </a:solidFill>
            </a:endParaRPr>
          </a:p>
        </p:txBody>
      </p:sp>
      <p:sp>
        <p:nvSpPr>
          <p:cNvPr id="4" name="מלבן 3"/>
          <p:cNvSpPr/>
          <p:nvPr/>
        </p:nvSpPr>
        <p:spPr>
          <a:xfrm>
            <a:off x="395536" y="1700808"/>
            <a:ext cx="8352928" cy="3554819"/>
          </a:xfrm>
          <a:prstGeom prst="rect">
            <a:avLst/>
          </a:prstGeom>
        </p:spPr>
        <p:txBody>
          <a:bodyPr wrap="square">
            <a:spAutoFit/>
          </a:bodyPr>
          <a:lstStyle/>
          <a:p>
            <a:pPr algn="just">
              <a:spcAft>
                <a:spcPts val="600"/>
              </a:spcAft>
              <a:tabLst>
                <a:tab pos="411480" algn="l"/>
              </a:tabLst>
            </a:pPr>
            <a:r>
              <a:rPr lang="he-IL" sz="2800" dirty="0">
                <a:solidFill>
                  <a:prstClr val="black"/>
                </a:solidFill>
                <a:latin typeface="Times New Roman"/>
                <a:ea typeface="Times New Roman"/>
                <a:cs typeface="Narkisim"/>
              </a:rPr>
              <a:t>הקדמה: החשיבה החופשית איננה נשארת לעמוד אצל מה שנתון, אם זה אוטוריטה או מצפון. </a:t>
            </a:r>
            <a:r>
              <a:rPr lang="he-IL" sz="1600" dirty="0">
                <a:solidFill>
                  <a:prstClr val="black"/>
                </a:solidFill>
                <a:latin typeface="Times New Roman"/>
                <a:ea typeface="Times New Roman"/>
                <a:cs typeface="Narkisim"/>
              </a:rPr>
              <a:t>(</a:t>
            </a:r>
            <a:r>
              <a:rPr lang="he-IL" sz="1600" dirty="0">
                <a:cs typeface="Narkisim" panose="020E0502050101010101" pitchFamily="34" charset="-79"/>
              </a:rPr>
              <a:t>אוטוריטה וחירות, </a:t>
            </a:r>
            <a:r>
              <a:rPr lang="he-IL" sz="1600" b="1" dirty="0">
                <a:cs typeface="Narkisim" panose="020E0502050101010101" pitchFamily="34" charset="-79"/>
              </a:rPr>
              <a:t>מבוא ל</a:t>
            </a:r>
            <a:r>
              <a:rPr lang="he-IL" sz="1600" b="1" dirty="0">
                <a:ea typeface="Times New Roman" panose="02020603050405020304" pitchFamily="18" charset="0"/>
                <a:cs typeface="Narkisim" panose="020E0502050101010101" pitchFamily="34" charset="-79"/>
              </a:rPr>
              <a:t>תולדות </a:t>
            </a:r>
            <a:r>
              <a:rPr lang="he-IL" sz="1600" b="1" dirty="0" err="1">
                <a:ea typeface="Times New Roman" panose="02020603050405020304" pitchFamily="18" charset="0"/>
                <a:cs typeface="Narkisim" panose="020E0502050101010101" pitchFamily="34" charset="-79"/>
              </a:rPr>
              <a:t>הפילסופיה</a:t>
            </a:r>
            <a:r>
              <a:rPr lang="he-IL" sz="1600" dirty="0">
                <a:ea typeface="Times New Roman" panose="02020603050405020304" pitchFamily="18" charset="0"/>
                <a:cs typeface="Narkisim" panose="020E0502050101010101" pitchFamily="34" charset="-79"/>
              </a:rPr>
              <a:t>)</a:t>
            </a:r>
            <a:endParaRPr lang="he-IL" sz="2800" dirty="0">
              <a:solidFill>
                <a:prstClr val="black"/>
              </a:solidFill>
              <a:latin typeface="Times New Roman"/>
              <a:ea typeface="Times New Roman"/>
              <a:cs typeface="Narkisim"/>
            </a:endParaRPr>
          </a:p>
          <a:p>
            <a:pPr algn="just">
              <a:spcAft>
                <a:spcPts val="600"/>
              </a:spcAft>
              <a:tabLst>
                <a:tab pos="411480" algn="l"/>
              </a:tabLst>
            </a:pPr>
            <a:endParaRPr lang="he-IL" sz="2800" dirty="0">
              <a:solidFill>
                <a:prstClr val="black"/>
              </a:solidFill>
              <a:latin typeface="Times New Roman"/>
              <a:ea typeface="Times New Roman"/>
              <a:cs typeface="Narkisim"/>
            </a:endParaRPr>
          </a:p>
          <a:p>
            <a:pPr algn="just">
              <a:spcAft>
                <a:spcPts val="600"/>
              </a:spcAft>
              <a:tabLst>
                <a:tab pos="411480" algn="l"/>
              </a:tabLst>
            </a:pPr>
            <a:r>
              <a:rPr lang="he-IL" sz="2000" dirty="0">
                <a:solidFill>
                  <a:prstClr val="black"/>
                </a:solidFill>
                <a:latin typeface="Times New Roman"/>
                <a:ea typeface="Times New Roman"/>
                <a:cs typeface="Narkisim"/>
              </a:rPr>
              <a:t>התבונה חייבת להעמיד-את-עצמה בכל מאמציה כפופה לביקורת, ואינה רשאית לצמצם את חירותה של זו על-ידי איסור-כלשהו, בלי להזיק-לעצמה ובלי להסב-לעצמה חשד שיש בו הפסד. שום דבר אינו מועיל ונכבד יותר-מדי או קדוש עד-כדי-כך, שיהא רשאי לשמוט-את-עצמו מחקירה בודקת ובוחנת זו, שאינה יודעת משׂוֹא-פנים. </a:t>
            </a:r>
            <a:r>
              <a:rPr lang="he-IL" dirty="0">
                <a:solidFill>
                  <a:prstClr val="black"/>
                </a:solidFill>
                <a:latin typeface="Times New Roman"/>
                <a:ea typeface="Times New Roman"/>
                <a:cs typeface="Narkisim"/>
              </a:rPr>
              <a:t>קאנט, ביקורת התבונה הטהורה, </a:t>
            </a:r>
            <a:r>
              <a:rPr lang="x-none" dirty="0">
                <a:solidFill>
                  <a:prstClr val="black"/>
                </a:solidFill>
                <a:latin typeface="Times New Roman"/>
                <a:ea typeface="Times New Roman"/>
                <a:cs typeface="Narkisim"/>
              </a:rPr>
              <a:t>B</a:t>
            </a:r>
            <a:r>
              <a:rPr lang="he-IL" dirty="0">
                <a:solidFill>
                  <a:prstClr val="black"/>
                </a:solidFill>
                <a:latin typeface="Times New Roman"/>
                <a:ea typeface="Times New Roman"/>
                <a:cs typeface="Narkisim"/>
              </a:rPr>
              <a:t>766-767 </a:t>
            </a:r>
            <a:endParaRPr lang="en-US" dirty="0">
              <a:solidFill>
                <a:prstClr val="black"/>
              </a:solidFill>
              <a:latin typeface="Times New Roman"/>
              <a:ea typeface="Times New Roman"/>
            </a:endParaRPr>
          </a:p>
          <a:p>
            <a:pPr algn="just">
              <a:spcAft>
                <a:spcPts val="600"/>
              </a:spcAft>
              <a:tabLst>
                <a:tab pos="411480" algn="l"/>
              </a:tabLst>
            </a:pPr>
            <a:endParaRPr lang="en-US" sz="2800" dirty="0">
              <a:solidFill>
                <a:prstClr val="black"/>
              </a:solidFill>
              <a:latin typeface="Times New Roman"/>
              <a:ea typeface="Times New Roman"/>
            </a:endParaRPr>
          </a:p>
        </p:txBody>
      </p:sp>
    </p:spTree>
    <p:extLst>
      <p:ext uri="{BB962C8B-B14F-4D97-AF65-F5344CB8AC3E}">
        <p14:creationId xmlns:p14="http://schemas.microsoft.com/office/powerpoint/2010/main" val="228199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4D37B-3A42-40AA-ABCC-520941D6F5C3}"/>
              </a:ext>
            </a:extLst>
          </p:cNvPr>
          <p:cNvSpPr>
            <a:spLocks noGrp="1"/>
          </p:cNvSpPr>
          <p:nvPr>
            <p:ph type="title"/>
          </p:nvPr>
        </p:nvSpPr>
        <p:spPr/>
        <p:txBody>
          <a:bodyPr/>
          <a:lstStyle/>
          <a:p>
            <a:endParaRPr lang="en-IL"/>
          </a:p>
        </p:txBody>
      </p:sp>
      <p:sp>
        <p:nvSpPr>
          <p:cNvPr id="3" name="Slide Number Placeholder 2">
            <a:extLst>
              <a:ext uri="{FF2B5EF4-FFF2-40B4-BE49-F238E27FC236}">
                <a16:creationId xmlns:a16="http://schemas.microsoft.com/office/drawing/2014/main" id="{844E9279-B525-4FA2-8E2C-41DE23DF1F9C}"/>
              </a:ext>
            </a:extLst>
          </p:cNvPr>
          <p:cNvSpPr>
            <a:spLocks noGrp="1"/>
          </p:cNvSpPr>
          <p:nvPr>
            <p:ph type="sldNum" sz="quarter" idx="12"/>
          </p:nvPr>
        </p:nvSpPr>
        <p:spPr/>
        <p:txBody>
          <a:bodyPr/>
          <a:lstStyle/>
          <a:p>
            <a:fld id="{7BB997BE-C4FA-4984-B18F-EF1A88858D01}" type="slidenum">
              <a:rPr lang="he-IL" smtClean="0"/>
              <a:pPr/>
              <a:t>23</a:t>
            </a:fld>
            <a:endParaRPr lang="he-IL" dirty="0"/>
          </a:p>
        </p:txBody>
      </p:sp>
    </p:spTree>
    <p:extLst>
      <p:ext uri="{BB962C8B-B14F-4D97-AF65-F5344CB8AC3E}">
        <p14:creationId xmlns:p14="http://schemas.microsoft.com/office/powerpoint/2010/main" val="2338463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05C831-1C11-430D-8082-5B3902AEDFBD}"/>
              </a:ext>
            </a:extLst>
          </p:cNvPr>
          <p:cNvSpPr>
            <a:spLocks noGrp="1"/>
          </p:cNvSpPr>
          <p:nvPr>
            <p:ph type="title"/>
          </p:nvPr>
        </p:nvSpPr>
        <p:spPr/>
        <p:txBody>
          <a:bodyPr/>
          <a:lstStyle/>
          <a:p>
            <a:r>
              <a:rPr lang="he-IL" sz="2800" dirty="0"/>
              <a:t>לא להשיג אלא להרגיש</a:t>
            </a:r>
          </a:p>
        </p:txBody>
      </p:sp>
      <p:sp>
        <p:nvSpPr>
          <p:cNvPr id="3" name="מציין מיקום של מספר שקופית 2">
            <a:extLst>
              <a:ext uri="{FF2B5EF4-FFF2-40B4-BE49-F238E27FC236}">
                <a16:creationId xmlns:a16="http://schemas.microsoft.com/office/drawing/2014/main" id="{6F6C0310-1C07-45C0-B407-6ACEC962C2BB}"/>
              </a:ext>
            </a:extLst>
          </p:cNvPr>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24</a:t>
            </a:fld>
            <a:endParaRPr lang="he-IL">
              <a:solidFill>
                <a:prstClr val="black">
                  <a:tint val="75000"/>
                </a:prstClr>
              </a:solidFill>
            </a:endParaRPr>
          </a:p>
        </p:txBody>
      </p:sp>
      <p:sp>
        <p:nvSpPr>
          <p:cNvPr id="4" name="מלבן 3">
            <a:extLst>
              <a:ext uri="{FF2B5EF4-FFF2-40B4-BE49-F238E27FC236}">
                <a16:creationId xmlns:a16="http://schemas.microsoft.com/office/drawing/2014/main" id="{9FC608AF-7645-4173-BEDF-F213C8FF11F9}"/>
              </a:ext>
            </a:extLst>
          </p:cNvPr>
          <p:cNvSpPr/>
          <p:nvPr/>
        </p:nvSpPr>
        <p:spPr>
          <a:xfrm>
            <a:off x="827088" y="1700808"/>
            <a:ext cx="6985272" cy="2308324"/>
          </a:xfrm>
          <a:prstGeom prst="rect">
            <a:avLst/>
          </a:prstGeom>
        </p:spPr>
        <p:txBody>
          <a:bodyPr wrap="square">
            <a:spAutoFit/>
          </a:bodyPr>
          <a:lstStyle/>
          <a:p>
            <a:pPr marR="180340" lvl="0" algn="just">
              <a:tabLst>
                <a:tab pos="180340" algn="l"/>
              </a:tabLst>
            </a:pPr>
            <a:r>
              <a:rPr lang="he-IL" sz="2400" dirty="0">
                <a:latin typeface="Times New Roman" panose="02020603050405020304" pitchFamily="18" charset="0"/>
                <a:ea typeface="Times New Roman" panose="02020603050405020304" pitchFamily="18" charset="0"/>
                <a:cs typeface="Narkisim" panose="020E0502050101010101" pitchFamily="34" charset="-79"/>
              </a:rPr>
              <a:t>מי שקובע כי היסוד לקיום האמת מצוי רק בתוך המושג, נראה כסותר סברה אחת ומה שיוצא ממנה, שיומרתם גדולה כשם שרחבה האחיזה שקנו להם בקרב בני-זמננו... אין צורך </a:t>
            </a:r>
            <a:r>
              <a:rPr lang="he-IL" sz="2400"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rPr>
              <a:t>להשיג</a:t>
            </a:r>
            <a:r>
              <a:rPr lang="he-IL" sz="2400" dirty="0">
                <a:latin typeface="Times New Roman" panose="02020603050405020304" pitchFamily="18" charset="0"/>
                <a:ea typeface="Times New Roman" panose="02020603050405020304" pitchFamily="18" charset="0"/>
                <a:cs typeface="Narkisim" panose="020E0502050101010101" pitchFamily="34" charset="-79"/>
              </a:rPr>
              <a:t> את המוחלט, אלא יש </a:t>
            </a:r>
            <a:r>
              <a:rPr lang="he-IL" sz="2400"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rPr>
              <a:t>להרגיש</a:t>
            </a:r>
            <a:r>
              <a:rPr lang="he-IL" sz="2400" dirty="0">
                <a:latin typeface="Times New Roman" panose="02020603050405020304" pitchFamily="18" charset="0"/>
                <a:ea typeface="Times New Roman" panose="02020603050405020304" pitchFamily="18" charset="0"/>
                <a:cs typeface="Narkisim" panose="020E0502050101010101" pitchFamily="34" charset="-79"/>
              </a:rPr>
              <a:t>ו ולתפוס אותו בהסתכלות; לא </a:t>
            </a:r>
            <a:r>
              <a:rPr lang="he-IL" sz="2400"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rPr>
              <a:t>מושגו</a:t>
            </a:r>
            <a:r>
              <a:rPr lang="he-IL" sz="2400" dirty="0">
                <a:latin typeface="Times New Roman" panose="02020603050405020304" pitchFamily="18" charset="0"/>
                <a:ea typeface="Times New Roman" panose="02020603050405020304" pitchFamily="18" charset="0"/>
                <a:cs typeface="Narkisim" panose="020E0502050101010101" pitchFamily="34" charset="-79"/>
              </a:rPr>
              <a:t> הוא הצריך לבוא לידי ביטוי ולהנחות את הדיבור, אלא </a:t>
            </a:r>
            <a:r>
              <a:rPr lang="he-IL" sz="2400" dirty="0">
                <a:solidFill>
                  <a:srgbClr val="7030A0"/>
                </a:solidFill>
                <a:latin typeface="Times New Roman" panose="02020603050405020304" pitchFamily="18" charset="0"/>
                <a:ea typeface="Times New Roman" panose="02020603050405020304" pitchFamily="18" charset="0"/>
                <a:cs typeface="Narkisim" panose="020E0502050101010101" pitchFamily="34" charset="-79"/>
              </a:rPr>
              <a:t>הרגשתו</a:t>
            </a:r>
            <a:r>
              <a:rPr lang="he-IL" sz="2400" dirty="0">
                <a:latin typeface="Times New Roman" panose="02020603050405020304" pitchFamily="18" charset="0"/>
                <a:ea typeface="Times New Roman" panose="02020603050405020304" pitchFamily="18" charset="0"/>
                <a:cs typeface="Narkisim" panose="020E0502050101010101" pitchFamily="34" charset="-79"/>
              </a:rPr>
              <a:t> וההסתכלות בו. (7</a:t>
            </a:r>
            <a:r>
              <a:rPr lang="he-IL" sz="2400" dirty="0">
                <a:latin typeface="Verdana" panose="020B0604030504040204" pitchFamily="34" charset="0"/>
                <a:ea typeface="Times New Roman" panose="02020603050405020304" pitchFamily="18" charset="0"/>
                <a:cs typeface="Narkisim" panose="020E0502050101010101" pitchFamily="34" charset="-79"/>
              </a:rPr>
              <a:t>§</a:t>
            </a:r>
            <a:r>
              <a:rPr lang="he-IL" sz="2400" dirty="0">
                <a:latin typeface="Times New Roman" panose="02020603050405020304" pitchFamily="18" charset="0"/>
                <a:ea typeface="Times New Roman" panose="02020603050405020304" pitchFamily="18" charset="0"/>
                <a:cs typeface="Narkisim" panose="020E0502050101010101" pitchFamily="34" charset="-79"/>
              </a:rPr>
              <a:t>, עמ' 59)</a:t>
            </a:r>
            <a:endParaRPr lang="en-US" sz="1600" dirty="0">
              <a:latin typeface="Times New Roman" panose="02020603050405020304" pitchFamily="18" charset="0"/>
              <a:ea typeface="Times New Roman" panose="02020603050405020304" pitchFamily="18" charset="0"/>
              <a:cs typeface="Miriam Transparent" panose="020B0502050101010101" pitchFamily="34" charset="-79"/>
            </a:endParaRPr>
          </a:p>
        </p:txBody>
      </p:sp>
    </p:spTree>
    <p:extLst>
      <p:ext uri="{BB962C8B-B14F-4D97-AF65-F5344CB8AC3E}">
        <p14:creationId xmlns:p14="http://schemas.microsoft.com/office/powerpoint/2010/main" val="2390669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2800" dirty="0"/>
              <a:t>גישת הסברה</a:t>
            </a:r>
            <a:endParaRPr lang="en-US" sz="2800" dirty="0"/>
          </a:p>
        </p:txBody>
      </p:sp>
      <p:sp>
        <p:nvSpPr>
          <p:cNvPr id="3" name="Slide Number Placeholder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25</a:t>
            </a:fld>
            <a:endParaRPr lang="he-IL">
              <a:solidFill>
                <a:prstClr val="black">
                  <a:tint val="75000"/>
                </a:prstClr>
              </a:solidFill>
            </a:endParaRPr>
          </a:p>
        </p:txBody>
      </p:sp>
      <p:sp>
        <p:nvSpPr>
          <p:cNvPr id="4" name="Rectangle 3"/>
          <p:cNvSpPr/>
          <p:nvPr/>
        </p:nvSpPr>
        <p:spPr>
          <a:xfrm>
            <a:off x="881844" y="1628800"/>
            <a:ext cx="7380312" cy="5262979"/>
          </a:xfrm>
          <a:prstGeom prst="rect">
            <a:avLst/>
          </a:prstGeom>
        </p:spPr>
        <p:txBody>
          <a:bodyPr wrap="square">
            <a:spAutoFit/>
          </a:bodyPr>
          <a:lstStyle/>
          <a:p>
            <a:pPr algn="just"/>
            <a:r>
              <a:rPr lang="he-IL" sz="2400" dirty="0">
                <a:solidFill>
                  <a:prstClr val="black"/>
                </a:solidFill>
                <a:latin typeface="Times New Roman"/>
                <a:ea typeface="Times New Roman"/>
                <a:cs typeface="Narkisim"/>
              </a:rPr>
              <a:t>[גישת] הסברה אינה משיגה את השוני שבין השיטות הפילוסופיות כהתפתחות מתקדמת של האמת.</a:t>
            </a:r>
          </a:p>
          <a:p>
            <a:pPr algn="just"/>
            <a:endParaRPr lang="he-IL" sz="2400" dirty="0">
              <a:solidFill>
                <a:prstClr val="black"/>
              </a:solidFill>
              <a:latin typeface="Times New Roman"/>
              <a:ea typeface="Times New Roman"/>
              <a:cs typeface="Narkisim"/>
            </a:endParaRPr>
          </a:p>
          <a:p>
            <a:pPr algn="just"/>
            <a:r>
              <a:rPr lang="he-IL" sz="2400" dirty="0">
                <a:solidFill>
                  <a:prstClr val="black"/>
                </a:solidFill>
                <a:latin typeface="Times New Roman"/>
                <a:ea typeface="Times New Roman"/>
                <a:cs typeface="Narkisim"/>
              </a:rPr>
              <a:t>היא מצפה שכל שיטה פילוסופית תעמוד או בסימן של הסכמה או בסימן של סתירה לגבי שיטה הקיימת </a:t>
            </a:r>
            <a:r>
              <a:rPr lang="he-IL" sz="2400">
                <a:solidFill>
                  <a:prstClr val="black"/>
                </a:solidFill>
                <a:latin typeface="Times New Roman"/>
                <a:ea typeface="Times New Roman"/>
                <a:cs typeface="Narkisim"/>
              </a:rPr>
              <a:t>מכבר.</a:t>
            </a:r>
          </a:p>
          <a:p>
            <a:pPr algn="just"/>
            <a:endParaRPr lang="he-IL" sz="2400">
              <a:solidFill>
                <a:prstClr val="black"/>
              </a:solidFill>
              <a:latin typeface="Times New Roman"/>
              <a:ea typeface="Times New Roman"/>
              <a:cs typeface="Narkisim"/>
            </a:endParaRPr>
          </a:p>
          <a:p>
            <a:pPr algn="just"/>
            <a:endParaRPr lang="he-IL" sz="2400">
              <a:solidFill>
                <a:prstClr val="black"/>
              </a:solidFill>
              <a:latin typeface="Times New Roman"/>
              <a:ea typeface="Times New Roman"/>
              <a:cs typeface="Narkisim"/>
            </a:endParaRPr>
          </a:p>
          <a:p>
            <a:pPr algn="just"/>
            <a:endParaRPr lang="he-IL" sz="2400">
              <a:solidFill>
                <a:prstClr val="black"/>
              </a:solidFill>
              <a:latin typeface="Times New Roman"/>
              <a:ea typeface="Times New Roman"/>
              <a:cs typeface="Narkisim"/>
            </a:endParaRPr>
          </a:p>
          <a:p>
            <a:pPr algn="just"/>
            <a:r>
              <a:rPr lang="he-IL" sz="2400">
                <a:solidFill>
                  <a:prstClr val="black"/>
                </a:solidFill>
                <a:latin typeface="Times New Roman"/>
                <a:ea typeface="Times New Roman"/>
                <a:cs typeface="Narkisim"/>
              </a:rPr>
              <a:t>השוני שבין השיטות הפילוסופיות [הוא] התפתחות מתקדמת של האמת</a:t>
            </a:r>
          </a:p>
          <a:p>
            <a:endParaRPr lang="he-IL" sz="2400">
              <a:solidFill>
                <a:prstClr val="black"/>
              </a:solidFill>
              <a:latin typeface="Times New Roman"/>
              <a:cs typeface="Narkisim"/>
            </a:endParaRPr>
          </a:p>
          <a:p>
            <a:pPr algn="just"/>
            <a:r>
              <a:rPr lang="he-IL" sz="2400">
                <a:solidFill>
                  <a:prstClr val="black"/>
                </a:solidFill>
                <a:latin typeface="Times New Roman"/>
                <a:ea typeface="Times New Roman"/>
                <a:cs typeface="Narkisim"/>
              </a:rPr>
              <a:t>אחת היא הכרחית כמו האחרת; ורק שוויון-ההכרחיות הזה מהווה את חייו של השלם</a:t>
            </a:r>
            <a:endParaRPr lang="en-US" sz="2400">
              <a:solidFill>
                <a:prstClr val="black"/>
              </a:solidFill>
            </a:endParaRPr>
          </a:p>
          <a:p>
            <a:pPr algn="just"/>
            <a:endParaRPr lang="he-IL" sz="2400" dirty="0">
              <a:solidFill>
                <a:prstClr val="black"/>
              </a:solidFill>
              <a:latin typeface="Times New Roman"/>
              <a:ea typeface="Times New Roman"/>
              <a:cs typeface="Narkisim"/>
            </a:endParaRPr>
          </a:p>
        </p:txBody>
      </p:sp>
    </p:spTree>
    <p:extLst>
      <p:ext uri="{BB962C8B-B14F-4D97-AF65-F5344CB8AC3E}">
        <p14:creationId xmlns:p14="http://schemas.microsoft.com/office/powerpoint/2010/main" val="86070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320" y="-6841"/>
            <a:ext cx="8229600" cy="620713"/>
          </a:xfrm>
        </p:spPr>
        <p:txBody>
          <a:bodyPr/>
          <a:lstStyle/>
          <a:p>
            <a:r>
              <a:rPr lang="he-IL" sz="2800" dirty="0">
                <a:solidFill>
                  <a:prstClr val="black"/>
                </a:solidFill>
              </a:rPr>
              <a:t>מושגיות ו"לוגיקה של סתירה"</a:t>
            </a:r>
            <a:endParaRPr lang="en-US" sz="1600" dirty="0"/>
          </a:p>
        </p:txBody>
      </p:sp>
      <p:sp>
        <p:nvSpPr>
          <p:cNvPr id="3" name="Slide Number Placeholder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26</a:t>
            </a:fld>
            <a:endParaRPr lang="he-IL">
              <a:solidFill>
                <a:prstClr val="black">
                  <a:tint val="75000"/>
                </a:prstClr>
              </a:solidFill>
            </a:endParaRPr>
          </a:p>
        </p:txBody>
      </p:sp>
      <p:pic>
        <p:nvPicPr>
          <p:cNvPr id="1027" name="Picture 3" descr="C:\Users\emalkiel\AppData\Local\Microsoft\Windows\Temporary Internet Files\Content.IE5\MVZQ3WMB\MP90040727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2060848"/>
            <a:ext cx="1852353" cy="135598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emalkiel\AppData\Local\Microsoft\Windows\Temporary Internet Files\Content.IE5\OQ2YJHMQ\MP90004959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2053612"/>
            <a:ext cx="2044824" cy="13632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emalkiel\AppData\Local\Microsoft\Windows\Temporary Internet Files\Content.IE5\1L6BB57V\MP900407264[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6336" y="1966149"/>
            <a:ext cx="1062509" cy="1450679"/>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a:off x="6156176" y="2852936"/>
            <a:ext cx="136815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2411760" y="2852936"/>
            <a:ext cx="12961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621730" y="4449650"/>
            <a:ext cx="611065" cy="461665"/>
          </a:xfrm>
          <a:prstGeom prst="rect">
            <a:avLst/>
          </a:prstGeom>
          <a:noFill/>
        </p:spPr>
        <p:txBody>
          <a:bodyPr wrap="none" rtlCol="0">
            <a:spAutoFit/>
          </a:bodyPr>
          <a:lstStyle/>
          <a:p>
            <a:r>
              <a:rPr lang="he-IL" sz="2400" dirty="0">
                <a:solidFill>
                  <a:prstClr val="black"/>
                </a:solidFill>
                <a:latin typeface="Narkisim" pitchFamily="34" charset="-79"/>
                <a:cs typeface="Narkisim" pitchFamily="34" charset="-79"/>
              </a:rPr>
              <a:t>ניצן</a:t>
            </a:r>
            <a:endParaRPr lang="en-US" sz="2400" dirty="0">
              <a:solidFill>
                <a:prstClr val="black"/>
              </a:solidFill>
              <a:latin typeface="Narkisim" pitchFamily="34" charset="-79"/>
              <a:cs typeface="Narkisim" pitchFamily="34" charset="-79"/>
            </a:endParaRPr>
          </a:p>
        </p:txBody>
      </p:sp>
      <p:sp>
        <p:nvSpPr>
          <p:cNvPr id="12" name="TextBox 11"/>
          <p:cNvSpPr txBox="1"/>
          <p:nvPr/>
        </p:nvSpPr>
        <p:spPr>
          <a:xfrm>
            <a:off x="4488887" y="4422302"/>
            <a:ext cx="635110" cy="461665"/>
          </a:xfrm>
          <a:prstGeom prst="rect">
            <a:avLst/>
          </a:prstGeom>
          <a:noFill/>
        </p:spPr>
        <p:txBody>
          <a:bodyPr wrap="none" rtlCol="0">
            <a:spAutoFit/>
          </a:bodyPr>
          <a:lstStyle/>
          <a:p>
            <a:r>
              <a:rPr lang="he-IL" sz="2400" dirty="0">
                <a:solidFill>
                  <a:prstClr val="black"/>
                </a:solidFill>
                <a:latin typeface="Narkisim" pitchFamily="34" charset="-79"/>
                <a:cs typeface="Narkisim" pitchFamily="34" charset="-79"/>
              </a:rPr>
              <a:t>פרח</a:t>
            </a:r>
            <a:endParaRPr lang="en-US" sz="2400" dirty="0">
              <a:solidFill>
                <a:prstClr val="black"/>
              </a:solidFill>
              <a:latin typeface="Narkisim" pitchFamily="34" charset="-79"/>
              <a:cs typeface="Narkisim" pitchFamily="34" charset="-79"/>
            </a:endParaRPr>
          </a:p>
        </p:txBody>
      </p:sp>
      <p:sp>
        <p:nvSpPr>
          <p:cNvPr id="13" name="TextBox 12"/>
          <p:cNvSpPr txBox="1"/>
          <p:nvPr/>
        </p:nvSpPr>
        <p:spPr>
          <a:xfrm>
            <a:off x="1229753" y="4422303"/>
            <a:ext cx="550151" cy="461665"/>
          </a:xfrm>
          <a:prstGeom prst="rect">
            <a:avLst/>
          </a:prstGeom>
          <a:noFill/>
        </p:spPr>
        <p:txBody>
          <a:bodyPr wrap="none" rtlCol="0">
            <a:spAutoFit/>
          </a:bodyPr>
          <a:lstStyle/>
          <a:p>
            <a:r>
              <a:rPr lang="he-IL" sz="2400" dirty="0">
                <a:solidFill>
                  <a:prstClr val="black"/>
                </a:solidFill>
                <a:latin typeface="Narkisim" pitchFamily="34" charset="-79"/>
                <a:cs typeface="Narkisim" pitchFamily="34" charset="-79"/>
              </a:rPr>
              <a:t>פרי</a:t>
            </a:r>
            <a:endParaRPr lang="en-US" sz="2400" dirty="0">
              <a:solidFill>
                <a:prstClr val="black"/>
              </a:solidFill>
              <a:latin typeface="Narkisim" pitchFamily="34" charset="-79"/>
              <a:cs typeface="Narkisim" pitchFamily="34" charset="-79"/>
            </a:endParaRPr>
          </a:p>
        </p:txBody>
      </p:sp>
      <p:cxnSp>
        <p:nvCxnSpPr>
          <p:cNvPr id="15" name="Straight Arrow Connector 14"/>
          <p:cNvCxnSpPr/>
          <p:nvPr/>
        </p:nvCxnSpPr>
        <p:spPr>
          <a:xfrm flipV="1">
            <a:off x="4788024" y="3570276"/>
            <a:ext cx="0" cy="673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8105668" y="3606135"/>
            <a:ext cx="0" cy="673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1566936" y="3606135"/>
            <a:ext cx="0" cy="673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07505" y="775347"/>
            <a:ext cx="8877750" cy="1200329"/>
          </a:xfrm>
          <a:prstGeom prst="rect">
            <a:avLst/>
          </a:prstGeom>
        </p:spPr>
        <p:txBody>
          <a:bodyPr wrap="none">
            <a:spAutoFit/>
          </a:bodyPr>
          <a:lstStyle/>
          <a:p>
            <a:r>
              <a:rPr lang="he-IL" sz="2400" dirty="0">
                <a:solidFill>
                  <a:prstClr val="black"/>
                </a:solidFill>
                <a:latin typeface="Times New Roman"/>
                <a:ea typeface="Times New Roman"/>
                <a:cs typeface="Narkisim"/>
              </a:rPr>
              <a:t>אפשר לומר שהפרח סותר את הניצן</a:t>
            </a:r>
          </a:p>
          <a:p>
            <a:r>
              <a:rPr lang="he-IL" sz="2400" dirty="0">
                <a:solidFill>
                  <a:prstClr val="black"/>
                </a:solidFill>
                <a:latin typeface="Times New Roman"/>
                <a:ea typeface="Times New Roman"/>
                <a:cs typeface="Narkisim"/>
              </a:rPr>
              <a:t>	אולם</a:t>
            </a:r>
          </a:p>
          <a:p>
            <a:r>
              <a:rPr lang="he-IL" sz="2400" dirty="0">
                <a:solidFill>
                  <a:prstClr val="black"/>
                </a:solidFill>
                <a:latin typeface="Times New Roman"/>
                <a:ea typeface="Times New Roman"/>
                <a:cs typeface="Narkisim"/>
              </a:rPr>
              <a:t>טבען הנזיל [של צורות אלה] עושה אותן בו-בזמן למומנטים של אחדות אורגנית</a:t>
            </a:r>
          </a:p>
        </p:txBody>
      </p:sp>
      <p:sp>
        <p:nvSpPr>
          <p:cNvPr id="4" name="Rectangle 3"/>
          <p:cNvSpPr/>
          <p:nvPr/>
        </p:nvSpPr>
        <p:spPr>
          <a:xfrm>
            <a:off x="395536" y="5517231"/>
            <a:ext cx="7923494" cy="461665"/>
          </a:xfrm>
          <a:prstGeom prst="rect">
            <a:avLst/>
          </a:prstGeom>
        </p:spPr>
        <p:txBody>
          <a:bodyPr wrap="square">
            <a:spAutoFit/>
          </a:bodyPr>
          <a:lstStyle/>
          <a:p>
            <a:r>
              <a:rPr lang="he-IL" sz="2400" dirty="0">
                <a:solidFill>
                  <a:prstClr val="black"/>
                </a:solidFill>
                <a:latin typeface="Times New Roman"/>
                <a:cs typeface="Narkisim"/>
              </a:rPr>
              <a:t>"ניצן"			    "פרח"		          	 "פרי"</a:t>
            </a:r>
            <a:endParaRPr lang="en-US" sz="2400" dirty="0">
              <a:solidFill>
                <a:prstClr val="black"/>
              </a:solidFill>
            </a:endParaRPr>
          </a:p>
        </p:txBody>
      </p:sp>
      <p:sp>
        <p:nvSpPr>
          <p:cNvPr id="20" name="תיבת טקסט 19">
            <a:extLst>
              <a:ext uri="{FF2B5EF4-FFF2-40B4-BE49-F238E27FC236}">
                <a16:creationId xmlns:a16="http://schemas.microsoft.com/office/drawing/2014/main" id="{CF51367F-08D0-4EF6-9457-358FB6A30F52}"/>
              </a:ext>
            </a:extLst>
          </p:cNvPr>
          <p:cNvSpPr txBox="1"/>
          <p:nvPr/>
        </p:nvSpPr>
        <p:spPr>
          <a:xfrm>
            <a:off x="4211960" y="6160204"/>
            <a:ext cx="4632036" cy="646331"/>
          </a:xfrm>
          <a:prstGeom prst="rect">
            <a:avLst/>
          </a:prstGeom>
          <a:noFill/>
        </p:spPr>
        <p:txBody>
          <a:bodyPr wrap="square">
            <a:spAutoFit/>
          </a:bodyPr>
          <a:lstStyle/>
          <a:p>
            <a:r>
              <a:rPr lang="he-IL" b="0" i="0" dirty="0">
                <a:solidFill>
                  <a:srgbClr val="000000"/>
                </a:solidFill>
                <a:effectLst/>
                <a:latin typeface="Narkisim" panose="020E0502050101010101" pitchFamily="34" charset="-79"/>
                <a:cs typeface="Narkisim" panose="020E0502050101010101" pitchFamily="34" charset="-79"/>
              </a:rPr>
              <a:t>ניצן (הגדרת המילון: חלק בצמח ממנו עשוי להתפתח גבעול, פרח, עלה או ענף; הניצן 'עדיין אינו פרי')</a:t>
            </a:r>
            <a:endParaRPr lang="he-IL" dirty="0">
              <a:latin typeface="Narkisim" panose="020E0502050101010101" pitchFamily="34" charset="-79"/>
              <a:cs typeface="Narkisim" panose="020E0502050101010101" pitchFamily="34" charset="-79"/>
            </a:endParaRPr>
          </a:p>
        </p:txBody>
      </p:sp>
    </p:spTree>
    <p:extLst>
      <p:ext uri="{BB962C8B-B14F-4D97-AF65-F5344CB8AC3E}">
        <p14:creationId xmlns:p14="http://schemas.microsoft.com/office/powerpoint/2010/main" val="3846813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z="2800" dirty="0"/>
              <a:t>"</a:t>
            </a:r>
            <a:r>
              <a:rPr lang="he-IL" sz="2800" dirty="0" err="1"/>
              <a:t>הענין</a:t>
            </a:r>
            <a:r>
              <a:rPr lang="he-IL" sz="2800" dirty="0"/>
              <a:t> עצמו"</a:t>
            </a:r>
            <a:endParaRPr lang="en-US" sz="2800" dirty="0"/>
          </a:p>
        </p:txBody>
      </p:sp>
      <p:sp>
        <p:nvSpPr>
          <p:cNvPr id="3" name="Slide Number Placeholder 2"/>
          <p:cNvSpPr>
            <a:spLocks noGrp="1"/>
          </p:cNvSpPr>
          <p:nvPr>
            <p:ph type="sldNum" sz="quarter" idx="12"/>
          </p:nvPr>
        </p:nvSpPr>
        <p:spPr/>
        <p:txBody>
          <a:bodyPr/>
          <a:lstStyle/>
          <a:p>
            <a:pPr>
              <a:defRPr/>
            </a:pPr>
            <a:fld id="{D60D32C8-715F-44D9-A432-035A5BA06BC5}" type="slidenum">
              <a:rPr lang="he-IL" smtClean="0">
                <a:solidFill>
                  <a:prstClr val="black">
                    <a:tint val="75000"/>
                  </a:prstClr>
                </a:solidFill>
              </a:rPr>
              <a:pPr>
                <a:defRPr/>
              </a:pPr>
              <a:t>27</a:t>
            </a:fld>
            <a:endParaRPr lang="he-IL">
              <a:solidFill>
                <a:prstClr val="black">
                  <a:tint val="75000"/>
                </a:prstClr>
              </a:solidFill>
            </a:endParaRPr>
          </a:p>
        </p:txBody>
      </p:sp>
      <p:sp>
        <p:nvSpPr>
          <p:cNvPr id="4" name="Rectangle 3"/>
          <p:cNvSpPr/>
          <p:nvPr/>
        </p:nvSpPr>
        <p:spPr>
          <a:xfrm>
            <a:off x="611560" y="643622"/>
            <a:ext cx="7920880" cy="5570756"/>
          </a:xfrm>
          <a:prstGeom prst="rect">
            <a:avLst/>
          </a:prstGeom>
        </p:spPr>
        <p:txBody>
          <a:bodyPr wrap="square">
            <a:spAutoFit/>
          </a:bodyPr>
          <a:lstStyle/>
          <a:p>
            <a:pPr algn="just"/>
            <a:r>
              <a:rPr lang="he-IL" sz="2400" dirty="0">
                <a:solidFill>
                  <a:prstClr val="black"/>
                </a:solidFill>
                <a:latin typeface="Times New Roman"/>
                <a:ea typeface="Times New Roman"/>
                <a:cs typeface="Narkisim"/>
              </a:rPr>
              <a:t>כל ההתעסקות הזו... במקום להשתקע בעניין, חורגת תמיד מ</a:t>
            </a:r>
            <a:r>
              <a:rPr lang="he-IL" sz="2400" b="1" dirty="0">
                <a:solidFill>
                  <a:prstClr val="black"/>
                </a:solidFill>
                <a:latin typeface="Times New Roman"/>
                <a:ea typeface="Times New Roman"/>
                <a:cs typeface="Narkisim"/>
              </a:rPr>
              <a:t>תוכו</a:t>
            </a:r>
            <a:r>
              <a:rPr lang="he-IL" sz="2400" dirty="0">
                <a:solidFill>
                  <a:prstClr val="black"/>
                </a:solidFill>
                <a:latin typeface="Times New Roman"/>
                <a:ea typeface="Times New Roman"/>
                <a:cs typeface="Narkisim"/>
              </a:rPr>
              <a:t> </a:t>
            </a:r>
            <a:r>
              <a:rPr lang="he-IL" sz="2400" b="1" dirty="0">
                <a:solidFill>
                  <a:prstClr val="black"/>
                </a:solidFill>
                <a:latin typeface="Times New Roman"/>
                <a:ea typeface="Times New Roman"/>
                <a:cs typeface="Narkisim"/>
              </a:rPr>
              <a:t>החוצה</a:t>
            </a:r>
            <a:r>
              <a:rPr lang="he-IL" sz="2400" dirty="0">
                <a:solidFill>
                  <a:prstClr val="black"/>
                </a:solidFill>
                <a:latin typeface="Times New Roman"/>
                <a:ea typeface="Times New Roman"/>
                <a:cs typeface="Narkisim"/>
              </a:rPr>
              <a:t>; במקום לשהות </a:t>
            </a:r>
            <a:r>
              <a:rPr lang="he-IL" sz="2400" dirty="0" err="1">
                <a:solidFill>
                  <a:prstClr val="black"/>
                </a:solidFill>
                <a:latin typeface="Times New Roman"/>
                <a:ea typeface="Times New Roman"/>
                <a:cs typeface="Narkisim"/>
              </a:rPr>
              <a:t>בענין</a:t>
            </a:r>
            <a:r>
              <a:rPr lang="he-IL" sz="2400" dirty="0">
                <a:solidFill>
                  <a:prstClr val="black"/>
                </a:solidFill>
                <a:latin typeface="Times New Roman"/>
                <a:ea typeface="Times New Roman"/>
                <a:cs typeface="Narkisim"/>
              </a:rPr>
              <a:t> ולשכוח את עצמה בתוכו, ידיעה כזו מבקשת לה תמיד איזה ענין אחר לענות בו, וכך היא נשארת אצל עצמה יותר משהיא שוכנת </a:t>
            </a:r>
            <a:r>
              <a:rPr lang="he-IL" sz="2400" dirty="0" err="1">
                <a:solidFill>
                  <a:prstClr val="black"/>
                </a:solidFill>
                <a:latin typeface="Times New Roman"/>
                <a:ea typeface="Times New Roman"/>
                <a:cs typeface="Narkisim"/>
              </a:rPr>
              <a:t>בענין</a:t>
            </a:r>
            <a:r>
              <a:rPr lang="he-IL" sz="2400" dirty="0">
                <a:solidFill>
                  <a:prstClr val="black"/>
                </a:solidFill>
                <a:latin typeface="Times New Roman"/>
                <a:ea typeface="Times New Roman"/>
                <a:cs typeface="Narkisim"/>
              </a:rPr>
              <a:t> ומתמסרת לו.</a:t>
            </a:r>
          </a:p>
          <a:p>
            <a:pPr algn="just"/>
            <a:endParaRPr lang="he-IL" sz="2400" dirty="0">
              <a:solidFill>
                <a:prstClr val="black"/>
              </a:solidFill>
              <a:latin typeface="Times New Roman"/>
              <a:cs typeface="Narkisim"/>
            </a:endParaRPr>
          </a:p>
          <a:p>
            <a:pPr algn="just"/>
            <a:r>
              <a:rPr lang="he-IL" sz="2000" dirty="0">
                <a:latin typeface="Times New Roman" panose="02020603050405020304" pitchFamily="18" charset="0"/>
                <a:ea typeface="Times New Roman" panose="02020603050405020304" pitchFamily="18" charset="0"/>
                <a:cs typeface="Narkisim" panose="020E0502050101010101" pitchFamily="34" charset="-79"/>
              </a:rPr>
              <a:t>בעת דיון על </a:t>
            </a:r>
            <a:r>
              <a:rPr lang="he-IL" sz="2000" dirty="0" err="1">
                <a:latin typeface="Times New Roman" panose="02020603050405020304" pitchFamily="18" charset="0"/>
                <a:ea typeface="Times New Roman" panose="02020603050405020304" pitchFamily="18" charset="0"/>
                <a:cs typeface="Narkisim" panose="020E0502050101010101" pitchFamily="34" charset="-79"/>
              </a:rPr>
              <a:t>הענין</a:t>
            </a:r>
            <a:r>
              <a:rPr lang="he-IL" sz="2000" dirty="0">
                <a:latin typeface="Times New Roman" panose="02020603050405020304" pitchFamily="18" charset="0"/>
                <a:ea typeface="Times New Roman" panose="02020603050405020304" pitchFamily="18" charset="0"/>
                <a:cs typeface="Narkisim" panose="020E0502050101010101" pitchFamily="34" charset="-79"/>
              </a:rPr>
              <a:t> הזה ראיתי כיצד מישהו היכה על חזהו ואמר: ואף-על-פי-כן למישהו אחר לא יוכל להיות הכאב </a:t>
            </a:r>
            <a:r>
              <a:rPr lang="he-IL" sz="2000" b="1" dirty="0">
                <a:latin typeface="Times New Roman" panose="02020603050405020304" pitchFamily="18" charset="0"/>
                <a:ea typeface="Times New Roman" panose="02020603050405020304" pitchFamily="18" charset="0"/>
                <a:cs typeface="Narkisim" panose="020E0502050101010101" pitchFamily="34" charset="-79"/>
              </a:rPr>
              <a:t>הזה</a:t>
            </a:r>
            <a:r>
              <a:rPr lang="he-IL" sz="2000" dirty="0">
                <a:latin typeface="Times New Roman" panose="02020603050405020304" pitchFamily="18" charset="0"/>
                <a:ea typeface="Times New Roman" panose="02020603050405020304" pitchFamily="18" charset="0"/>
                <a:cs typeface="Narkisim" panose="020E0502050101010101" pitchFamily="34" charset="-79"/>
              </a:rPr>
              <a:t>! 253</a:t>
            </a:r>
            <a:r>
              <a:rPr lang="he-IL" sz="2000" dirty="0">
                <a:latin typeface="Verdana" panose="020B0604030504040204" pitchFamily="34" charset="0"/>
                <a:ea typeface="Times New Roman" panose="02020603050405020304" pitchFamily="18" charset="0"/>
                <a:cs typeface="Narkisim" panose="020E0502050101010101" pitchFamily="34" charset="-79"/>
              </a:rPr>
              <a:t>§</a:t>
            </a:r>
            <a:r>
              <a:rPr lang="he-IL" sz="2000" dirty="0">
                <a:latin typeface="Times New Roman" panose="02020603050405020304" pitchFamily="18" charset="0"/>
                <a:ea typeface="Times New Roman" panose="02020603050405020304" pitchFamily="18" charset="0"/>
                <a:cs typeface="Narkisim" panose="020E0502050101010101" pitchFamily="34" charset="-79"/>
              </a:rPr>
              <a:t>. </a:t>
            </a:r>
          </a:p>
          <a:p>
            <a:pPr algn="just"/>
            <a:r>
              <a:rPr lang="he-IL" sz="2000" dirty="0">
                <a:latin typeface="Times New Roman" panose="02020603050405020304" pitchFamily="18" charset="0"/>
                <a:ea typeface="Times New Roman" panose="02020603050405020304" pitchFamily="18" charset="0"/>
                <a:cs typeface="Narkisim" panose="020E0502050101010101" pitchFamily="34" charset="-79"/>
              </a:rPr>
              <a:t>רק מהמקרה שלי עצמי אני יודע מה משמעותה של המילה "כאב". 293</a:t>
            </a:r>
            <a:r>
              <a:rPr lang="he-IL" sz="2000" dirty="0">
                <a:latin typeface="Verdana" panose="020B0604030504040204" pitchFamily="34" charset="0"/>
                <a:ea typeface="Times New Roman" panose="02020603050405020304" pitchFamily="18" charset="0"/>
                <a:cs typeface="Narkisim" panose="020E0502050101010101" pitchFamily="34" charset="-79"/>
              </a:rPr>
              <a:t>§</a:t>
            </a:r>
          </a:p>
          <a:p>
            <a:pPr algn="just"/>
            <a:r>
              <a:rPr lang="en-US" sz="2000" dirty="0">
                <a:latin typeface="Narkisim" panose="020E0502050101010101" pitchFamily="34" charset="-79"/>
                <a:ea typeface="Times New Roman" panose="02020603050405020304" pitchFamily="18" charset="0"/>
                <a:cs typeface="Narkisim" panose="020E0502050101010101" pitchFamily="34" charset="-79"/>
              </a:rPr>
              <a:t> </a:t>
            </a:r>
            <a:r>
              <a:rPr lang="he-IL" sz="2000" dirty="0">
                <a:latin typeface="Narkisim" panose="020E0502050101010101" pitchFamily="34" charset="-79"/>
                <a:ea typeface="Times New Roman" panose="02020603050405020304" pitchFamily="18" charset="0"/>
                <a:cs typeface="Narkisim" panose="020E0502050101010101" pitchFamily="34" charset="-79"/>
              </a:rPr>
              <a:t>... כאילו רציתי לחשוף מהי משמעות המלה "מט" מתוך התבוננות מדוקדקת במהלך האחרון במשחק השחמט, ללא שאכיר את המשחק. </a:t>
            </a:r>
            <a:r>
              <a:rPr lang="he-IL" sz="2000" dirty="0" err="1">
                <a:latin typeface="Narkisim" panose="020E0502050101010101" pitchFamily="34" charset="-79"/>
                <a:ea typeface="Times New Roman" panose="02020603050405020304" pitchFamily="18" charset="0"/>
                <a:cs typeface="Narkisim" panose="020E0502050101010101" pitchFamily="34" charset="-79"/>
              </a:rPr>
              <a:t>לודביג</a:t>
            </a:r>
            <a:r>
              <a:rPr lang="he-IL" sz="2000" dirty="0">
                <a:latin typeface="Narkisim" panose="020E0502050101010101" pitchFamily="34" charset="-79"/>
                <a:ea typeface="Times New Roman" panose="02020603050405020304" pitchFamily="18" charset="0"/>
                <a:cs typeface="Narkisim" panose="020E0502050101010101" pitchFamily="34" charset="-79"/>
              </a:rPr>
              <a:t> </a:t>
            </a:r>
            <a:r>
              <a:rPr lang="he-IL" sz="2000" dirty="0" err="1">
                <a:latin typeface="Narkisim" panose="020E0502050101010101" pitchFamily="34" charset="-79"/>
                <a:ea typeface="Times New Roman" panose="02020603050405020304" pitchFamily="18" charset="0"/>
                <a:cs typeface="Narkisim" panose="020E0502050101010101" pitchFamily="34" charset="-79"/>
              </a:rPr>
              <a:t>ויטגנשטיין</a:t>
            </a:r>
            <a:r>
              <a:rPr lang="he-IL" sz="2000" dirty="0">
                <a:latin typeface="Narkisim" panose="020E0502050101010101" pitchFamily="34" charset="-79"/>
                <a:ea typeface="Times New Roman" panose="02020603050405020304" pitchFamily="18" charset="0"/>
                <a:cs typeface="Narkisim" panose="020E0502050101010101" pitchFamily="34" charset="-79"/>
              </a:rPr>
              <a:t>, חקירות פילוסופיות, 316§</a:t>
            </a:r>
          </a:p>
          <a:p>
            <a:pPr algn="just"/>
            <a:endParaRPr lang="he-IL" sz="2000" dirty="0">
              <a:latin typeface="Narkisim" panose="020E0502050101010101" pitchFamily="34" charset="-79"/>
              <a:ea typeface="Times New Roman" panose="02020603050405020304" pitchFamily="18" charset="0"/>
              <a:cs typeface="Narkisim" panose="020E0502050101010101" pitchFamily="34" charset="-79"/>
            </a:endParaRPr>
          </a:p>
          <a:p>
            <a:pPr lvl="0" algn="just"/>
            <a:r>
              <a:rPr lang="he-IL" sz="2400" dirty="0">
                <a:solidFill>
                  <a:prstClr val="black"/>
                </a:solidFill>
                <a:latin typeface="Times New Roman"/>
                <a:ea typeface="Times New Roman"/>
                <a:cs typeface="Narkisim"/>
              </a:rPr>
              <a:t>כאשר תרד רצינותו של המושג לשכון בעומק </a:t>
            </a:r>
            <a:r>
              <a:rPr lang="he-IL" sz="2400" dirty="0" err="1">
                <a:solidFill>
                  <a:prstClr val="black"/>
                </a:solidFill>
                <a:latin typeface="Times New Roman"/>
                <a:ea typeface="Times New Roman"/>
                <a:cs typeface="Narkisim"/>
              </a:rPr>
              <a:t>הענין</a:t>
            </a:r>
            <a:r>
              <a:rPr lang="he-IL" sz="2400" dirty="0">
                <a:solidFill>
                  <a:prstClr val="black"/>
                </a:solidFill>
                <a:latin typeface="Times New Roman"/>
                <a:ea typeface="Times New Roman"/>
                <a:cs typeface="Narkisim"/>
              </a:rPr>
              <a:t>, כי אז יקיימו הכרה כזו ושיפוט כזה את מקומם היאות בתוך השיג-והשיח.</a:t>
            </a:r>
          </a:p>
          <a:p>
            <a:pPr lvl="0" algn="just"/>
            <a:endParaRPr lang="he-IL" sz="2400" dirty="0">
              <a:solidFill>
                <a:prstClr val="black"/>
              </a:solidFill>
              <a:latin typeface="Times New Roman"/>
              <a:ea typeface="Times New Roman"/>
              <a:cs typeface="Narkisim"/>
            </a:endParaRPr>
          </a:p>
          <a:p>
            <a:pPr lvl="0" algn="just"/>
            <a:r>
              <a:rPr lang="he-IL" sz="2400" dirty="0">
                <a:solidFill>
                  <a:prstClr val="black"/>
                </a:solidFill>
                <a:latin typeface="Calibri" panose="020F0502020204030204" pitchFamily="34" charset="0"/>
                <a:ea typeface="Times New Roman" panose="02020603050405020304" pitchFamily="18" charset="0"/>
                <a:cs typeface="Narkisim" panose="020E0502050101010101" pitchFamily="34" charset="-79"/>
              </a:rPr>
              <a:t>היסוד של האמת הוא המושג.</a:t>
            </a:r>
            <a:endParaRPr lang="he-IL" sz="2000" dirty="0">
              <a:latin typeface="Narkisim" panose="020E0502050101010101" pitchFamily="34" charset="-79"/>
              <a:ea typeface="Times New Roman" panose="02020603050405020304" pitchFamily="18" charset="0"/>
              <a:cs typeface="Narkisim" panose="020E0502050101010101" pitchFamily="34" charset="-79"/>
            </a:endParaRPr>
          </a:p>
        </p:txBody>
      </p:sp>
    </p:spTree>
    <p:extLst>
      <p:ext uri="{BB962C8B-B14F-4D97-AF65-F5344CB8AC3E}">
        <p14:creationId xmlns:p14="http://schemas.microsoft.com/office/powerpoint/2010/main" val="360482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1311CA49-5685-46BD-B8D5-EB6F6FDC98BB}"/>
              </a:ext>
            </a:extLst>
          </p:cNvPr>
          <p:cNvSpPr>
            <a:spLocks noGrp="1"/>
          </p:cNvSpPr>
          <p:nvPr>
            <p:ph idx="1"/>
          </p:nvPr>
        </p:nvSpPr>
        <p:spPr>
          <a:xfrm>
            <a:off x="282352" y="20608"/>
            <a:ext cx="8579296" cy="6335742"/>
          </a:xfrm>
        </p:spPr>
        <p:txBody>
          <a:bodyPr>
            <a:normAutofit fontScale="25000" lnSpcReduction="20000"/>
          </a:bodyPr>
          <a:lstStyle/>
          <a:p>
            <a:pPr marL="0" indent="0" algn="just">
              <a:lnSpc>
                <a:spcPct val="120000"/>
              </a:lnSpc>
              <a:spcBef>
                <a:spcPts val="0"/>
              </a:spcBef>
              <a:buNone/>
            </a:pPr>
            <a:r>
              <a:rPr lang="he-IL" sz="9600" dirty="0">
                <a:effectLst/>
                <a:latin typeface="Calibri" panose="020F0502020204030204" pitchFamily="34" charset="0"/>
                <a:ea typeface="Times New Roman" panose="02020603050405020304" pitchFamily="18" charset="0"/>
                <a:cs typeface="Narkisim" panose="020E0502050101010101" pitchFamily="34" charset="-79"/>
              </a:rPr>
              <a:t>המתח בין ההכרה לבין </a:t>
            </a:r>
            <a:r>
              <a:rPr lang="he-IL" sz="9600" dirty="0" err="1">
                <a:effectLst/>
                <a:latin typeface="Calibri" panose="020F0502020204030204" pitchFamily="34" charset="0"/>
                <a:ea typeface="Times New Roman" panose="02020603050405020304" pitchFamily="18" charset="0"/>
                <a:cs typeface="Narkisim" panose="020E0502050101010101" pitchFamily="34" charset="-79"/>
              </a:rPr>
              <a:t>היישות</a:t>
            </a:r>
            <a:r>
              <a:rPr lang="he-IL" sz="9600" dirty="0">
                <a:effectLst/>
                <a:latin typeface="Calibri" panose="020F0502020204030204" pitchFamily="34" charset="0"/>
                <a:ea typeface="Times New Roman" panose="02020603050405020304" pitchFamily="18" charset="0"/>
                <a:cs typeface="Narkisim" panose="020E0502050101010101" pitchFamily="34" charset="-79"/>
              </a:rPr>
              <a:t> הוא אתגרה הגדול של המחשבה הפילוסופית מקדמת-דנא. בעת\בפילוסופיה החדשה אנו עדים לתנועת מטוטלת: </a:t>
            </a:r>
            <a:r>
              <a:rPr lang="he-IL" sz="9600" dirty="0">
                <a:solidFill>
                  <a:srgbClr val="7030A0"/>
                </a:solidFill>
                <a:effectLst/>
                <a:latin typeface="Calibri" panose="020F0502020204030204" pitchFamily="34" charset="0"/>
                <a:ea typeface="Times New Roman" panose="02020603050405020304" pitchFamily="18" charset="0"/>
                <a:cs typeface="Narkisim" panose="020E0502050101010101" pitchFamily="34" charset="-79"/>
              </a:rPr>
              <a:t>המתח מוחרף עם ביקורתם של </a:t>
            </a:r>
            <a:r>
              <a:rPr lang="he-IL" sz="9600" dirty="0" err="1">
                <a:solidFill>
                  <a:srgbClr val="7030A0"/>
                </a:solidFill>
                <a:effectLst/>
                <a:latin typeface="Calibri" panose="020F0502020204030204" pitchFamily="34" charset="0"/>
                <a:ea typeface="Times New Roman" panose="02020603050405020304" pitchFamily="18" charset="0"/>
                <a:cs typeface="Narkisim" panose="020E0502050101010101" pitchFamily="34" charset="-79"/>
              </a:rPr>
              <a:t>האמפיריציסטים</a:t>
            </a:r>
            <a:r>
              <a:rPr lang="he-IL" sz="9600" dirty="0">
                <a:solidFill>
                  <a:srgbClr val="7030A0"/>
                </a:solidFill>
                <a:effectLst/>
                <a:latin typeface="Calibri" panose="020F0502020204030204" pitchFamily="34" charset="0"/>
                <a:ea typeface="Times New Roman" panose="02020603050405020304" pitchFamily="18" charset="0"/>
                <a:cs typeface="Narkisim" panose="020E0502050101010101" pitchFamily="34" charset="-79"/>
              </a:rPr>
              <a:t> על 'מושגי השכל הטבועים מלידה' והתלושים מקרקע הניסיון, עם האידיאליזם של ברקלי המאיין כליל את העולם האובייקטיבי ומותיר את הסובייקט לכוד בבועתו, ועם ספקנותו של יום המערער על מובנו של המושג 'אני'</a:t>
            </a:r>
            <a:r>
              <a:rPr lang="he-IL" sz="9600" dirty="0">
                <a:effectLst/>
                <a:latin typeface="Calibri" panose="020F0502020204030204" pitchFamily="34" charset="0"/>
                <a:ea typeface="Times New Roman" panose="02020603050405020304" pitchFamily="18" charset="0"/>
                <a:cs typeface="Narkisim" panose="020E0502050101010101" pitchFamily="34" charset="-79"/>
              </a:rPr>
              <a:t>; </a:t>
            </a:r>
            <a:r>
              <a:rPr lang="he-IL" sz="9600" dirty="0">
                <a:solidFill>
                  <a:srgbClr val="0070C0"/>
                </a:solidFill>
                <a:effectLst/>
                <a:latin typeface="Calibri" panose="020F0502020204030204" pitchFamily="34" charset="0"/>
                <a:ea typeface="Times New Roman" panose="02020603050405020304" pitchFamily="18" charset="0"/>
                <a:cs typeface="Narkisim" panose="020E0502050101010101" pitchFamily="34" charset="-79"/>
              </a:rPr>
              <a:t>הוא בא על פתרונו לכאורה במהלכו המהפכני של קאנט בביקורת התבונה הטהורה, המושיע את תוקפם של מושגי האובייקטיביות האפריוריים ממלתעותיו של יום; </a:t>
            </a:r>
            <a:r>
              <a:rPr lang="he-IL" sz="9600" dirty="0">
                <a:solidFill>
                  <a:schemeClr val="accent2">
                    <a:lumMod val="75000"/>
                  </a:schemeClr>
                </a:solidFill>
                <a:effectLst/>
                <a:latin typeface="Calibri" panose="020F0502020204030204" pitchFamily="34" charset="0"/>
                <a:ea typeface="Times New Roman" panose="02020603050405020304" pitchFamily="18" charset="0"/>
                <a:cs typeface="Narkisim" panose="020E0502050101010101" pitchFamily="34" charset="-79"/>
              </a:rPr>
              <a:t>ואולם, מחיר הישועה </a:t>
            </a:r>
            <a:r>
              <a:rPr lang="he-IL" sz="9600" dirty="0" err="1">
                <a:solidFill>
                  <a:schemeClr val="accent2">
                    <a:lumMod val="75000"/>
                  </a:schemeClr>
                </a:solidFill>
                <a:effectLst/>
                <a:latin typeface="Calibri" panose="020F0502020204030204" pitchFamily="34" charset="0"/>
                <a:ea typeface="Times New Roman" panose="02020603050405020304" pitchFamily="18" charset="0"/>
                <a:cs typeface="Narkisim" panose="020E0502050101010101" pitchFamily="34" charset="-79"/>
              </a:rPr>
              <a:t>הקאנטיאנית</a:t>
            </a:r>
            <a:r>
              <a:rPr lang="he-IL" sz="9600" dirty="0">
                <a:solidFill>
                  <a:schemeClr val="accent2">
                    <a:lumMod val="75000"/>
                  </a:schemeClr>
                </a:solidFill>
                <a:effectLst/>
                <a:latin typeface="Calibri" panose="020F0502020204030204" pitchFamily="34" charset="0"/>
                <a:ea typeface="Times New Roman" panose="02020603050405020304" pitchFamily="18" charset="0"/>
                <a:cs typeface="Narkisim" panose="020E0502050101010101" pitchFamily="34" charset="-79"/>
              </a:rPr>
              <a:t> כבד: תוקפם של מושגינו האפריוריים נוגע לעולם התופעות הטבוע בחותמה של הכרתנו הסובייקטיבית, בעוד ש'הדבר כשלעצמו' נותר מעבר להררי החושך.</a:t>
            </a:r>
            <a:r>
              <a:rPr lang="he-IL" sz="9600" dirty="0">
                <a:effectLst/>
                <a:latin typeface="Calibri" panose="020F0502020204030204" pitchFamily="34" charset="0"/>
                <a:ea typeface="Times New Roman" panose="02020603050405020304" pitchFamily="18" charset="0"/>
                <a:cs typeface="Narkisim" panose="020E0502050101010101" pitchFamily="34" charset="-79"/>
              </a:rPr>
              <a:t> למתח בין ההכרה לבין </a:t>
            </a:r>
            <a:r>
              <a:rPr lang="he-IL" sz="9600" dirty="0" err="1">
                <a:effectLst/>
                <a:latin typeface="Calibri" panose="020F0502020204030204" pitchFamily="34" charset="0"/>
                <a:ea typeface="Times New Roman" panose="02020603050405020304" pitchFamily="18" charset="0"/>
                <a:cs typeface="Narkisim" panose="020E0502050101010101" pitchFamily="34" charset="-79"/>
              </a:rPr>
              <a:t>היישות</a:t>
            </a:r>
            <a:r>
              <a:rPr lang="he-IL" sz="9600" dirty="0">
                <a:effectLst/>
                <a:latin typeface="Calibri" panose="020F0502020204030204" pitchFamily="34" charset="0"/>
                <a:ea typeface="Times New Roman" panose="02020603050405020304" pitchFamily="18" charset="0"/>
                <a:cs typeface="Narkisim" panose="020E0502050101010101" pitchFamily="34" charset="-79"/>
              </a:rPr>
              <a:t> בשדה האפיסטמי יש 'מצטרף' קיומי-רוחני-תרבותי: מועקות המודרניות הן כולן פירות שלו – </a:t>
            </a:r>
            <a:r>
              <a:rPr lang="he-IL" sz="9600" dirty="0" err="1">
                <a:effectLst/>
                <a:latin typeface="Calibri" panose="020F0502020204030204" pitchFamily="34" charset="0"/>
                <a:ea typeface="Times New Roman" panose="02020603050405020304" pitchFamily="18" charset="0"/>
                <a:cs typeface="Narkisim" panose="020E0502050101010101" pitchFamily="34" charset="-79"/>
              </a:rPr>
              <a:t>עירטול</a:t>
            </a:r>
            <a:r>
              <a:rPr lang="he-IL" sz="9600" dirty="0">
                <a:effectLst/>
                <a:latin typeface="Calibri" panose="020F0502020204030204" pitchFamily="34" charset="0"/>
                <a:ea typeface="Times New Roman" panose="02020603050405020304" pitchFamily="18" charset="0"/>
                <a:cs typeface="Narkisim" panose="020E0502050101010101" pitchFamily="34" charset="-79"/>
              </a:rPr>
              <a:t> העולם מקסמו והעצמי </a:t>
            </a:r>
            <a:r>
              <a:rPr lang="he-IL" sz="9600" dirty="0" err="1">
                <a:effectLst/>
                <a:latin typeface="Calibri" panose="020F0502020204030204" pitchFamily="34" charset="0"/>
                <a:ea typeface="Times New Roman" panose="02020603050405020304" pitchFamily="18" charset="0"/>
                <a:cs typeface="Narkisim" panose="020E0502050101010101" pitchFamily="34" charset="-79"/>
              </a:rPr>
              <a:t>מגילומיו</a:t>
            </a:r>
            <a:r>
              <a:rPr lang="he-IL" sz="9600" dirty="0">
                <a:effectLst/>
                <a:latin typeface="Calibri" panose="020F0502020204030204" pitchFamily="34" charset="0"/>
                <a:ea typeface="Times New Roman" panose="02020603050405020304" pitchFamily="18" charset="0"/>
                <a:cs typeface="Narkisim" panose="020E0502050101010101" pitchFamily="34" charset="-79"/>
              </a:rPr>
              <a:t>, ריחוקו כיודע מעצמו ומעצמיותו, גירושו מגן-עדן עקב האכילה מעץ הדעת. המתח אמצעיות\עצמיות והתרתו הם הם הניגוד (המצער) וההשלמה (המבוקשת) בין עצם לבין סובייקט שעליה הוכרז בפסקה 20. מסתמן כבר, שהמתח לא ייושב באמצעות חזרה רומנטית לאחדות בלתי אמצעית, אלא דווקא באמצעות המיצוע המושגי.</a:t>
            </a:r>
          </a:p>
          <a:p>
            <a:pPr marL="0" indent="0" algn="just">
              <a:buNone/>
            </a:pPr>
            <a:endParaRPr lang="he-IL" sz="2400" dirty="0">
              <a:solidFill>
                <a:prstClr val="black"/>
              </a:solidFill>
              <a:latin typeface="Times New Roman"/>
              <a:ea typeface="Times New Roman"/>
              <a:cs typeface="Narkisim"/>
            </a:endParaRPr>
          </a:p>
        </p:txBody>
      </p:sp>
      <p:sp>
        <p:nvSpPr>
          <p:cNvPr id="4" name="מציין מיקום של מספר שקופית 3">
            <a:extLst>
              <a:ext uri="{FF2B5EF4-FFF2-40B4-BE49-F238E27FC236}">
                <a16:creationId xmlns:a16="http://schemas.microsoft.com/office/drawing/2014/main" id="{953CDFFE-004B-46C5-BE33-274334CB66C4}"/>
              </a:ext>
            </a:extLst>
          </p:cNvPr>
          <p:cNvSpPr>
            <a:spLocks noGrp="1"/>
          </p:cNvSpPr>
          <p:nvPr>
            <p:ph type="sldNum" sz="quarter" idx="12"/>
          </p:nvPr>
        </p:nvSpPr>
        <p:spPr/>
        <p:txBody>
          <a:bodyPr/>
          <a:lstStyle/>
          <a:p>
            <a:fld id="{7BB997BE-C4FA-4984-B18F-EF1A88858D01}" type="slidenum">
              <a:rPr lang="he-IL" smtClean="0">
                <a:solidFill>
                  <a:prstClr val="black">
                    <a:tint val="75000"/>
                  </a:prstClr>
                </a:solidFill>
              </a:rPr>
              <a:pPr/>
              <a:t>28</a:t>
            </a:fld>
            <a:endParaRPr lang="he-IL">
              <a:solidFill>
                <a:prstClr val="black">
                  <a:tint val="75000"/>
                </a:prstClr>
              </a:solidFill>
            </a:endParaRPr>
          </a:p>
        </p:txBody>
      </p:sp>
    </p:spTree>
    <p:extLst>
      <p:ext uri="{BB962C8B-B14F-4D97-AF65-F5344CB8AC3E}">
        <p14:creationId xmlns:p14="http://schemas.microsoft.com/office/powerpoint/2010/main" val="372895967"/>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3F140B02EF6F84E94449467E5B86E97" ma:contentTypeVersion="15" ma:contentTypeDescription="Create a new document." ma:contentTypeScope="" ma:versionID="2067d07784979ab201f812c476e1ba35">
  <xsd:schema xmlns:xsd="http://www.w3.org/2001/XMLSchema" xmlns:xs="http://www.w3.org/2001/XMLSchema" xmlns:p="http://schemas.microsoft.com/office/2006/metadata/properties" xmlns:ns3="dc8eb246-3908-4bf2-9270-78aabb419f5a" xmlns:ns4="f2e71ada-5fbf-4c98-b634-cbb41a34da09" targetNamespace="http://schemas.microsoft.com/office/2006/metadata/properties" ma:root="true" ma:fieldsID="a602ba3f3465495f8d324221adc42752" ns3:_="" ns4:_="">
    <xsd:import namespace="dc8eb246-3908-4bf2-9270-78aabb419f5a"/>
    <xsd:import namespace="f2e71ada-5fbf-4c98-b634-cbb41a34da09"/>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DateTaken" minOccurs="0"/>
                <xsd:element ref="ns3:MediaServiceOCR" minOccurs="0"/>
                <xsd:element ref="ns3:MediaServiceLocation" minOccurs="0"/>
                <xsd:element ref="ns3:MediaServiceSearchPropertie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8eb246-3908-4bf2-9270-78aabb419f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ystemTags" ma:index="11" nillable="true" ma:displayName="MediaServiceSystemTags" ma:hidden="true" ma:internalName="MediaServiceSystemTags"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e71ada-5fbf-4c98-b634-cbb41a34da09"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SharingHintHash" ma:index="2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dc8eb246-3908-4bf2-9270-78aabb419f5a" xsi:nil="true"/>
  </documentManagement>
</p:properties>
</file>

<file path=customXml/itemProps1.xml><?xml version="1.0" encoding="utf-8"?>
<ds:datastoreItem xmlns:ds="http://schemas.openxmlformats.org/officeDocument/2006/customXml" ds:itemID="{E903C70A-0FDB-42C9-B447-9A831C5A2D34}">
  <ds:schemaRefs>
    <ds:schemaRef ds:uri="http://schemas.microsoft.com/sharepoint/v3/contenttype/forms"/>
  </ds:schemaRefs>
</ds:datastoreItem>
</file>

<file path=customXml/itemProps2.xml><?xml version="1.0" encoding="utf-8"?>
<ds:datastoreItem xmlns:ds="http://schemas.openxmlformats.org/officeDocument/2006/customXml" ds:itemID="{1E62D77B-DBC1-4EA2-972D-BFA98A2A2A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8eb246-3908-4bf2-9270-78aabb419f5a"/>
    <ds:schemaRef ds:uri="f2e71ada-5fbf-4c98-b634-cbb41a34da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E98235-B404-41A6-83BE-C1BEEC112575}">
  <ds:schemaRefs>
    <ds:schemaRef ds:uri="http://schemas.microsoft.com/office/2006/metadata/properties"/>
    <ds:schemaRef ds:uri="http://purl.org/dc/dcmitype/"/>
    <ds:schemaRef ds:uri="http://purl.org/dc/elements/1.1/"/>
    <ds:schemaRef ds:uri="http://schemas.microsoft.com/office/infopath/2007/PartnerControls"/>
    <ds:schemaRef ds:uri="http://schemas.openxmlformats.org/package/2006/metadata/core-properties"/>
    <ds:schemaRef ds:uri="f2e71ada-5fbf-4c98-b634-cbb41a34da09"/>
    <ds:schemaRef ds:uri="http://schemas.microsoft.com/office/2006/documentManagement/types"/>
    <ds:schemaRef ds:uri="dc8eb246-3908-4bf2-9270-78aabb419f5a"/>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3682</TotalTime>
  <Words>3926</Words>
  <Application>Microsoft Office PowerPoint</Application>
  <PresentationFormat>On-screen Show (4:3)</PresentationFormat>
  <Paragraphs>174</Paragraphs>
  <Slides>28</Slides>
  <Notes>11</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28</vt:i4>
      </vt:variant>
    </vt:vector>
  </HeadingPairs>
  <TitlesOfParts>
    <vt:vector size="41" baseType="lpstr">
      <vt:lpstr>30</vt:lpstr>
      <vt:lpstr>Arial</vt:lpstr>
      <vt:lpstr>Arial Rounded MT Bold</vt:lpstr>
      <vt:lpstr>Calibri</vt:lpstr>
      <vt:lpstr>Miriam</vt:lpstr>
      <vt:lpstr>Miriam Transparent</vt:lpstr>
      <vt:lpstr>Narkisim</vt:lpstr>
      <vt:lpstr>Times New Roman</vt:lpstr>
      <vt:lpstr>TimesNewRomanPS-ItalicMT</vt:lpstr>
      <vt:lpstr>Verdana</vt:lpstr>
      <vt:lpstr>ערכת נושא Office</vt:lpstr>
      <vt:lpstr>3_ערכת נושא Office</vt:lpstr>
      <vt:lpstr>2_ערכת נושא Office</vt:lpstr>
      <vt:lpstr>PowerPoint Presentation</vt:lpstr>
      <vt:lpstr>העצמות: ידיעה והוויה</vt:lpstr>
      <vt:lpstr>(תזכורת) הערגה הנכזבת למלאות ההוויה </vt:lpstr>
      <vt:lpstr>עצמותיות ובלתי אמצעיות, סובייקט ומיצוע</vt:lpstr>
      <vt:lpstr>השלילי הוא נשמתם של האני ושל העצם</vt:lpstr>
      <vt:lpstr>זכותו העילאית של היחיד</vt:lpstr>
      <vt:lpstr>מהות האדם</vt:lpstr>
      <vt:lpstr>"לעצמו" ו"בשביל עצמו"</vt:lpstr>
      <vt:lpstr>בין העצם הסובייקטיבי של הגל לאני החושב של דיקרט</vt:lpstr>
      <vt:lpstr>PowerPoint Presentation</vt:lpstr>
      <vt:lpstr>היישרת מבט אל השלילי, התפתחות התוכן</vt:lpstr>
      <vt:lpstr>הכלליות המחזיקה בתוכה את הפרטי</vt:lpstr>
      <vt:lpstr>PowerPoint Presentation</vt:lpstr>
      <vt:lpstr>PowerPoint Presentation</vt:lpstr>
      <vt:lpstr>תכלית התרבות היא סילוקה של התמימות הטבעית</vt:lpstr>
      <vt:lpstr>החשיבה היא המהותי</vt:lpstr>
      <vt:lpstr>שני הגל</vt:lpstr>
      <vt:lpstr>הגל והמפנה הביקורתי</vt:lpstr>
      <vt:lpstr>פרשת דרכים (Pippin 2010, pp. 3-4)</vt:lpstr>
      <vt:lpstr>PowerPoint Presentation</vt:lpstr>
      <vt:lpstr>כדי להיות חופשי הכרח לסגל את המושג  חופש</vt:lpstr>
      <vt:lpstr>חירות ואוטוריטה</vt:lpstr>
      <vt:lpstr>PowerPoint Presentation</vt:lpstr>
      <vt:lpstr>לא להשיג אלא להרגיש</vt:lpstr>
      <vt:lpstr>גישת הסברה</vt:lpstr>
      <vt:lpstr>מושגיות ו"לוגיקה של סתירה"</vt:lpstr>
      <vt:lpstr>"הענין עצמו"</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פנומנולוגיה של הרוח, תוכן העניינים</dc:title>
  <dc:creator>אליעזר מלכיאל</dc:creator>
  <cp:lastModifiedBy>אליעזר מלכיאל</cp:lastModifiedBy>
  <cp:revision>153</cp:revision>
  <dcterms:created xsi:type="dcterms:W3CDTF">2013-03-07T10:20:36Z</dcterms:created>
  <dcterms:modified xsi:type="dcterms:W3CDTF">2024-05-21T08:00:00Z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0x01010023F140B02EF6F84E94449467E5B86E97</vt:lpwstr>
  </property>
</Properties>
</file>