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0.xml" ContentType="application/vnd.openxmlformats-officedocument.presentationml.slide+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1"/>
    <p:sldMasterId id="2147483680" r:id="rId2"/>
    <p:sldMasterId id="2147483747" r:id="rId3"/>
    <p:sldMasterId id="2147483762" r:id="rId4"/>
  </p:sldMasterIdLst>
  <p:notesMasterIdLst>
    <p:notesMasterId r:id="rId14"/>
  </p:notesMasterIdLst>
  <p:sldIdLst>
    <p:sldId id="422" r:id="rId5"/>
    <p:sldId id="429" r:id="rId6"/>
    <p:sldId id="439" r:id="rId7"/>
    <p:sldId id="396" r:id="rId8"/>
    <p:sldId id="397" r:id="rId9"/>
    <p:sldId id="398" r:id="rId10"/>
    <p:sldId id="399" r:id="rId11"/>
    <p:sldId id="400" r:id="rId12"/>
    <p:sldId id="402" r:id="rId1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870" autoAdjust="0"/>
    <p:restoredTop sz="94660"/>
  </p:normalViewPr>
  <p:slideViewPr>
    <p:cSldViewPr>
      <p:cViewPr varScale="1">
        <p:scale>
          <a:sx n="59" d="100"/>
          <a:sy n="59" d="100"/>
        </p:scale>
        <p:origin x="147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כ"א/אייר/תשפ"ד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155CC1AD-4592-48DD-A3A6-E18E6C77537F}" type="slidenum">
              <a:rPr kumimoji="0" lang="he-IL"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018572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4</a:t>
            </a:fld>
            <a:endParaRPr lang="he-IL">
              <a:solidFill>
                <a:prstClr val="black"/>
              </a:solidFill>
            </a:endParaRPr>
          </a:p>
        </p:txBody>
      </p:sp>
    </p:spTree>
    <p:extLst>
      <p:ext uri="{BB962C8B-B14F-4D97-AF65-F5344CB8AC3E}">
        <p14:creationId xmlns:p14="http://schemas.microsoft.com/office/powerpoint/2010/main" val="3223461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31073F3-FF75-46E7-AB88-A643E9901577}" type="slidenum">
              <a:rPr lang="he-IL">
                <a:solidFill>
                  <a:srgbClr val="000000"/>
                </a:solidFill>
              </a:rPr>
              <a:pPr eaLnBrk="1" hangingPunct="1"/>
              <a:t>5</a:t>
            </a:fld>
            <a:endParaRPr lang="en-US">
              <a:solidFill>
                <a:srgbClr val="000000"/>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6</a:t>
            </a:fld>
            <a:endParaRPr lang="he-IL">
              <a:solidFill>
                <a:prstClr val="black"/>
              </a:solidFill>
            </a:endParaRPr>
          </a:p>
        </p:txBody>
      </p:sp>
    </p:spTree>
    <p:extLst>
      <p:ext uri="{BB962C8B-B14F-4D97-AF65-F5344CB8AC3E}">
        <p14:creationId xmlns:p14="http://schemas.microsoft.com/office/powerpoint/2010/main" val="157957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7</a:t>
            </a:fld>
            <a:endParaRPr lang="he-IL">
              <a:solidFill>
                <a:prstClr val="black"/>
              </a:solidFill>
            </a:endParaRPr>
          </a:p>
        </p:txBody>
      </p:sp>
    </p:spTree>
    <p:extLst>
      <p:ext uri="{BB962C8B-B14F-4D97-AF65-F5344CB8AC3E}">
        <p14:creationId xmlns:p14="http://schemas.microsoft.com/office/powerpoint/2010/main" val="3163731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8</a:t>
            </a:fld>
            <a:endParaRPr lang="he-IL">
              <a:solidFill>
                <a:prstClr val="black"/>
              </a:solidFill>
            </a:endParaRPr>
          </a:p>
        </p:txBody>
      </p:sp>
    </p:spTree>
    <p:extLst>
      <p:ext uri="{BB962C8B-B14F-4D97-AF65-F5344CB8AC3E}">
        <p14:creationId xmlns:p14="http://schemas.microsoft.com/office/powerpoint/2010/main" val="3228910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9</a:t>
            </a:fld>
            <a:endParaRPr lang="he-IL">
              <a:solidFill>
                <a:prstClr val="black"/>
              </a:solidFill>
            </a:endParaRPr>
          </a:p>
        </p:txBody>
      </p:sp>
    </p:spTree>
    <p:extLst>
      <p:ext uri="{BB962C8B-B14F-4D97-AF65-F5344CB8AC3E}">
        <p14:creationId xmlns:p14="http://schemas.microsoft.com/office/powerpoint/2010/main" val="211662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10</a:t>
            </a:fld>
            <a:endParaRPr lang="he-IL">
              <a:solidFill>
                <a:prstClr val="black"/>
              </a:solidFill>
            </a:endParaRPr>
          </a:p>
        </p:txBody>
      </p:sp>
    </p:spTree>
    <p:extLst>
      <p:ext uri="{BB962C8B-B14F-4D97-AF65-F5344CB8AC3E}">
        <p14:creationId xmlns:p14="http://schemas.microsoft.com/office/powerpoint/2010/main" val="3163731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29.05.2024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29.05.2024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29.05.2024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29.05.2024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29.05.2024</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29.05.2024</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29.05.2024</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29.05.2024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29.05.2024</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29.05.2024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29.05.2024</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a:p>
        </p:txBody>
      </p:sp>
    </p:spTree>
    <p:extLst>
      <p:ext uri="{BB962C8B-B14F-4D97-AF65-F5344CB8AC3E}">
        <p14:creationId xmlns:p14="http://schemas.microsoft.com/office/powerpoint/2010/main" val="90130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lvl1pPr>
              <a:defRPr/>
            </a:lvl1pPr>
          </a:lstStyle>
          <a:p>
            <a:pPr>
              <a:defRPr/>
            </a:pPr>
            <a:fld id="{194B846D-1C4D-497F-8BBA-CFB064E954AA}" type="datetime13">
              <a:rPr lang="he-IL">
                <a:solidFill>
                  <a:prstClr val="black">
                    <a:tint val="75000"/>
                  </a:prstClr>
                </a:solidFill>
              </a:rPr>
              <a:pPr>
                <a:defRPr/>
              </a:pPr>
              <a:t>29.05.2024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635318DD-3D5A-4978-94EE-EC0A2CE913C3}"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3772793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lvl1pPr>
              <a:defRPr/>
            </a:lvl1pPr>
          </a:lstStyle>
          <a:p>
            <a:pPr>
              <a:defRPr/>
            </a:pPr>
            <a:fld id="{AF7736A5-2A1C-41D3-8DE1-214ED6738888}" type="datetime13">
              <a:rPr lang="he-IL">
                <a:solidFill>
                  <a:prstClr val="black">
                    <a:tint val="75000"/>
                  </a:prstClr>
                </a:solidFill>
              </a:rPr>
              <a:pPr>
                <a:defRPr/>
              </a:pPr>
              <a:t>29.05.2024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1EA447DF-9E0D-433C-9B5E-A714484A5E31}"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954363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a:defRPr/>
            </a:lvl1pPr>
          </a:lstStyle>
          <a:p>
            <a:pPr>
              <a:defRPr/>
            </a:pPr>
            <a:fld id="{12BB1727-88DA-4D65-AB4C-3E7288B87BC3}" type="datetime13">
              <a:rPr lang="he-IL">
                <a:solidFill>
                  <a:prstClr val="black">
                    <a:tint val="75000"/>
                  </a:prstClr>
                </a:solidFill>
              </a:rPr>
              <a:pPr>
                <a:defRPr/>
              </a:pPr>
              <a:t>29.05.2024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AB16ECB2-6A79-4E6A-8442-396964A75EC8}"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618593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3"/>
          <p:cNvSpPr>
            <a:spLocks noGrp="1"/>
          </p:cNvSpPr>
          <p:nvPr>
            <p:ph type="dt" sz="half" idx="10"/>
          </p:nvPr>
        </p:nvSpPr>
        <p:spPr/>
        <p:txBody>
          <a:bodyPr/>
          <a:lstStyle>
            <a:lvl1pPr>
              <a:defRPr/>
            </a:lvl1pPr>
          </a:lstStyle>
          <a:p>
            <a:pPr>
              <a:defRPr/>
            </a:pPr>
            <a:fld id="{64CD00A2-8477-48DB-B471-5EC40F052E94}" type="datetime13">
              <a:rPr lang="he-IL">
                <a:solidFill>
                  <a:prstClr val="black">
                    <a:tint val="75000"/>
                  </a:prstClr>
                </a:solidFill>
              </a:rPr>
              <a:pPr>
                <a:defRPr/>
              </a:pPr>
              <a:t>29.05.2024</a:t>
            </a:fld>
            <a:endParaRPr lang="he-IL">
              <a:solidFill>
                <a:prstClr val="black">
                  <a:tint val="75000"/>
                </a:prstClr>
              </a:solidFill>
            </a:endParaRPr>
          </a:p>
        </p:txBody>
      </p:sp>
      <p:sp>
        <p:nvSpPr>
          <p:cNvPr id="6"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7" name="מציין מיקום של מספר שקופית 5"/>
          <p:cNvSpPr>
            <a:spLocks noGrp="1"/>
          </p:cNvSpPr>
          <p:nvPr>
            <p:ph type="sldNum" sz="quarter" idx="12"/>
          </p:nvPr>
        </p:nvSpPr>
        <p:spPr/>
        <p:txBody>
          <a:bodyPr/>
          <a:lstStyle>
            <a:lvl1pPr>
              <a:defRPr/>
            </a:lvl1pPr>
          </a:lstStyle>
          <a:p>
            <a:pPr>
              <a:defRPr/>
            </a:pPr>
            <a:fld id="{E2744B8B-77CD-480A-84F5-F19346CC783B}"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1210995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3"/>
          <p:cNvSpPr>
            <a:spLocks noGrp="1"/>
          </p:cNvSpPr>
          <p:nvPr>
            <p:ph type="dt" sz="half" idx="10"/>
          </p:nvPr>
        </p:nvSpPr>
        <p:spPr/>
        <p:txBody>
          <a:bodyPr/>
          <a:lstStyle>
            <a:lvl1pPr>
              <a:defRPr/>
            </a:lvl1pPr>
          </a:lstStyle>
          <a:p>
            <a:pPr>
              <a:defRPr/>
            </a:pPr>
            <a:fld id="{C599F897-B988-480B-9FEC-0A9255B23CF8}" type="datetime13">
              <a:rPr lang="he-IL">
                <a:solidFill>
                  <a:prstClr val="black">
                    <a:tint val="75000"/>
                  </a:prstClr>
                </a:solidFill>
              </a:rPr>
              <a:pPr>
                <a:defRPr/>
              </a:pPr>
              <a:t>29.05.2024</a:t>
            </a:fld>
            <a:endParaRPr lang="he-IL">
              <a:solidFill>
                <a:prstClr val="black">
                  <a:tint val="75000"/>
                </a:prstClr>
              </a:solidFill>
            </a:endParaRPr>
          </a:p>
        </p:txBody>
      </p:sp>
      <p:sp>
        <p:nvSpPr>
          <p:cNvPr id="8"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9" name="מציין מיקום של מספר שקופית 5"/>
          <p:cNvSpPr>
            <a:spLocks noGrp="1"/>
          </p:cNvSpPr>
          <p:nvPr>
            <p:ph type="sldNum" sz="quarter" idx="12"/>
          </p:nvPr>
        </p:nvSpPr>
        <p:spPr/>
        <p:txBody>
          <a:bodyPr/>
          <a:lstStyle>
            <a:lvl1pPr>
              <a:defRPr/>
            </a:lvl1pPr>
          </a:lstStyle>
          <a:p>
            <a:pPr>
              <a:defRPr/>
            </a:pPr>
            <a:fld id="{A7383854-FC13-4009-BA1F-FB2C61722F05}"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799279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lvl1pPr>
              <a:defRPr/>
            </a:lvl1pPr>
          </a:lstStyle>
          <a:p>
            <a:pPr>
              <a:defRPr/>
            </a:pPr>
            <a:fld id="{CE7AB652-9527-430C-A21B-7C570DDEDD39}" type="datetime13">
              <a:rPr lang="he-IL">
                <a:solidFill>
                  <a:prstClr val="black">
                    <a:tint val="75000"/>
                  </a:prstClr>
                </a:solidFill>
              </a:rPr>
              <a:pPr>
                <a:defRPr/>
              </a:pPr>
              <a:t>29.05.2024</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588" cy="431800"/>
          </a:xfrm>
        </p:spPr>
        <p:txBody>
          <a:bodyPr/>
          <a:lstStyle>
            <a:lvl1pPr>
              <a:defRPr sz="3200" smtClean="0"/>
            </a:lvl1pPr>
          </a:lstStyle>
          <a:p>
            <a:pPr>
              <a:defRPr/>
            </a:pPr>
            <a:fld id="{79719EFB-200B-4CDA-9913-10F7C1EFF7A6}"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1955611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3"/>
          <p:cNvSpPr>
            <a:spLocks noGrp="1"/>
          </p:cNvSpPr>
          <p:nvPr>
            <p:ph type="dt" sz="half" idx="10"/>
          </p:nvPr>
        </p:nvSpPr>
        <p:spPr/>
        <p:txBody>
          <a:bodyPr/>
          <a:lstStyle>
            <a:lvl1pPr>
              <a:defRPr/>
            </a:lvl1pPr>
          </a:lstStyle>
          <a:p>
            <a:pPr>
              <a:defRPr/>
            </a:pPr>
            <a:fld id="{F2AC7F52-98D6-464A-8796-915268EFA923}" type="datetime13">
              <a:rPr lang="he-IL">
                <a:solidFill>
                  <a:prstClr val="black">
                    <a:tint val="75000"/>
                  </a:prstClr>
                </a:solidFill>
              </a:rPr>
              <a:pPr>
                <a:defRPr/>
              </a:pPr>
              <a:t>29.05.2024</a:t>
            </a:fld>
            <a:endParaRPr lang="he-IL">
              <a:solidFill>
                <a:prstClr val="black">
                  <a:tint val="75000"/>
                </a:prstClr>
              </a:solidFill>
            </a:endParaRPr>
          </a:p>
        </p:txBody>
      </p:sp>
      <p:sp>
        <p:nvSpPr>
          <p:cNvPr id="3"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4" name="מציין מיקום של מספר שקופית 5"/>
          <p:cNvSpPr>
            <a:spLocks noGrp="1"/>
          </p:cNvSpPr>
          <p:nvPr>
            <p:ph type="sldNum" sz="quarter" idx="12"/>
          </p:nvPr>
        </p:nvSpPr>
        <p:spPr/>
        <p:txBody>
          <a:bodyPr/>
          <a:lstStyle>
            <a:lvl1pPr>
              <a:defRPr/>
            </a:lvl1pPr>
          </a:lstStyle>
          <a:p>
            <a:pPr>
              <a:defRPr/>
            </a:pPr>
            <a:fld id="{51CFBCFB-1C76-4CC0-952E-C535742A7E08}"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230283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3"/>
          <p:cNvSpPr>
            <a:spLocks noGrp="1"/>
          </p:cNvSpPr>
          <p:nvPr>
            <p:ph type="dt" sz="half" idx="10"/>
          </p:nvPr>
        </p:nvSpPr>
        <p:spPr/>
        <p:txBody>
          <a:bodyPr/>
          <a:lstStyle>
            <a:lvl1pPr>
              <a:defRPr/>
            </a:lvl1pPr>
          </a:lstStyle>
          <a:p>
            <a:pPr>
              <a:defRPr/>
            </a:pPr>
            <a:fld id="{B26C9B6E-211C-40C0-BAA3-177FFB79726D}" type="datetime13">
              <a:rPr lang="he-IL">
                <a:solidFill>
                  <a:prstClr val="black">
                    <a:tint val="75000"/>
                  </a:prstClr>
                </a:solidFill>
              </a:rPr>
              <a:pPr>
                <a:defRPr/>
              </a:pPr>
              <a:t>29.05.2024</a:t>
            </a:fld>
            <a:endParaRPr lang="he-IL">
              <a:solidFill>
                <a:prstClr val="black">
                  <a:tint val="75000"/>
                </a:prstClr>
              </a:solidFill>
            </a:endParaRPr>
          </a:p>
        </p:txBody>
      </p:sp>
      <p:sp>
        <p:nvSpPr>
          <p:cNvPr id="6"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7" name="מציין מיקום של מספר שקופית 5"/>
          <p:cNvSpPr>
            <a:spLocks noGrp="1"/>
          </p:cNvSpPr>
          <p:nvPr>
            <p:ph type="sldNum" sz="quarter" idx="12"/>
          </p:nvPr>
        </p:nvSpPr>
        <p:spPr/>
        <p:txBody>
          <a:bodyPr/>
          <a:lstStyle>
            <a:lvl1pPr>
              <a:defRPr/>
            </a:lvl1pPr>
          </a:lstStyle>
          <a:p>
            <a:pPr>
              <a:defRPr/>
            </a:pPr>
            <a:fld id="{C0132FFC-774F-43C6-A030-4B15E25D398E}"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2519761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3"/>
          <p:cNvSpPr>
            <a:spLocks noGrp="1"/>
          </p:cNvSpPr>
          <p:nvPr>
            <p:ph type="dt" sz="half" idx="10"/>
          </p:nvPr>
        </p:nvSpPr>
        <p:spPr/>
        <p:txBody>
          <a:bodyPr/>
          <a:lstStyle>
            <a:lvl1pPr>
              <a:defRPr/>
            </a:lvl1pPr>
          </a:lstStyle>
          <a:p>
            <a:pPr>
              <a:defRPr/>
            </a:pPr>
            <a:fld id="{F4383B8E-A70B-473C-AED2-7E17CA3E2D5D}" type="datetime13">
              <a:rPr lang="he-IL">
                <a:solidFill>
                  <a:prstClr val="black">
                    <a:tint val="75000"/>
                  </a:prstClr>
                </a:solidFill>
              </a:rPr>
              <a:pPr>
                <a:defRPr/>
              </a:pPr>
              <a:t>29.05.2024</a:t>
            </a:fld>
            <a:endParaRPr lang="he-IL">
              <a:solidFill>
                <a:prstClr val="black">
                  <a:tint val="75000"/>
                </a:prstClr>
              </a:solidFill>
            </a:endParaRPr>
          </a:p>
        </p:txBody>
      </p:sp>
      <p:sp>
        <p:nvSpPr>
          <p:cNvPr id="6"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7" name="מציין מיקום של מספר שקופית 5"/>
          <p:cNvSpPr>
            <a:spLocks noGrp="1"/>
          </p:cNvSpPr>
          <p:nvPr>
            <p:ph type="sldNum" sz="quarter" idx="12"/>
          </p:nvPr>
        </p:nvSpPr>
        <p:spPr/>
        <p:txBody>
          <a:bodyPr/>
          <a:lstStyle>
            <a:lvl1pPr>
              <a:defRPr/>
            </a:lvl1pPr>
          </a:lstStyle>
          <a:p>
            <a:pPr>
              <a:defRPr/>
            </a:pPr>
            <a:fld id="{3207C6A0-7DA7-4105-8835-77BD6EDF762F}"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783809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lvl1pPr>
              <a:defRPr/>
            </a:lvl1pPr>
          </a:lstStyle>
          <a:p>
            <a:pPr>
              <a:defRPr/>
            </a:pPr>
            <a:fld id="{3B4CB59C-0EB4-450F-B33B-BC056088C133}" type="datetime13">
              <a:rPr lang="he-IL">
                <a:solidFill>
                  <a:prstClr val="black">
                    <a:tint val="75000"/>
                  </a:prstClr>
                </a:solidFill>
              </a:rPr>
              <a:pPr>
                <a:defRPr/>
              </a:pPr>
              <a:t>29.05.2024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156FC07B-5A29-4EE2-A3DF-DA5A1E4FBDB2}"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4280099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lvl1pPr>
              <a:defRPr/>
            </a:lvl1pPr>
          </a:lstStyle>
          <a:p>
            <a:pPr>
              <a:defRPr/>
            </a:pPr>
            <a:fld id="{DA389C82-DB97-4A3A-A404-FF83B880AD32}" type="datetime13">
              <a:rPr lang="he-IL">
                <a:solidFill>
                  <a:prstClr val="black">
                    <a:tint val="75000"/>
                  </a:prstClr>
                </a:solidFill>
              </a:rPr>
              <a:pPr>
                <a:defRPr/>
              </a:pPr>
              <a:t>29.05.2024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lvl1pPr>
              <a:defRPr/>
            </a:lvl1pPr>
          </a:lstStyle>
          <a:p>
            <a:pPr>
              <a:defRPr/>
            </a:pPr>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lvl1pPr>
              <a:defRPr/>
            </a:lvl1pPr>
          </a:lstStyle>
          <a:p>
            <a:pPr>
              <a:defRPr/>
            </a:pPr>
            <a:fld id="{C66DA0E9-FAA3-4504-9BD4-08BF5E7D0A38}"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1537481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a:t>לחץ כדי לערוך סגנון כותרת משנה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504A40-ADD5-4E82-9E53-7AFF20B4937B}" type="slidenum">
              <a:rPr lang="he-IL"/>
              <a:pPr>
                <a:defRPr/>
              </a:pPr>
              <a:t>‹#›</a:t>
            </a:fld>
            <a:endParaRPr lang="en-US"/>
          </a:p>
        </p:txBody>
      </p:sp>
    </p:spTree>
    <p:extLst>
      <p:ext uri="{BB962C8B-B14F-4D97-AF65-F5344CB8AC3E}">
        <p14:creationId xmlns:p14="http://schemas.microsoft.com/office/powerpoint/2010/main" val="1272838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162788-D7C7-48DB-97DC-248448D59085}" type="slidenum">
              <a:rPr lang="he-IL"/>
              <a:pPr>
                <a:defRPr/>
              </a:pPr>
              <a:t>‹#›</a:t>
            </a:fld>
            <a:endParaRPr lang="en-US"/>
          </a:p>
        </p:txBody>
      </p:sp>
    </p:spTree>
    <p:extLst>
      <p:ext uri="{BB962C8B-B14F-4D97-AF65-F5344CB8AC3E}">
        <p14:creationId xmlns:p14="http://schemas.microsoft.com/office/powerpoint/2010/main" val="19968078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a:t>לחץ כדי לערוך סגנונות טקסט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4C28C6-CDFC-470C-A293-6EB2E863D328}" type="slidenum">
              <a:rPr lang="he-IL"/>
              <a:pPr>
                <a:defRPr/>
              </a:pPr>
              <a:t>‹#›</a:t>
            </a:fld>
            <a:endParaRPr lang="en-US"/>
          </a:p>
        </p:txBody>
      </p:sp>
    </p:spTree>
    <p:extLst>
      <p:ext uri="{BB962C8B-B14F-4D97-AF65-F5344CB8AC3E}">
        <p14:creationId xmlns:p14="http://schemas.microsoft.com/office/powerpoint/2010/main" val="719490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0" y="0"/>
            <a:ext cx="684213" cy="476250"/>
          </a:xfrm>
        </p:spPr>
        <p:txBody>
          <a:bodyPr/>
          <a:lstStyle>
            <a:lvl1pPr>
              <a:defRPr sz="3200"/>
            </a:lvl1pPr>
          </a:lstStyle>
          <a:p>
            <a:pPr>
              <a:defRPr/>
            </a:pPr>
            <a:fld id="{24B85451-B4B4-4642-B14B-72CE46049CBE}" type="slidenum">
              <a:rPr lang="he-IL"/>
              <a:pPr>
                <a:defRPr/>
              </a:pPr>
              <a:t>‹#›</a:t>
            </a:fld>
            <a:endParaRPr lang="en-US"/>
          </a:p>
        </p:txBody>
      </p:sp>
    </p:spTree>
    <p:extLst>
      <p:ext uri="{BB962C8B-B14F-4D97-AF65-F5344CB8AC3E}">
        <p14:creationId xmlns:p14="http://schemas.microsoft.com/office/powerpoint/2010/main" val="730177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B6829B0-FD30-4C80-9EE4-9D692A202184}" type="slidenum">
              <a:rPr lang="he-IL"/>
              <a:pPr>
                <a:defRPr/>
              </a:pPr>
              <a:t>‹#›</a:t>
            </a:fld>
            <a:endParaRPr lang="en-US"/>
          </a:p>
        </p:txBody>
      </p:sp>
    </p:spTree>
    <p:extLst>
      <p:ext uri="{BB962C8B-B14F-4D97-AF65-F5344CB8AC3E}">
        <p14:creationId xmlns:p14="http://schemas.microsoft.com/office/powerpoint/2010/main" val="4061631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BA96666-E322-463C-8CE1-4342061CB12F}" type="slidenum">
              <a:rPr lang="he-IL"/>
              <a:pPr>
                <a:defRPr/>
              </a:pPr>
              <a:t>‹#›</a:t>
            </a:fld>
            <a:endParaRPr lang="en-US"/>
          </a:p>
        </p:txBody>
      </p:sp>
    </p:spTree>
    <p:extLst>
      <p:ext uri="{BB962C8B-B14F-4D97-AF65-F5344CB8AC3E}">
        <p14:creationId xmlns:p14="http://schemas.microsoft.com/office/powerpoint/2010/main" val="4157162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EF3FFD1-8708-4078-BA19-3B4AF6C76A8E}" type="slidenum">
              <a:rPr lang="he-IL"/>
              <a:pPr>
                <a:defRPr/>
              </a:pPr>
              <a:t>‹#›</a:t>
            </a:fld>
            <a:endParaRPr lang="en-US"/>
          </a:p>
        </p:txBody>
      </p:sp>
    </p:spTree>
    <p:extLst>
      <p:ext uri="{BB962C8B-B14F-4D97-AF65-F5344CB8AC3E}">
        <p14:creationId xmlns:p14="http://schemas.microsoft.com/office/powerpoint/2010/main" val="13352212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E47D7B-4942-45A9-B109-2C131FB6881D}" type="slidenum">
              <a:rPr lang="he-IL"/>
              <a:pPr>
                <a:defRPr/>
              </a:pPr>
              <a:t>‹#›</a:t>
            </a:fld>
            <a:endParaRPr lang="en-US"/>
          </a:p>
        </p:txBody>
      </p:sp>
    </p:spTree>
    <p:extLst>
      <p:ext uri="{BB962C8B-B14F-4D97-AF65-F5344CB8AC3E}">
        <p14:creationId xmlns:p14="http://schemas.microsoft.com/office/powerpoint/2010/main" val="855055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F7F522-8C04-444F-A4B7-AC1F28A486A9}" type="slidenum">
              <a:rPr lang="he-IL"/>
              <a:pPr>
                <a:defRPr/>
              </a:pPr>
              <a:t>‹#›</a:t>
            </a:fld>
            <a:endParaRPr lang="en-US"/>
          </a:p>
        </p:txBody>
      </p:sp>
    </p:spTree>
    <p:extLst>
      <p:ext uri="{BB962C8B-B14F-4D97-AF65-F5344CB8AC3E}">
        <p14:creationId xmlns:p14="http://schemas.microsoft.com/office/powerpoint/2010/main" val="2484513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722FE3-53AF-4598-A734-E51017A55948}" type="slidenum">
              <a:rPr lang="he-IL"/>
              <a:pPr>
                <a:defRPr/>
              </a:pPr>
              <a:t>‹#›</a:t>
            </a:fld>
            <a:endParaRPr lang="en-US"/>
          </a:p>
        </p:txBody>
      </p:sp>
    </p:spTree>
    <p:extLst>
      <p:ext uri="{BB962C8B-B14F-4D97-AF65-F5344CB8AC3E}">
        <p14:creationId xmlns:p14="http://schemas.microsoft.com/office/powerpoint/2010/main" val="29630375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267154-9344-4064-B515-E964C0DA68AC}" type="slidenum">
              <a:rPr lang="he-IL"/>
              <a:pPr>
                <a:defRPr/>
              </a:pPr>
              <a:t>‹#›</a:t>
            </a:fld>
            <a:endParaRPr lang="en-US"/>
          </a:p>
        </p:txBody>
      </p:sp>
    </p:spTree>
    <p:extLst>
      <p:ext uri="{BB962C8B-B14F-4D97-AF65-F5344CB8AC3E}">
        <p14:creationId xmlns:p14="http://schemas.microsoft.com/office/powerpoint/2010/main" val="30315740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x" preserve="1">
  <p:cSld name="כותרת, תוכן וטקסט">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648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263B98-C811-4126-8E4A-F124B859E79A}" type="slidenum">
              <a:rPr lang="he-IL"/>
              <a:pPr>
                <a:defRPr/>
              </a:pPr>
              <a:t>‹#›</a:t>
            </a:fld>
            <a:endParaRPr lang="en-US"/>
          </a:p>
        </p:txBody>
      </p:sp>
    </p:spTree>
    <p:extLst>
      <p:ext uri="{BB962C8B-B14F-4D97-AF65-F5344CB8AC3E}">
        <p14:creationId xmlns:p14="http://schemas.microsoft.com/office/powerpoint/2010/main" val="32378522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תוכן">
    <p:spTree>
      <p:nvGrpSpPr>
        <p:cNvPr id="1" name=""/>
        <p:cNvGrpSpPr/>
        <p:nvPr/>
      </p:nvGrpSpPr>
      <p:grpSpPr>
        <a:xfrm>
          <a:off x="0" y="0"/>
          <a:ext cx="0" cy="0"/>
          <a:chOff x="0" y="0"/>
          <a:chExt cx="0" cy="0"/>
        </a:xfrm>
      </p:grpSpPr>
      <p:sp>
        <p:nvSpPr>
          <p:cNvPr id="2" name="מציין מיקום תוכן 1"/>
          <p:cNvSpPr>
            <a:spLocks noGrp="1"/>
          </p:cNvSpPr>
          <p:nvPr>
            <p:ph/>
          </p:nvPr>
        </p:nvSpPr>
        <p:spPr>
          <a:xfrm>
            <a:off x="457200" y="274638"/>
            <a:ext cx="8229600" cy="58515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272298F-B952-494E-AFAB-ABD878CCED2B}" type="slidenum">
              <a:rPr lang="he-IL"/>
              <a:pPr>
                <a:defRPr/>
              </a:pPr>
              <a:t>‹#›</a:t>
            </a:fld>
            <a:endParaRPr lang="en-US"/>
          </a:p>
        </p:txBody>
      </p:sp>
    </p:spTree>
    <p:extLst>
      <p:ext uri="{BB962C8B-B14F-4D97-AF65-F5344CB8AC3E}">
        <p14:creationId xmlns:p14="http://schemas.microsoft.com/office/powerpoint/2010/main" val="14592935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AndObj" preserve="1">
  <p:cSld name="כותרת, 2 תכנים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p>
            <a:r>
              <a:rPr lang="he-IL"/>
              <a:t>לחץ כדי לערוך סגנון כותרת של תבנית בסיס</a:t>
            </a:r>
          </a:p>
        </p:txBody>
      </p:sp>
      <p:sp>
        <p:nvSpPr>
          <p:cNvPr id="3" name="מציין מיקום תוכן 2"/>
          <p:cNvSpPr>
            <a:spLocks noGrp="1"/>
          </p:cNvSpPr>
          <p:nvPr>
            <p:ph sz="quarter" idx="1"/>
          </p:nvPr>
        </p:nvSpPr>
        <p:spPr>
          <a:xfrm>
            <a:off x="457200" y="1600200"/>
            <a:ext cx="4038600" cy="21859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quarter" idx="2"/>
          </p:nvPr>
        </p:nvSpPr>
        <p:spPr>
          <a:xfrm>
            <a:off x="457200" y="3938588"/>
            <a:ext cx="4038600" cy="21875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תוכן 4"/>
          <p:cNvSpPr>
            <a:spLocks noGrp="1"/>
          </p:cNvSpPr>
          <p:nvPr>
            <p:ph sz="half" idx="3"/>
          </p:nvPr>
        </p:nvSpPr>
        <p:spPr>
          <a:xfrm>
            <a:off x="4648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118F41B-E32E-4515-AD4E-781CF8F841F2}" type="slidenum">
              <a:rPr lang="he-IL"/>
              <a:pPr>
                <a:defRPr/>
              </a:pPr>
              <a:t>‹#›</a:t>
            </a:fld>
            <a:endParaRPr lang="en-US"/>
          </a:p>
        </p:txBody>
      </p:sp>
    </p:spTree>
    <p:extLst>
      <p:ext uri="{BB962C8B-B14F-4D97-AF65-F5344CB8AC3E}">
        <p14:creationId xmlns:p14="http://schemas.microsoft.com/office/powerpoint/2010/main" val="37582755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a:t>לחץ כדי לערוך סגנון כותרת משנה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fld id="{A250D508-09C3-4861-BCD3-507EB0071EE9}" type="datetime8">
              <a:rPr lang="he-IL"/>
              <a:pPr>
                <a:defRPr/>
              </a:pPr>
              <a:t>29 מאי 24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004B54-BE4D-4FA9-B2D6-87F4F45D055C}" type="slidenum">
              <a:rPr lang="he-IL"/>
              <a:pPr>
                <a:defRPr/>
              </a:pPr>
              <a:t>‹#›</a:t>
            </a:fld>
            <a:endParaRPr lang="en-US"/>
          </a:p>
        </p:txBody>
      </p:sp>
    </p:spTree>
    <p:extLst>
      <p:ext uri="{BB962C8B-B14F-4D97-AF65-F5344CB8AC3E}">
        <p14:creationId xmlns:p14="http://schemas.microsoft.com/office/powerpoint/2010/main" val="17447072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4"/>
          <p:cNvSpPr>
            <a:spLocks noGrp="1" noChangeArrowheads="1"/>
          </p:cNvSpPr>
          <p:nvPr>
            <p:ph type="dt" sz="half" idx="10"/>
          </p:nvPr>
        </p:nvSpPr>
        <p:spPr>
          <a:ln/>
        </p:spPr>
        <p:txBody>
          <a:bodyPr/>
          <a:lstStyle>
            <a:lvl1pPr>
              <a:defRPr/>
            </a:lvl1pPr>
          </a:lstStyle>
          <a:p>
            <a:pPr>
              <a:defRPr/>
            </a:pPr>
            <a:fld id="{37504735-247A-4EAE-A514-3655EA843BA2}" type="datetime8">
              <a:rPr lang="he-IL"/>
              <a:pPr>
                <a:defRPr/>
              </a:pPr>
              <a:t>29 מאי 24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5AB76A-80E0-4B46-8E55-45CE04D6E4DA}" type="slidenum">
              <a:rPr lang="he-IL"/>
              <a:pPr>
                <a:defRPr/>
              </a:pPr>
              <a:t>‹#›</a:t>
            </a:fld>
            <a:endParaRPr lang="en-US"/>
          </a:p>
        </p:txBody>
      </p:sp>
    </p:spTree>
    <p:extLst>
      <p:ext uri="{BB962C8B-B14F-4D97-AF65-F5344CB8AC3E}">
        <p14:creationId xmlns:p14="http://schemas.microsoft.com/office/powerpoint/2010/main" val="25651084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a:t>לחץ כדי לערוך סגנונות טקסט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fld id="{DCB196F9-2E8A-45FE-8F7F-FA4AFBA0C2B2}" type="datetime8">
              <a:rPr lang="he-IL"/>
              <a:pPr>
                <a:defRPr/>
              </a:pPr>
              <a:t>29 מאי 24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98B9D1-E08C-4515-AA56-E529BFF43369}" type="slidenum">
              <a:rPr lang="he-IL"/>
              <a:pPr>
                <a:defRPr/>
              </a:pPr>
              <a:t>‹#›</a:t>
            </a:fld>
            <a:endParaRPr lang="en-US"/>
          </a:p>
        </p:txBody>
      </p:sp>
    </p:spTree>
    <p:extLst>
      <p:ext uri="{BB962C8B-B14F-4D97-AF65-F5344CB8AC3E}">
        <p14:creationId xmlns:p14="http://schemas.microsoft.com/office/powerpoint/2010/main" val="175849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4"/>
          <p:cNvSpPr>
            <a:spLocks noGrp="1" noChangeArrowheads="1"/>
          </p:cNvSpPr>
          <p:nvPr>
            <p:ph type="dt" sz="half" idx="10"/>
          </p:nvPr>
        </p:nvSpPr>
        <p:spPr>
          <a:ln/>
        </p:spPr>
        <p:txBody>
          <a:bodyPr/>
          <a:lstStyle>
            <a:lvl1pPr>
              <a:defRPr/>
            </a:lvl1pPr>
          </a:lstStyle>
          <a:p>
            <a:pPr>
              <a:defRPr/>
            </a:pPr>
            <a:fld id="{B42C05D1-E5B9-4F8B-8B24-6A3D3F51DE4A}" type="datetime8">
              <a:rPr lang="he-IL"/>
              <a:pPr>
                <a:defRPr/>
              </a:pPr>
              <a:t>29 מאי 24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26AFE3-1E2B-4C7E-8735-D60BD4649DEC}" type="slidenum">
              <a:rPr lang="he-IL"/>
              <a:pPr>
                <a:defRPr/>
              </a:pPr>
              <a:t>‹#›</a:t>
            </a:fld>
            <a:endParaRPr lang="en-US"/>
          </a:p>
        </p:txBody>
      </p:sp>
    </p:spTree>
    <p:extLst>
      <p:ext uri="{BB962C8B-B14F-4D97-AF65-F5344CB8AC3E}">
        <p14:creationId xmlns:p14="http://schemas.microsoft.com/office/powerpoint/2010/main" val="37548720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Rectangle 4"/>
          <p:cNvSpPr>
            <a:spLocks noGrp="1" noChangeArrowheads="1"/>
          </p:cNvSpPr>
          <p:nvPr>
            <p:ph type="dt" sz="half" idx="10"/>
          </p:nvPr>
        </p:nvSpPr>
        <p:spPr>
          <a:ln/>
        </p:spPr>
        <p:txBody>
          <a:bodyPr/>
          <a:lstStyle>
            <a:lvl1pPr>
              <a:defRPr/>
            </a:lvl1pPr>
          </a:lstStyle>
          <a:p>
            <a:pPr>
              <a:defRPr/>
            </a:pPr>
            <a:fld id="{A433B5B5-E1BA-447A-9C4F-10EA8AAC1621}" type="datetime8">
              <a:rPr lang="he-IL"/>
              <a:pPr>
                <a:defRPr/>
              </a:pPr>
              <a:t>29 מאי 24</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8E85419-6351-46CD-BEE6-1F427AC965BB}" type="slidenum">
              <a:rPr lang="he-IL"/>
              <a:pPr>
                <a:defRPr/>
              </a:pPr>
              <a:t>‹#›</a:t>
            </a:fld>
            <a:endParaRPr lang="en-US"/>
          </a:p>
        </p:txBody>
      </p:sp>
    </p:spTree>
    <p:extLst>
      <p:ext uri="{BB962C8B-B14F-4D97-AF65-F5344CB8AC3E}">
        <p14:creationId xmlns:p14="http://schemas.microsoft.com/office/powerpoint/2010/main" val="36465911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Rectangle 4"/>
          <p:cNvSpPr>
            <a:spLocks noGrp="1" noChangeArrowheads="1"/>
          </p:cNvSpPr>
          <p:nvPr>
            <p:ph type="dt" sz="half" idx="10"/>
          </p:nvPr>
        </p:nvSpPr>
        <p:spPr>
          <a:ln/>
        </p:spPr>
        <p:txBody>
          <a:bodyPr/>
          <a:lstStyle>
            <a:lvl1pPr>
              <a:defRPr/>
            </a:lvl1pPr>
          </a:lstStyle>
          <a:p>
            <a:pPr>
              <a:defRPr/>
            </a:pPr>
            <a:fld id="{24D67F94-78C0-435C-A1BF-DC7846571905}" type="datetime8">
              <a:rPr lang="he-IL"/>
              <a:pPr>
                <a:defRPr/>
              </a:pPr>
              <a:t>29 מאי 24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76C76AD-EF4E-42E8-A537-448054A7D386}" type="slidenum">
              <a:rPr lang="he-IL"/>
              <a:pPr>
                <a:defRPr/>
              </a:pPr>
              <a:t>‹#›</a:t>
            </a:fld>
            <a:endParaRPr lang="en-US"/>
          </a:p>
        </p:txBody>
      </p:sp>
    </p:spTree>
    <p:extLst>
      <p:ext uri="{BB962C8B-B14F-4D97-AF65-F5344CB8AC3E}">
        <p14:creationId xmlns:p14="http://schemas.microsoft.com/office/powerpoint/2010/main" val="1754399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978039B-E3E7-4FDA-A97A-97A104D6C3AB}" type="datetime8">
              <a:rPr lang="he-IL"/>
              <a:pPr>
                <a:defRPr/>
              </a:pPr>
              <a:t>29 מאי 24</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16670E8-E836-4D7A-A99B-4E22DBD5170A}" type="slidenum">
              <a:rPr lang="he-IL"/>
              <a:pPr>
                <a:defRPr/>
              </a:pPr>
              <a:t>‹#›</a:t>
            </a:fld>
            <a:endParaRPr lang="en-US"/>
          </a:p>
        </p:txBody>
      </p:sp>
    </p:spTree>
    <p:extLst>
      <p:ext uri="{BB962C8B-B14F-4D97-AF65-F5344CB8AC3E}">
        <p14:creationId xmlns:p14="http://schemas.microsoft.com/office/powerpoint/2010/main" val="32482201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fld id="{94177053-D50A-46DB-8B2A-CB7A5C7072E8}" type="datetime8">
              <a:rPr lang="he-IL"/>
              <a:pPr>
                <a:defRPr/>
              </a:pPr>
              <a:t>29 מאי 24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FEB815-7D7D-437B-9D44-99D9D14019D3}" type="slidenum">
              <a:rPr lang="he-IL"/>
              <a:pPr>
                <a:defRPr/>
              </a:pPr>
              <a:t>‹#›</a:t>
            </a:fld>
            <a:endParaRPr lang="en-US"/>
          </a:p>
        </p:txBody>
      </p:sp>
    </p:spTree>
    <p:extLst>
      <p:ext uri="{BB962C8B-B14F-4D97-AF65-F5344CB8AC3E}">
        <p14:creationId xmlns:p14="http://schemas.microsoft.com/office/powerpoint/2010/main" val="32473631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fld id="{0F2E7E6B-C86B-41A3-86B6-6D3D8DF070D2}" type="datetime8">
              <a:rPr lang="he-IL"/>
              <a:pPr>
                <a:defRPr/>
              </a:pPr>
              <a:t>29 מאי 24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D103584-02AF-452D-A7F5-C3715C937527}" type="slidenum">
              <a:rPr lang="he-IL"/>
              <a:pPr>
                <a:defRPr/>
              </a:pPr>
              <a:t>‹#›</a:t>
            </a:fld>
            <a:endParaRPr lang="en-US"/>
          </a:p>
        </p:txBody>
      </p:sp>
    </p:spTree>
    <p:extLst>
      <p:ext uri="{BB962C8B-B14F-4D97-AF65-F5344CB8AC3E}">
        <p14:creationId xmlns:p14="http://schemas.microsoft.com/office/powerpoint/2010/main" val="16919676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4"/>
          <p:cNvSpPr>
            <a:spLocks noGrp="1" noChangeArrowheads="1"/>
          </p:cNvSpPr>
          <p:nvPr>
            <p:ph type="dt" sz="half" idx="10"/>
          </p:nvPr>
        </p:nvSpPr>
        <p:spPr>
          <a:ln/>
        </p:spPr>
        <p:txBody>
          <a:bodyPr/>
          <a:lstStyle>
            <a:lvl1pPr>
              <a:defRPr/>
            </a:lvl1pPr>
          </a:lstStyle>
          <a:p>
            <a:pPr>
              <a:defRPr/>
            </a:pPr>
            <a:fld id="{B6251F61-8110-47C3-AFDA-3DCFC93B16B7}" type="datetime8">
              <a:rPr lang="he-IL"/>
              <a:pPr>
                <a:defRPr/>
              </a:pPr>
              <a:t>29 מאי 24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243AC0-E6C1-41D5-8FC1-D303A55C9913}" type="slidenum">
              <a:rPr lang="he-IL"/>
              <a:pPr>
                <a:defRPr/>
              </a:pPr>
              <a:t>‹#›</a:t>
            </a:fld>
            <a:endParaRPr lang="en-US"/>
          </a:p>
        </p:txBody>
      </p:sp>
    </p:spTree>
    <p:extLst>
      <p:ext uri="{BB962C8B-B14F-4D97-AF65-F5344CB8AC3E}">
        <p14:creationId xmlns:p14="http://schemas.microsoft.com/office/powerpoint/2010/main" val="3523804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Rectangle 4"/>
          <p:cNvSpPr>
            <a:spLocks noGrp="1" noChangeArrowheads="1"/>
          </p:cNvSpPr>
          <p:nvPr>
            <p:ph type="dt" sz="half" idx="10"/>
          </p:nvPr>
        </p:nvSpPr>
        <p:spPr>
          <a:ln/>
        </p:spPr>
        <p:txBody>
          <a:bodyPr/>
          <a:lstStyle>
            <a:lvl1pPr>
              <a:defRPr/>
            </a:lvl1pPr>
          </a:lstStyle>
          <a:p>
            <a:pPr>
              <a:defRPr/>
            </a:pPr>
            <a:fld id="{384CF8B2-D126-4EBA-81CA-B2E53D5B4D98}" type="datetime8">
              <a:rPr lang="he-IL"/>
              <a:pPr>
                <a:defRPr/>
              </a:pPr>
              <a:t>29 מאי 24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11801E-9B4F-48F0-B069-43BE4F6875CD}" type="slidenum">
              <a:rPr lang="he-IL"/>
              <a:pPr>
                <a:defRPr/>
              </a:pPr>
              <a:t>‹#›</a:t>
            </a:fld>
            <a:endParaRPr lang="en-US"/>
          </a:p>
        </p:txBody>
      </p:sp>
    </p:spTree>
    <p:extLst>
      <p:ext uri="{BB962C8B-B14F-4D97-AF65-F5344CB8AC3E}">
        <p14:creationId xmlns:p14="http://schemas.microsoft.com/office/powerpoint/2010/main" val="11669402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AndTx" preserve="1">
  <p:cSld name="כותרת, תוכן וטקסט">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648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4"/>
          <p:cNvSpPr>
            <a:spLocks noGrp="1" noChangeArrowheads="1"/>
          </p:cNvSpPr>
          <p:nvPr>
            <p:ph type="dt" sz="half" idx="10"/>
          </p:nvPr>
        </p:nvSpPr>
        <p:spPr>
          <a:ln/>
        </p:spPr>
        <p:txBody>
          <a:bodyPr/>
          <a:lstStyle>
            <a:lvl1pPr>
              <a:defRPr/>
            </a:lvl1pPr>
          </a:lstStyle>
          <a:p>
            <a:pPr>
              <a:defRPr/>
            </a:pPr>
            <a:fld id="{3FF055AE-0B32-4E38-9BA3-62D0C74F06F3}" type="datetime8">
              <a:rPr lang="he-IL"/>
              <a:pPr>
                <a:defRPr/>
              </a:pPr>
              <a:t>29 מאי 24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4DFFE5-0716-454F-B77A-96C28FAFDA63}" type="slidenum">
              <a:rPr lang="he-IL"/>
              <a:pPr>
                <a:defRPr/>
              </a:pPr>
              <a:t>‹#›</a:t>
            </a:fld>
            <a:endParaRPr lang="en-US"/>
          </a:p>
        </p:txBody>
      </p:sp>
    </p:spTree>
    <p:extLst>
      <p:ext uri="{BB962C8B-B14F-4D97-AF65-F5344CB8AC3E}">
        <p14:creationId xmlns:p14="http://schemas.microsoft.com/office/powerpoint/2010/main" val="7018019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AndObj" preserve="1">
  <p:cSld name="כותרת, 2 תכנים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p>
            <a:r>
              <a:rPr lang="he-IL"/>
              <a:t>לחץ כדי לערוך סגנון כותרת של תבנית בסיס</a:t>
            </a:r>
          </a:p>
        </p:txBody>
      </p:sp>
      <p:sp>
        <p:nvSpPr>
          <p:cNvPr id="3" name="מציין מיקום תוכן 2"/>
          <p:cNvSpPr>
            <a:spLocks noGrp="1"/>
          </p:cNvSpPr>
          <p:nvPr>
            <p:ph sz="quarter" idx="1"/>
          </p:nvPr>
        </p:nvSpPr>
        <p:spPr>
          <a:xfrm>
            <a:off x="457200" y="1600200"/>
            <a:ext cx="4038600" cy="21859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quarter" idx="2"/>
          </p:nvPr>
        </p:nvSpPr>
        <p:spPr>
          <a:xfrm>
            <a:off x="457200" y="3938588"/>
            <a:ext cx="4038600" cy="218757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תוכן 4"/>
          <p:cNvSpPr>
            <a:spLocks noGrp="1"/>
          </p:cNvSpPr>
          <p:nvPr>
            <p:ph sz="half" idx="3"/>
          </p:nvPr>
        </p:nvSpPr>
        <p:spPr>
          <a:xfrm>
            <a:off x="4648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Rectangle 4"/>
          <p:cNvSpPr>
            <a:spLocks noGrp="1" noChangeArrowheads="1"/>
          </p:cNvSpPr>
          <p:nvPr>
            <p:ph type="dt" sz="half" idx="10"/>
          </p:nvPr>
        </p:nvSpPr>
        <p:spPr>
          <a:ln/>
        </p:spPr>
        <p:txBody>
          <a:bodyPr/>
          <a:lstStyle>
            <a:lvl1pPr>
              <a:defRPr/>
            </a:lvl1pPr>
          </a:lstStyle>
          <a:p>
            <a:pPr>
              <a:defRPr/>
            </a:pPr>
            <a:fld id="{76B616BC-38A1-487A-92F1-626E918A5F5A}" type="datetime8">
              <a:rPr lang="he-IL"/>
              <a:pPr>
                <a:defRPr/>
              </a:pPr>
              <a:t>29 מאי 24</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0700707-1FC0-4C72-B12E-E9ACB747E864}" type="slidenum">
              <a:rPr lang="he-IL"/>
              <a:pPr>
                <a:defRPr/>
              </a:pPr>
              <a:t>‹#›</a:t>
            </a:fld>
            <a:endParaRPr lang="en-US"/>
          </a:p>
        </p:txBody>
      </p:sp>
    </p:spTree>
    <p:extLst>
      <p:ext uri="{BB962C8B-B14F-4D97-AF65-F5344CB8AC3E}">
        <p14:creationId xmlns:p14="http://schemas.microsoft.com/office/powerpoint/2010/main" val="35568009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reserve="1">
  <p:cSld name="תוכן">
    <p:spTree>
      <p:nvGrpSpPr>
        <p:cNvPr id="1" name=""/>
        <p:cNvGrpSpPr/>
        <p:nvPr/>
      </p:nvGrpSpPr>
      <p:grpSpPr>
        <a:xfrm>
          <a:off x="0" y="0"/>
          <a:ext cx="0" cy="0"/>
          <a:chOff x="0" y="0"/>
          <a:chExt cx="0" cy="0"/>
        </a:xfrm>
      </p:grpSpPr>
      <p:sp>
        <p:nvSpPr>
          <p:cNvPr id="2" name="מציין מיקום תוכן 1"/>
          <p:cNvSpPr>
            <a:spLocks noGrp="1"/>
          </p:cNvSpPr>
          <p:nvPr>
            <p:ph/>
          </p:nvPr>
        </p:nvSpPr>
        <p:spPr>
          <a:xfrm>
            <a:off x="457200" y="274638"/>
            <a:ext cx="8229600" cy="58515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3" name="Rectangle 4"/>
          <p:cNvSpPr>
            <a:spLocks noGrp="1" noChangeArrowheads="1"/>
          </p:cNvSpPr>
          <p:nvPr>
            <p:ph type="dt" sz="half" idx="10"/>
          </p:nvPr>
        </p:nvSpPr>
        <p:spPr>
          <a:ln/>
        </p:spPr>
        <p:txBody>
          <a:bodyPr/>
          <a:lstStyle>
            <a:lvl1pPr>
              <a:defRPr/>
            </a:lvl1pPr>
          </a:lstStyle>
          <a:p>
            <a:pPr>
              <a:defRPr/>
            </a:pPr>
            <a:fld id="{7267D7BC-6E1A-4B95-B517-FA4908F28E7C}" type="datetime8">
              <a:rPr lang="he-IL"/>
              <a:pPr>
                <a:defRPr/>
              </a:pPr>
              <a:t>29 מאי 24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A03DE4-5177-4FDE-B380-68A33E516FB1}" type="slidenum">
              <a:rPr lang="he-IL"/>
              <a:pPr>
                <a:defRPr/>
              </a:pPr>
              <a:t>‹#›</a:t>
            </a:fld>
            <a:endParaRPr lang="en-US"/>
          </a:p>
        </p:txBody>
      </p:sp>
    </p:spTree>
    <p:extLst>
      <p:ext uri="{BB962C8B-B14F-4D97-AF65-F5344CB8AC3E}">
        <p14:creationId xmlns:p14="http://schemas.microsoft.com/office/powerpoint/2010/main" val="26146293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כותרת, טקסט ותוכן">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p>
            <a:r>
              <a:rPr lang="he-IL"/>
              <a:t>לחץ כדי לערוך סגנון כותרת של תבנית בסיס</a:t>
            </a:r>
          </a:p>
        </p:txBody>
      </p:sp>
      <p:sp>
        <p:nvSpPr>
          <p:cNvPr id="3" name="מציין מיקום טקסט 2"/>
          <p:cNvSpPr>
            <a:spLocks noGrp="1"/>
          </p:cNvSpPr>
          <p:nvPr>
            <p:ph type="body" sz="half" idx="1"/>
          </p:nvPr>
        </p:nvSpPr>
        <p:spPr>
          <a:xfrm>
            <a:off x="457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Rectangle 4"/>
          <p:cNvSpPr>
            <a:spLocks noGrp="1" noChangeArrowheads="1"/>
          </p:cNvSpPr>
          <p:nvPr>
            <p:ph type="dt" sz="half" idx="10"/>
          </p:nvPr>
        </p:nvSpPr>
        <p:spPr>
          <a:ln/>
        </p:spPr>
        <p:txBody>
          <a:bodyPr/>
          <a:lstStyle>
            <a:lvl1pPr>
              <a:defRPr/>
            </a:lvl1pPr>
          </a:lstStyle>
          <a:p>
            <a:pPr>
              <a:defRPr/>
            </a:pPr>
            <a:fld id="{4EE9BB9E-D545-4A0C-84B8-F09E52CB94D3}" type="datetime8">
              <a:rPr lang="he-IL"/>
              <a:pPr>
                <a:defRPr/>
              </a:pPr>
              <a:t>29 מאי 24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B84F9B-6186-421A-BC49-389B33BF3B37}" type="slidenum">
              <a:rPr lang="he-IL"/>
              <a:pPr>
                <a:defRPr/>
              </a:pPr>
              <a:t>‹#›</a:t>
            </a:fld>
            <a:endParaRPr lang="en-US"/>
          </a:p>
        </p:txBody>
      </p:sp>
    </p:spTree>
    <p:extLst>
      <p:ext uri="{BB962C8B-B14F-4D97-AF65-F5344CB8AC3E}">
        <p14:creationId xmlns:p14="http://schemas.microsoft.com/office/powerpoint/2010/main" val="133075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theme" Target="../theme/theme4.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29.05.2024</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מציין מיקום של כותרת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t>לחץ כדי לערוך סגנון כותרת של תבנית בסיס</a:t>
            </a:r>
          </a:p>
        </p:txBody>
      </p:sp>
      <p:sp>
        <p:nvSpPr>
          <p:cNvPr id="1027" name="מציין מיקום טקסט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C8723B01-AF82-4B92-BDB5-40E501531E9C}" type="datetime13">
              <a:rPr lang="he-IL">
                <a:solidFill>
                  <a:prstClr val="black">
                    <a:tint val="75000"/>
                  </a:prstClr>
                </a:solidFill>
              </a:rPr>
              <a:pPr>
                <a:defRPr/>
              </a:pPr>
              <a:t>29.05.2024</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EB007FD-ADBC-4804-8F32-75885B5CDAB6}" type="slidenum">
              <a:rPr lang="he-IL">
                <a:solidFill>
                  <a:prstClr val="black">
                    <a:tint val="75000"/>
                  </a:prstClr>
                </a:solidFill>
              </a:rPr>
              <a:pPr>
                <a:defRPr/>
              </a:pPr>
              <a:t>‹#›</a:t>
            </a:fld>
            <a:endParaRPr lang="he-IL">
              <a:solidFill>
                <a:prstClr val="black">
                  <a:tint val="75000"/>
                </a:prstClr>
              </a:solidFill>
            </a:endParaRPr>
          </a:p>
        </p:txBody>
      </p:sp>
    </p:spTree>
    <p:extLst>
      <p:ext uri="{BB962C8B-B14F-4D97-AF65-F5344CB8AC3E}">
        <p14:creationId xmlns:p14="http://schemas.microsoft.com/office/powerpoint/2010/main" val="322423599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he-IL"/>
              <a:t>לחץ כדי לערוך סגנון כותרת של תבנית בסיס</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0" y="0"/>
            <a:ext cx="5143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solidFill>
                  <a:srgbClr val="000000"/>
                </a:solidFill>
              </a:defRPr>
            </a:lvl1pPr>
          </a:lstStyle>
          <a:p>
            <a:pPr fontAlgn="base">
              <a:spcBef>
                <a:spcPct val="0"/>
              </a:spcBef>
              <a:spcAft>
                <a:spcPct val="0"/>
              </a:spcAft>
              <a:defRPr/>
            </a:pPr>
            <a:fld id="{AD85BAD1-9371-42AC-9CC5-605CD169BEDF}" type="slidenum">
              <a:rPr lang="he-IL"/>
              <a:pPr fontAlgn="base">
                <a:spcBef>
                  <a:spcPct val="0"/>
                </a:spcBef>
                <a:spcAft>
                  <a:spcPct val="0"/>
                </a:spcAft>
                <a:defRPr/>
              </a:pPr>
              <a:t>‹#›</a:t>
            </a:fld>
            <a:endParaRPr lang="en-US"/>
          </a:p>
        </p:txBody>
      </p:sp>
    </p:spTree>
    <p:extLst>
      <p:ext uri="{BB962C8B-B14F-4D97-AF65-F5344CB8AC3E}">
        <p14:creationId xmlns:p14="http://schemas.microsoft.com/office/powerpoint/2010/main" val="183867737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Lst>
  <p:hf hdr="0" ftr="0" dt="0"/>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55650" y="274638"/>
            <a:ext cx="79311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t>לחץ כדי לערוך סגנון כותרת של תבנית בסיס</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fontAlgn="base">
              <a:spcBef>
                <a:spcPct val="0"/>
              </a:spcBef>
              <a:spcAft>
                <a:spcPct val="0"/>
              </a:spcAft>
              <a:defRPr/>
            </a:pPr>
            <a:fld id="{BF073A2A-DD2A-4731-B4BE-83695F05E637}" type="datetime8">
              <a:rPr lang="he-IL"/>
              <a:pPr fontAlgn="base">
                <a:spcBef>
                  <a:spcPct val="0"/>
                </a:spcBef>
                <a:spcAft>
                  <a:spcPct val="0"/>
                </a:spcAft>
                <a:defRPr/>
              </a:pPr>
              <a:t>29 מאי 24</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0" y="0"/>
            <a:ext cx="684213" cy="7651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defRPr sz="4000">
                <a:solidFill>
                  <a:srgbClr val="000000"/>
                </a:solidFill>
                <a:cs typeface="Narkisim" pitchFamily="34" charset="-79"/>
              </a:defRPr>
            </a:lvl1pPr>
          </a:lstStyle>
          <a:p>
            <a:pPr fontAlgn="base">
              <a:spcBef>
                <a:spcPct val="0"/>
              </a:spcBef>
              <a:spcAft>
                <a:spcPct val="0"/>
              </a:spcAft>
              <a:defRPr/>
            </a:pPr>
            <a:fld id="{89ED9FF0-C04F-4B9E-9272-54743CFCBAD7}" type="slidenum">
              <a:rPr lang="he-IL"/>
              <a:pPr fontAlgn="base">
                <a:spcBef>
                  <a:spcPct val="0"/>
                </a:spcBef>
                <a:spcAft>
                  <a:spcPct val="0"/>
                </a:spcAft>
                <a:defRPr/>
              </a:pPr>
              <a:t>‹#›</a:t>
            </a:fld>
            <a:endParaRPr lang="en-US"/>
          </a:p>
        </p:txBody>
      </p:sp>
    </p:spTree>
    <p:extLst>
      <p:ext uri="{BB962C8B-B14F-4D97-AF65-F5344CB8AC3E}">
        <p14:creationId xmlns:p14="http://schemas.microsoft.com/office/powerpoint/2010/main" val="364402981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Lst>
  <p:hf hdr="0" ftr="0" dt="0"/>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E14A5B47-3750-4EAF-8FA9-A609527792E4}"/>
              </a:ext>
            </a:extLst>
          </p:cNvPr>
          <p:cNvSpPr>
            <a:spLocks noGrp="1"/>
          </p:cNvSpPr>
          <p:nvPr>
            <p:ph type="sldNum" sz="quarter" idx="12"/>
          </p:nvPr>
        </p:nvSpPr>
        <p:spPr/>
        <p:txBody>
          <a:bodyPr/>
          <a:lstStyle/>
          <a:p>
            <a:fld id="{7BB997BE-C4FA-4984-B18F-EF1A88858D01}" type="slidenum">
              <a:rPr lang="he-IL" smtClean="0"/>
              <a:pPr/>
              <a:t>1</a:t>
            </a:fld>
            <a:endParaRPr lang="he-IL"/>
          </a:p>
        </p:txBody>
      </p:sp>
      <p:sp>
        <p:nvSpPr>
          <p:cNvPr id="4" name="תיבת טקסט 3">
            <a:extLst>
              <a:ext uri="{FF2B5EF4-FFF2-40B4-BE49-F238E27FC236}">
                <a16:creationId xmlns:a16="http://schemas.microsoft.com/office/drawing/2014/main" id="{6EC5DBF8-5B6F-4D74-8E1F-A2B233BA9ACA}"/>
              </a:ext>
            </a:extLst>
          </p:cNvPr>
          <p:cNvSpPr txBox="1"/>
          <p:nvPr/>
        </p:nvSpPr>
        <p:spPr>
          <a:xfrm>
            <a:off x="395536" y="1365013"/>
            <a:ext cx="8352928" cy="2677656"/>
          </a:xfrm>
          <a:prstGeom prst="rect">
            <a:avLst/>
          </a:prstGeom>
          <a:noFill/>
        </p:spPr>
        <p:txBody>
          <a:bodyPr wrap="square">
            <a:spAutoFit/>
          </a:bodyPr>
          <a:lstStyle/>
          <a:p>
            <a:pPr algn="just" rtl="1"/>
            <a:r>
              <a:rPr lang="he-IL" sz="2400" u="sng" dirty="0">
                <a:effectLst/>
                <a:latin typeface="Times New Roman" panose="02020603050405020304" pitchFamily="18" charset="0"/>
                <a:ea typeface="Times New Roman" panose="02020603050405020304" pitchFamily="18" charset="0"/>
                <a:cs typeface="Narkisim" panose="020E0502050101010101" pitchFamily="34" charset="-79"/>
              </a:rPr>
              <a:t>תכנית-השיעור</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a:t>
            </a: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לפני [א], התבססות מחודשת ואולי השלמה בנידון 'המוחלט כסובייקט'</a:t>
            </a:r>
          </a:p>
          <a:p>
            <a:pPr algn="just"/>
            <a:r>
              <a:rPr lang="he-IL" sz="2400" dirty="0">
                <a:latin typeface="Calibri" panose="020F0502020204030204" pitchFamily="34" charset="0"/>
                <a:ea typeface="Times New Roman" panose="02020603050405020304" pitchFamily="18" charset="0"/>
                <a:cs typeface="Narkisim" panose="020E0502050101010101" pitchFamily="34" charset="-79"/>
              </a:rPr>
              <a:t>[א</a:t>
            </a:r>
            <a:r>
              <a:rPr lang="he-IL" sz="2400" dirty="0">
                <a:effectLst/>
                <a:latin typeface="Calibri" panose="020F0502020204030204" pitchFamily="34" charset="0"/>
                <a:ea typeface="Times New Roman" panose="02020603050405020304" pitchFamily="18" charset="0"/>
                <a:cs typeface="Narkisim" panose="020E0502050101010101" pitchFamily="34" charset="-79"/>
              </a:rPr>
              <a:t>] מהי תורת הכרה (אפיסטמולוגיה)? </a:t>
            </a: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[ב] הן הנחותיה, ובעיקר מהן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השתמעויותיה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המטרידות, של תורת הכרה? </a:t>
            </a:r>
          </a:p>
          <a:p>
            <a:pPr algn="just" rtl="1"/>
            <a:endPar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endParaRPr>
          </a:p>
          <a:p>
            <a:pPr algn="just" rtl="1"/>
            <a:r>
              <a:rPr lang="he-IL" sz="2400" dirty="0">
                <a:solidFill>
                  <a:srgbClr val="7030A0"/>
                </a:solidFill>
                <a:effectLst/>
                <a:latin typeface="Times New Roman" panose="02020603050405020304" pitchFamily="18" charset="0"/>
                <a:ea typeface="Times New Roman" panose="02020603050405020304" pitchFamily="18" charset="0"/>
                <a:cs typeface="Narkisim" panose="020E0502050101010101" pitchFamily="34" charset="-79"/>
              </a:rPr>
              <a:t>[ג] מבנה המודעוּת כמפתח </a:t>
            </a:r>
            <a:r>
              <a:rPr lang="he-IL" sz="2400" dirty="0" err="1">
                <a:solidFill>
                  <a:srgbClr val="7030A0"/>
                </a:solidFill>
                <a:effectLst/>
                <a:latin typeface="Times New Roman" panose="02020603050405020304" pitchFamily="18" charset="0"/>
                <a:ea typeface="Times New Roman" panose="02020603050405020304" pitchFamily="18" charset="0"/>
                <a:cs typeface="Narkisim" panose="020E0502050101010101" pitchFamily="34" charset="-79"/>
              </a:rPr>
              <a:t>ל'מיתודה</a:t>
            </a:r>
            <a:r>
              <a:rPr lang="he-IL" sz="2400" dirty="0">
                <a:solidFill>
                  <a:srgbClr val="7030A0"/>
                </a:solidFill>
                <a:effectLst/>
                <a:latin typeface="Times New Roman" panose="02020603050405020304" pitchFamily="18" charset="0"/>
                <a:ea typeface="Times New Roman" panose="02020603050405020304" pitchFamily="18" charset="0"/>
                <a:cs typeface="Narkisim" panose="020E0502050101010101" pitchFamily="34" charset="-79"/>
              </a:rPr>
              <a:t>' הפילוסופית. </a:t>
            </a:r>
          </a:p>
          <a:p>
            <a:pPr algn="just" rtl="1"/>
            <a:r>
              <a:rPr lang="he-IL" sz="2400" dirty="0">
                <a:solidFill>
                  <a:srgbClr val="7030A0"/>
                </a:solidFill>
                <a:effectLst/>
                <a:latin typeface="Times New Roman" panose="02020603050405020304" pitchFamily="18" charset="0"/>
                <a:ea typeface="Times New Roman" panose="02020603050405020304" pitchFamily="18" charset="0"/>
                <a:cs typeface="Narkisim" panose="020E0502050101010101" pitchFamily="34" charset="-79"/>
              </a:rPr>
              <a:t>[ד] הכיצד?</a:t>
            </a:r>
            <a:endParaRPr lang="en-US" sz="2400" dirty="0">
              <a:solidFill>
                <a:srgbClr val="7030A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024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332656"/>
          </a:xfrm>
        </p:spPr>
        <p:txBody>
          <a:bodyPr/>
          <a:lstStyle/>
          <a:p>
            <a:r>
              <a:rPr lang="he-IL" sz="2800" dirty="0"/>
              <a:t>'המוחלט כסובייקט'</a:t>
            </a:r>
            <a:endParaRPr lang="en-US" sz="2800" dirty="0"/>
          </a:p>
        </p:txBody>
      </p:sp>
      <p:sp>
        <p:nvSpPr>
          <p:cNvPr id="3" name="Slide Number Placeholder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60D32C8-715F-44D9-A432-035A5BA06BC5}" type="slidenum">
              <a:rPr kumimoji="0" lang="he-IL" sz="28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28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מלבן 4"/>
          <p:cNvSpPr/>
          <p:nvPr/>
        </p:nvSpPr>
        <p:spPr>
          <a:xfrm>
            <a:off x="782239" y="966787"/>
            <a:ext cx="7579521" cy="4924425"/>
          </a:xfrm>
          <a:prstGeom prst="rect">
            <a:avLst/>
          </a:prstGeom>
        </p:spPr>
        <p:txBody>
          <a:bodyPr wrap="square">
            <a:spAutoFit/>
          </a:bodyPr>
          <a:lstStyle/>
          <a:p>
            <a:pPr algn="just">
              <a:tabLst>
                <a:tab pos="457200" algn="l"/>
              </a:tabLst>
              <a:defRPr/>
            </a:pPr>
            <a:r>
              <a:rPr kumimoji="0" lang="he-IL" sz="2400" b="0" i="0" u="none" strike="noStrike" kern="1200" cap="none" spc="0" normalizeH="0" baseline="0" noProof="0" dirty="0">
                <a:ln>
                  <a:noFill/>
                </a:ln>
                <a:solidFill>
                  <a:prstClr val="black"/>
                </a:solidFill>
                <a:effectLst/>
                <a:uLnTx/>
                <a:uFillTx/>
                <a:latin typeface="Arial Rounded MT Bold"/>
                <a:ea typeface="Calibri"/>
                <a:cs typeface="Narkisim"/>
              </a:rPr>
              <a:t>העצם החי הוא ההוויה שהיא באמת סובייקט</a:t>
            </a:r>
            <a:r>
              <a:rPr lang="he-IL" sz="2400" dirty="0">
                <a:solidFill>
                  <a:prstClr val="black"/>
                </a:solidFill>
                <a:latin typeface="Arial Rounded MT Bold"/>
                <a:ea typeface="Calibri"/>
                <a:cs typeface="Narkisim"/>
              </a:rPr>
              <a:t>,</a:t>
            </a:r>
            <a:r>
              <a:rPr kumimoji="0" lang="he-IL" sz="2400" b="0" i="0" u="none" strike="noStrike" kern="1200" cap="none" spc="0" normalizeH="0" baseline="0" noProof="0" dirty="0">
                <a:ln>
                  <a:noFill/>
                </a:ln>
                <a:solidFill>
                  <a:prstClr val="black"/>
                </a:solidFill>
                <a:effectLst/>
                <a:uLnTx/>
                <a:uFillTx/>
                <a:latin typeface="Arial Rounded MT Bold"/>
                <a:ea typeface="Calibri"/>
                <a:cs typeface="Narkisim"/>
              </a:rPr>
              <a:t> כלומר</a:t>
            </a:r>
            <a:r>
              <a:rPr kumimoji="0" lang="he-IL" sz="2400" b="0" i="0" u="none" strike="noStrike" kern="1200" cap="none" spc="0" normalizeH="0" noProof="0" dirty="0">
                <a:ln>
                  <a:noFill/>
                </a:ln>
                <a:solidFill>
                  <a:prstClr val="black"/>
                </a:solidFill>
                <a:effectLst/>
                <a:uLnTx/>
                <a:uFillTx/>
                <a:latin typeface="Arial Rounded MT Bold"/>
                <a:ea typeface="Calibri"/>
                <a:cs typeface="Narkisim"/>
              </a:rPr>
              <a:t> ש</a:t>
            </a:r>
            <a:r>
              <a:rPr kumimoji="0" lang="he-IL" sz="2400" b="0" i="0" u="none" strike="noStrike" kern="1200" cap="none" spc="0" normalizeH="0" baseline="0" noProof="0" dirty="0">
                <a:ln>
                  <a:noFill/>
                </a:ln>
                <a:solidFill>
                  <a:prstClr val="black"/>
                </a:solidFill>
                <a:effectLst/>
                <a:uLnTx/>
                <a:uFillTx/>
                <a:latin typeface="Arial Rounded MT Bold"/>
                <a:ea typeface="Calibri"/>
                <a:cs typeface="Narkisim"/>
              </a:rPr>
              <a:t>היא ממשית רק במידה ש[היא] תנועה של הצבה עצמית, או המיצוע של עצמו עם היעשותו לאחר. [...] </a:t>
            </a:r>
            <a:r>
              <a:rPr lang="he-IL" sz="2400" dirty="0">
                <a:solidFill>
                  <a:prstClr val="black"/>
                </a:solidFill>
                <a:latin typeface="Arial Rounded MT Bold"/>
                <a:ea typeface="Calibri"/>
                <a:cs typeface="Narkisim"/>
              </a:rPr>
              <a:t>זהות כזו </a:t>
            </a:r>
            <a:r>
              <a:rPr lang="he-IL" sz="2400" b="1" dirty="0">
                <a:solidFill>
                  <a:prstClr val="black"/>
                </a:solidFill>
                <a:latin typeface="Arial Rounded MT Bold"/>
                <a:ea typeface="Calibri"/>
                <a:cs typeface="Narkisim"/>
              </a:rPr>
              <a:t>השבה ומעמידה את עצמה</a:t>
            </a:r>
            <a:r>
              <a:rPr lang="he-IL" sz="2400" dirty="0">
                <a:solidFill>
                  <a:prstClr val="black"/>
                </a:solidFill>
                <a:latin typeface="Arial Rounded MT Bold"/>
                <a:ea typeface="Calibri"/>
                <a:cs typeface="Narkisim"/>
              </a:rPr>
              <a:t>, או הרפלקסיה של עצמו בתוך </a:t>
            </a:r>
            <a:r>
              <a:rPr lang="he-IL" sz="2400" dirty="0" err="1">
                <a:solidFill>
                  <a:prstClr val="black"/>
                </a:solidFill>
                <a:latin typeface="Arial Rounded MT Bold"/>
                <a:ea typeface="Calibri"/>
                <a:cs typeface="Narkisim"/>
              </a:rPr>
              <a:t>ההיות</a:t>
            </a:r>
            <a:r>
              <a:rPr lang="he-IL" sz="2400" dirty="0">
                <a:solidFill>
                  <a:prstClr val="black"/>
                </a:solidFill>
                <a:latin typeface="Arial Rounded MT Bold"/>
                <a:ea typeface="Calibri"/>
                <a:cs typeface="Narkisim"/>
              </a:rPr>
              <a:t>-אחר.</a:t>
            </a:r>
            <a:r>
              <a:rPr lang="he-IL" dirty="0">
                <a:solidFill>
                  <a:prstClr val="black"/>
                </a:solidFill>
                <a:latin typeface="Arial Rounded MT Bold"/>
                <a:ea typeface="Calibri"/>
                <a:cs typeface="Narkisim"/>
              </a:rPr>
              <a:t> </a:t>
            </a:r>
            <a:r>
              <a:rPr lang="he-IL" sz="100" dirty="0">
                <a:solidFill>
                  <a:prstClr val="black"/>
                </a:solidFill>
                <a:latin typeface="Arial Rounded MT Bold"/>
                <a:ea typeface="Calibri"/>
                <a:cs typeface="Narkisim"/>
              </a:rPr>
              <a:t>מבוא, פסקה 21, עמ' 84-82 (בתרגום יובל)</a:t>
            </a:r>
          </a:p>
          <a:p>
            <a:pPr algn="just">
              <a:tabLst>
                <a:tab pos="457200" algn="l"/>
              </a:tabLst>
              <a:defRPr/>
            </a:pPr>
            <a:r>
              <a:rPr lang="he-IL" sz="2400" dirty="0">
                <a:solidFill>
                  <a:prstClr val="black"/>
                </a:solidFill>
                <a:latin typeface="Arial Rounded MT Bold"/>
                <a:ea typeface="Calibri"/>
                <a:cs typeface="Narkisim"/>
              </a:rPr>
              <a:t>כמו שיש רוחב ריק, יש גם עומק ריק, אינטנסיביות חסרת-תוכן, הנוהגת ככוח טהור בלא פריסה, והזהה עם השטחיות. כוחו של הרוח גדול רק כביטויו החיצוני, עומקו אינו אלא בשיעור שהוא מעז להתרחב ולאבד את עצמו בתוך פריסתו.</a:t>
            </a:r>
            <a:r>
              <a:rPr lang="he-IL" dirty="0">
                <a:solidFill>
                  <a:prstClr val="black"/>
                </a:solidFill>
                <a:latin typeface="Arial Rounded MT Bold"/>
                <a:ea typeface="Calibri"/>
                <a:cs typeface="Narkisim"/>
              </a:rPr>
              <a:t> </a:t>
            </a:r>
            <a:r>
              <a:rPr lang="he-IL" sz="100" dirty="0">
                <a:solidFill>
                  <a:prstClr val="black"/>
                </a:solidFill>
                <a:latin typeface="Arial Rounded MT Bold"/>
                <a:ea typeface="Calibri"/>
                <a:cs typeface="Narkisim"/>
              </a:rPr>
              <a:t>מבוא, פסקה 11, עמ' 63</a:t>
            </a:r>
            <a:endParaRPr lang="he-IL" dirty="0">
              <a:solidFill>
                <a:prstClr val="black"/>
              </a:solidFill>
              <a:latin typeface="Arial Rounded MT Bold"/>
              <a:ea typeface="Calibri"/>
              <a:cs typeface="Narkisim"/>
            </a:endParaRPr>
          </a:p>
          <a:p>
            <a:pPr algn="just">
              <a:tabLst>
                <a:tab pos="457200" algn="l"/>
              </a:tabLst>
              <a:defRPr/>
            </a:pPr>
            <a:r>
              <a:rPr lang="he-IL" sz="2400" dirty="0">
                <a:solidFill>
                  <a:prstClr val="black"/>
                </a:solidFill>
                <a:latin typeface="Arial Rounded MT Bold"/>
                <a:ea typeface="Calibri"/>
                <a:cs typeface="Narkisim"/>
              </a:rPr>
              <a:t>פעילותו של הרצון אשר בה הוא שם לעל את הסתירה שבין הסובייקטיביות ובין האובייקטיביות ומתרגם את תכליותיו מן הקביעה הסובייקטיבית לזו האובייקטיבית, ובה-בעת נשאר אצל עצמו באובייקטיביות [הזאת], הפעילות הזאת היא התפתחותו המהותית של התוכן העצמותי.</a:t>
            </a:r>
            <a:r>
              <a:rPr lang="he-IL" dirty="0">
                <a:latin typeface="Calibri" panose="020F0502020204030204" pitchFamily="34" charset="0"/>
                <a:ea typeface="Times New Roman" panose="02020603050405020304" pitchFamily="18" charset="0"/>
                <a:cs typeface="Narkisim" panose="020E0502050101010101" pitchFamily="34" charset="-79"/>
              </a:rPr>
              <a:t> </a:t>
            </a:r>
            <a:r>
              <a:rPr lang="he-IL" sz="100" dirty="0" err="1">
                <a:solidFill>
                  <a:prstClr val="black"/>
                </a:solidFill>
                <a:latin typeface="Arial Rounded MT Bold"/>
                <a:ea typeface="Calibri"/>
                <a:cs typeface="Narkisim"/>
              </a:rPr>
              <a:t>פשה"מ</a:t>
            </a:r>
            <a:r>
              <a:rPr lang="he-IL" sz="100" dirty="0">
                <a:solidFill>
                  <a:prstClr val="black"/>
                </a:solidFill>
                <a:latin typeface="Arial Rounded MT Bold"/>
                <a:ea typeface="Calibri"/>
                <a:cs typeface="Narkisim"/>
              </a:rPr>
              <a:t> 28§.</a:t>
            </a:r>
            <a:r>
              <a:rPr lang="he-IL" sz="100" dirty="0">
                <a:latin typeface="Calibri" panose="020F0502020204030204" pitchFamily="34" charset="0"/>
                <a:ea typeface="Times New Roman" panose="02020603050405020304" pitchFamily="18" charset="0"/>
                <a:cs typeface="Narkisim" panose="020E0502050101010101" pitchFamily="34" charset="-79"/>
              </a:rPr>
              <a:t> </a:t>
            </a:r>
            <a:endParaRPr lang="en-US" dirty="0">
              <a:latin typeface="Arial" panose="020B0604020202020204" pitchFamily="34" charset="0"/>
              <a:ea typeface="Times New Roman" panose="02020603050405020304" pitchFamily="18" charset="0"/>
              <a:cs typeface="Miriam" panose="020B0502050101010101" pitchFamily="34" charset="-79"/>
            </a:endParaRPr>
          </a:p>
          <a:p>
            <a:pPr algn="just">
              <a:tabLst>
                <a:tab pos="457200" algn="l"/>
              </a:tabLst>
              <a:defRPr/>
            </a:pPr>
            <a:r>
              <a:rPr lang="he-IL" sz="100" dirty="0">
                <a:ea typeface="Times New Roman" panose="02020603050405020304" pitchFamily="18" charset="0"/>
                <a:cs typeface="Narkisim" panose="020E0502050101010101" pitchFamily="34" charset="-79"/>
              </a:rPr>
              <a:t>האידיאה חייבת להוסיף ולקבוע את עצמה בתוך עצמה יותר ויותר</a:t>
            </a:r>
            <a:r>
              <a:rPr lang="ar-SA" sz="100" dirty="0">
                <a:ea typeface="Times New Roman" panose="02020603050405020304" pitchFamily="18" charset="0"/>
                <a:cs typeface="Narkisim" panose="020E0502050101010101" pitchFamily="34" charset="-79"/>
              </a:rPr>
              <a:t>, </a:t>
            </a:r>
            <a:r>
              <a:rPr lang="he-IL" sz="100" dirty="0">
                <a:ea typeface="Times New Roman" panose="02020603050405020304" pitchFamily="18" charset="0"/>
                <a:cs typeface="Narkisim" panose="020E0502050101010101" pitchFamily="34" charset="-79"/>
              </a:rPr>
              <a:t>מכיוון שבתחילה היא איננה אלא מושג מופשט</a:t>
            </a:r>
            <a:r>
              <a:rPr lang="ar-SA" sz="100" dirty="0">
                <a:ea typeface="Times New Roman" panose="02020603050405020304" pitchFamily="18" charset="0"/>
                <a:cs typeface="Narkisim" panose="020E0502050101010101" pitchFamily="34" charset="-79"/>
              </a:rPr>
              <a:t>. </a:t>
            </a:r>
            <a:r>
              <a:rPr lang="he-IL" sz="100" dirty="0">
                <a:ea typeface="Times New Roman" panose="02020603050405020304" pitchFamily="18" charset="0"/>
                <a:cs typeface="Narkisim" panose="020E0502050101010101" pitchFamily="34" charset="-79"/>
              </a:rPr>
              <a:t>אבל המושג המופשט ההתחלתי הזה איננו נזנח לעולם</a:t>
            </a:r>
            <a:r>
              <a:rPr lang="ar-SA" sz="100" dirty="0">
                <a:ea typeface="Times New Roman" panose="02020603050405020304" pitchFamily="18" charset="0"/>
                <a:cs typeface="Narkisim" panose="020E0502050101010101" pitchFamily="34" charset="-79"/>
              </a:rPr>
              <a:t>, </a:t>
            </a:r>
            <a:r>
              <a:rPr lang="he-IL" sz="100" dirty="0">
                <a:ea typeface="Times New Roman" panose="02020603050405020304" pitchFamily="18" charset="0"/>
                <a:cs typeface="Narkisim" panose="020E0502050101010101" pitchFamily="34" charset="-79"/>
              </a:rPr>
              <a:t>אלא הוא הולך ונעשה עשיר יותר בתוך עצמו</a:t>
            </a:r>
            <a:r>
              <a:rPr lang="ar-SA" sz="100" dirty="0">
                <a:ea typeface="Times New Roman" panose="02020603050405020304" pitchFamily="18" charset="0"/>
                <a:cs typeface="Narkisim" panose="020E0502050101010101" pitchFamily="34" charset="-79"/>
              </a:rPr>
              <a:t>, </a:t>
            </a:r>
            <a:r>
              <a:rPr lang="he-IL" sz="100" dirty="0">
                <a:ea typeface="Times New Roman" panose="02020603050405020304" pitchFamily="18" charset="0"/>
                <a:cs typeface="Narkisim" panose="020E0502050101010101" pitchFamily="34" charset="-79"/>
              </a:rPr>
              <a:t>והקביעה האחרונה היא לפיכך העשירה ביותר</a:t>
            </a:r>
            <a:r>
              <a:rPr lang="ar-SA" sz="100" dirty="0">
                <a:ea typeface="Times New Roman" panose="02020603050405020304" pitchFamily="18" charset="0"/>
                <a:cs typeface="Narkisim" panose="020E0502050101010101" pitchFamily="34" charset="-79"/>
              </a:rPr>
              <a:t>.</a:t>
            </a:r>
            <a:r>
              <a:rPr lang="he-IL" sz="100" dirty="0">
                <a:ea typeface="Times New Roman" panose="02020603050405020304" pitchFamily="18" charset="0"/>
                <a:cs typeface="Narkisim" panose="020E0502050101010101" pitchFamily="34" charset="-79"/>
              </a:rPr>
              <a:t> </a:t>
            </a:r>
            <a:r>
              <a:rPr lang="he-IL" sz="100" dirty="0" err="1">
                <a:ea typeface="Times New Roman" panose="02020603050405020304" pitchFamily="18" charset="0"/>
                <a:cs typeface="Narkisim" panose="020E0502050101010101" pitchFamily="34" charset="-79"/>
              </a:rPr>
              <a:t>פשה"מ</a:t>
            </a:r>
            <a:r>
              <a:rPr lang="he-IL" sz="100" dirty="0">
                <a:ea typeface="Times New Roman" panose="02020603050405020304" pitchFamily="18" charset="0"/>
                <a:cs typeface="Narkisim" panose="020E0502050101010101" pitchFamily="34" charset="-79"/>
              </a:rPr>
              <a:t>, 32§</a:t>
            </a:r>
            <a:endParaRPr lang="he-IL" sz="2400" dirty="0">
              <a:latin typeface="Times New Roman" panose="02020603050405020304" pitchFamily="18" charset="0"/>
              <a:ea typeface="Times New Roman" panose="02020603050405020304" pitchFamily="18" charset="0"/>
              <a:cs typeface="Narkisim" panose="020E0502050101010101" pitchFamily="34" charset="-79"/>
            </a:endParaRPr>
          </a:p>
          <a:p>
            <a:pPr algn="just">
              <a:tabLst>
                <a:tab pos="457200" algn="l"/>
              </a:tabLst>
              <a:defRPr/>
            </a:pPr>
            <a:endParaRPr lang="he-IL" sz="100" dirty="0">
              <a:latin typeface="Times New Roman" panose="02020603050405020304" pitchFamily="18" charset="0"/>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91620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של מספר שקופית 2">
            <a:extLst>
              <a:ext uri="{FF2B5EF4-FFF2-40B4-BE49-F238E27FC236}">
                <a16:creationId xmlns:a16="http://schemas.microsoft.com/office/drawing/2014/main" id="{08E81C74-86DB-F4D9-9DC4-6FAF4123E0F6}"/>
              </a:ext>
            </a:extLst>
          </p:cNvPr>
          <p:cNvSpPr>
            <a:spLocks noGrp="1"/>
          </p:cNvSpPr>
          <p:nvPr>
            <p:ph type="sldNum" sz="quarter" idx="12"/>
          </p:nvPr>
        </p:nvSpPr>
        <p:spPr/>
        <p:txBody>
          <a:bodyPr/>
          <a:lstStyle/>
          <a:p>
            <a:fld id="{7BB997BE-C4FA-4984-B18F-EF1A88858D01}" type="slidenum">
              <a:rPr lang="he-IL" smtClean="0"/>
              <a:pPr/>
              <a:t>3</a:t>
            </a:fld>
            <a:endParaRPr lang="he-IL"/>
          </a:p>
        </p:txBody>
      </p:sp>
      <p:sp>
        <p:nvSpPr>
          <p:cNvPr id="5" name="תיבת טקסט 4">
            <a:extLst>
              <a:ext uri="{FF2B5EF4-FFF2-40B4-BE49-F238E27FC236}">
                <a16:creationId xmlns:a16="http://schemas.microsoft.com/office/drawing/2014/main" id="{B4C7B8EB-AC83-CFD1-F6BF-A91B8650ECEA}"/>
              </a:ext>
            </a:extLst>
          </p:cNvPr>
          <p:cNvSpPr txBox="1"/>
          <p:nvPr/>
        </p:nvSpPr>
        <p:spPr>
          <a:xfrm>
            <a:off x="719572" y="1536174"/>
            <a:ext cx="7704856" cy="4154984"/>
          </a:xfrm>
          <a:prstGeom prst="rect">
            <a:avLst/>
          </a:prstGeom>
          <a:noFill/>
        </p:spPr>
        <p:txBody>
          <a:bodyPr wrap="square">
            <a:spAutoFit/>
          </a:bodyPr>
          <a:lstStyle/>
          <a:p>
            <a:pPr algn="just" rtl="1"/>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הפנומנולוגיה של הרוח</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היא סיפור עלילותיה של הרוח האנושית, שממשותה והתממשותה כרוכות תמיד ובאופן מהותי בפרשנות אדם ועולם ואלוהים; ושאי-התאמתן של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עצמה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עם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הבנותיה העצמיוֹת</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היא הכוח המניע מאחורי התפתחותה והבשלתה ובגרותה הממשמשת ובאה </a:t>
            </a:r>
            <a:endParaRPr lang="en-US" sz="2400" dirty="0">
              <a:effectLst/>
              <a:latin typeface="Times New Roman" panose="02020603050405020304" pitchFamily="18" charset="0"/>
              <a:ea typeface="Times New Roman" panose="02020603050405020304" pitchFamily="18" charset="0"/>
            </a:endParaRPr>
          </a:p>
          <a:p>
            <a:pPr marL="358775" lvl="1" indent="-285750" algn="just">
              <a:buFont typeface="Courier New" panose="02070309020205020404" pitchFamily="49" charset="0"/>
              <a:buChar char="o"/>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תפיסות </a:t>
            </a:r>
            <a:r>
              <a:rPr lang="he-IL" sz="2400" dirty="0">
                <a:latin typeface="Times New Roman" panose="02020603050405020304" pitchFamily="18" charset="0"/>
                <a:ea typeface="Times New Roman" panose="02020603050405020304" pitchFamily="18" charset="0"/>
                <a:cs typeface="Narkisim" panose="020E0502050101010101" pitchFamily="34" charset="-79"/>
              </a:rPr>
              <a:t>ואידיאות ורעיונות והבנות וקונספציות </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מתממשות במציאות (מציאות עתירת משמעות, מציאות שעומדת לפרשנות ולהבנה במונחי משמעות)</a:t>
            </a:r>
            <a:endParaRPr lang="en-US" sz="2400" dirty="0">
              <a:effectLst/>
              <a:latin typeface="Times New Roman" panose="02020603050405020304" pitchFamily="18" charset="0"/>
              <a:ea typeface="Times New Roman" panose="02020603050405020304" pitchFamily="18" charset="0"/>
              <a:cs typeface="Miriam" panose="020B0502050101010101" pitchFamily="34" charset="-79"/>
            </a:endParaRPr>
          </a:p>
          <a:p>
            <a:pPr marL="358775" lvl="1" indent="-285750" algn="just" rtl="1">
              <a:buFont typeface="Courier New" panose="02070309020205020404" pitchFamily="49" charset="0"/>
              <a:buChar char="o"/>
            </a:pPr>
            <a:r>
              <a:rPr lang="he-IL" sz="2400" u="sng" dirty="0">
                <a:effectLst/>
                <a:latin typeface="Times New Roman" panose="02020603050405020304" pitchFamily="18" charset="0"/>
                <a:ea typeface="Times New Roman" panose="02020603050405020304" pitchFamily="18" charset="0"/>
                <a:cs typeface="Narkisim" panose="020E0502050101010101" pitchFamily="34" charset="-79"/>
              </a:rPr>
              <a:t>בפרט, מה שמכריע בעלילותיה ובהתפתחותה הוא הבנתה את היחסים בין הסובייקטיבי ובין האובייקטיבי, וזו תופסת מקום מרכזי בספר</a:t>
            </a:r>
            <a:endParaRPr lang="en-US" sz="2400" dirty="0">
              <a:effectLst/>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1281803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404664"/>
          </a:xfrm>
        </p:spPr>
        <p:txBody>
          <a:bodyPr/>
          <a:lstStyle/>
          <a:p>
            <a:r>
              <a:rPr lang="he-IL" sz="2800" dirty="0"/>
              <a:t>'הכרה היא נושא טבעי לעיון'</a:t>
            </a:r>
          </a:p>
        </p:txBody>
      </p:sp>
      <p:sp>
        <p:nvSpPr>
          <p:cNvPr id="3" name="מציין מיקום של מספר שקופית 2"/>
          <p:cNvSpPr>
            <a:spLocks noGrp="1"/>
          </p:cNvSpPr>
          <p:nvPr>
            <p:ph type="sldNum" sz="quarter" idx="12"/>
          </p:nvPr>
        </p:nvSpPr>
        <p:spPr>
          <a:xfrm>
            <a:off x="0" y="6425952"/>
            <a:ext cx="763009" cy="432048"/>
          </a:xfrm>
        </p:spPr>
        <p:txBody>
          <a:bodyPr/>
          <a:lstStyle/>
          <a:p>
            <a:fld id="{7BB997BE-C4FA-4984-B18F-EF1A88858D01}" type="slidenum">
              <a:rPr lang="he-IL" smtClean="0">
                <a:solidFill>
                  <a:prstClr val="black">
                    <a:tint val="75000"/>
                  </a:prstClr>
                </a:solidFill>
              </a:rPr>
              <a:pPr/>
              <a:t>4</a:t>
            </a:fld>
            <a:endParaRPr lang="he-IL">
              <a:solidFill>
                <a:prstClr val="black">
                  <a:tint val="75000"/>
                </a:prstClr>
              </a:solidFill>
            </a:endParaRPr>
          </a:p>
        </p:txBody>
      </p:sp>
      <p:sp>
        <p:nvSpPr>
          <p:cNvPr id="5" name="מלבן 4"/>
          <p:cNvSpPr/>
          <p:nvPr/>
        </p:nvSpPr>
        <p:spPr>
          <a:xfrm>
            <a:off x="719572" y="1772816"/>
            <a:ext cx="7704856" cy="2646878"/>
          </a:xfrm>
          <a:prstGeom prst="rect">
            <a:avLst/>
          </a:prstGeom>
        </p:spPr>
        <p:txBody>
          <a:bodyPr wrap="square">
            <a:spAutoFit/>
          </a:bodyPr>
          <a:lstStyle/>
          <a:p>
            <a:pPr algn="just"/>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טבעי לדמיין שבפילוסופיה, לפני שניגשים לעניין עצמו, כלומר להכרה בפועל של מה שהווה באמת, צריך להסכים קודם על טבע ההכרה [...], שאותה רואים או ככלי העבודה שבאמצעותו אוחזים באבסולוטי, או כתווך שדרכו מביטים בו. </a:t>
            </a:r>
            <a:r>
              <a:rPr lang="he-IL" sz="2400" dirty="0">
                <a:solidFill>
                  <a:srgbClr val="181717"/>
                </a:solidFill>
                <a:latin typeface="Narkisim" panose="020E0502050101010101" pitchFamily="34" charset="-79"/>
                <a:ea typeface="Times New Roman" panose="02020603050405020304" pitchFamily="18" charset="0"/>
                <a:cs typeface="Narkisim" panose="020E0502050101010101" pitchFamily="34" charset="-79"/>
              </a:rPr>
              <a:t>73</a:t>
            </a:r>
            <a:r>
              <a:rPr lang="he-IL" sz="2400" dirty="0">
                <a:solidFill>
                  <a:srgbClr val="181717"/>
                </a:solidFill>
                <a:latin typeface="Verdana" panose="020B0604030504040204" pitchFamily="34" charset="0"/>
                <a:ea typeface="Verdana" panose="020B0604030504040204" pitchFamily="34" charset="0"/>
                <a:cs typeface="Narkisim" panose="020E0502050101010101" pitchFamily="34" charset="-79"/>
              </a:rPr>
              <a:t>§</a:t>
            </a:r>
            <a:endParaRPr lang="he-IL" sz="3200" dirty="0">
              <a:solidFill>
                <a:srgbClr val="181717"/>
              </a:solidFill>
              <a:latin typeface="Narkisim" panose="020E0502050101010101" pitchFamily="34" charset="-79"/>
              <a:ea typeface="Verdana" panose="020B0604030504040204" pitchFamily="34" charset="0"/>
              <a:cs typeface="Narkisim" panose="020E0502050101010101" pitchFamily="34" charset="-79"/>
            </a:endParaRPr>
          </a:p>
          <a:p>
            <a:pPr algn="just"/>
            <a:endParaRPr lang="en-US"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endParaRPr>
          </a:p>
          <a:p>
            <a:pPr algn="just" rtl="0"/>
            <a:endParaRPr lang="en-US" sz="2400" b="1" dirty="0">
              <a:solidFill>
                <a:prstClr val="black"/>
              </a:solidFill>
              <a:latin typeface="TimesNewRomanPS-BoldMT"/>
              <a:ea typeface="Calibri"/>
              <a:cs typeface="TimesNewRomanPS-BoldMT"/>
            </a:endParaRPr>
          </a:p>
          <a:p>
            <a:pPr algn="just" rtl="0"/>
            <a:r>
              <a:rPr lang="en-US" sz="1100" b="1" dirty="0">
                <a:solidFill>
                  <a:prstClr val="black"/>
                </a:solidFill>
                <a:latin typeface="TimesNewRomanPS-BoldMT"/>
                <a:ea typeface="Calibri"/>
                <a:cs typeface="TimesNewRomanPS-BoldMT"/>
              </a:rPr>
              <a:t> </a:t>
            </a:r>
            <a:r>
              <a:rPr lang="en-US" sz="1100" dirty="0">
                <a:solidFill>
                  <a:prstClr val="black"/>
                </a:solidFill>
                <a:latin typeface="Arial Rounded MT Bold" panose="020F0704030504030204" pitchFamily="34" charset="0"/>
                <a:ea typeface="Calibri"/>
                <a:cs typeface="TimesNewRomanPSMT"/>
              </a:rPr>
              <a:t>It is natural to assume that… before one gets down to dealing with what really matters, namely, the actual cognition of what there is in truth, it would first be necessary to reach prior agreement about cognition. §73</a:t>
            </a:r>
            <a:endParaRPr lang="he-IL" sz="11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930862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מציין מיקום של מספר שקופית 5"/>
          <p:cNvSpPr>
            <a:spLocks noGrp="1"/>
          </p:cNvSpPr>
          <p:nvPr>
            <p:ph type="sldNum" sz="quarter" idx="12"/>
          </p:nvPr>
        </p:nvSpPr>
        <p:spPr>
          <a:xfrm>
            <a:off x="0" y="6363122"/>
            <a:ext cx="514350" cy="476250"/>
          </a:xfrm>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9783740A-078F-4609-804A-6062E0A94B0F}" type="slidenum">
              <a:rPr lang="he-IL" sz="2400" smtClean="0">
                <a:solidFill>
                  <a:srgbClr val="000000"/>
                </a:solidFill>
                <a:latin typeface="Narkisim" panose="020E0502050101010101" pitchFamily="34" charset="-79"/>
                <a:cs typeface="Narkisim" panose="020E0502050101010101" pitchFamily="34" charset="-79"/>
              </a:rPr>
              <a:pPr eaLnBrk="1" hangingPunct="1"/>
              <a:t>5</a:t>
            </a:fld>
            <a:endParaRPr lang="en-US">
              <a:solidFill>
                <a:srgbClr val="000000"/>
              </a:solidFill>
              <a:latin typeface="Narkisim" panose="020E0502050101010101" pitchFamily="34" charset="-79"/>
              <a:cs typeface="Narkisim" panose="020E0502050101010101" pitchFamily="34" charset="-79"/>
            </a:endParaRPr>
          </a:p>
        </p:txBody>
      </p:sp>
      <p:sp>
        <p:nvSpPr>
          <p:cNvPr id="36867" name="Rectangle 2"/>
          <p:cNvSpPr>
            <a:spLocks noGrp="1" noChangeArrowheads="1"/>
          </p:cNvSpPr>
          <p:nvPr>
            <p:ph type="title"/>
          </p:nvPr>
        </p:nvSpPr>
        <p:spPr>
          <a:xfrm>
            <a:off x="468313" y="0"/>
            <a:ext cx="8229600" cy="706438"/>
          </a:xfrm>
        </p:spPr>
        <p:txBody>
          <a:bodyPr/>
          <a:lstStyle/>
          <a:p>
            <a:pPr eaLnBrk="1" hangingPunct="1"/>
            <a:r>
              <a:rPr lang="he-IL" sz="3600" dirty="0">
                <a:latin typeface="Narkisim" pitchFamily="34" charset="-79"/>
                <a:cs typeface="Narkisim" pitchFamily="34" charset="-79"/>
              </a:rPr>
              <a:t>תורת הכרה</a:t>
            </a:r>
            <a:endParaRPr lang="en-US" sz="3600" dirty="0">
              <a:latin typeface="Narkisim" pitchFamily="34" charset="-79"/>
              <a:cs typeface="Narkisim" pitchFamily="34" charset="-79"/>
            </a:endParaRPr>
          </a:p>
        </p:txBody>
      </p:sp>
      <p:sp>
        <p:nvSpPr>
          <p:cNvPr id="36868" name="Rectangle 3"/>
          <p:cNvSpPr>
            <a:spLocks noGrp="1" noChangeArrowheads="1"/>
          </p:cNvSpPr>
          <p:nvPr>
            <p:ph type="body" idx="1"/>
          </p:nvPr>
        </p:nvSpPr>
        <p:spPr>
          <a:xfrm>
            <a:off x="457200" y="1600201"/>
            <a:ext cx="8229600" cy="4637112"/>
          </a:xfrm>
        </p:spPr>
        <p:txBody>
          <a:bodyPr/>
          <a:lstStyle/>
          <a:p>
            <a:pPr marL="0" indent="0" algn="just" eaLnBrk="1" hangingPunct="1">
              <a:lnSpc>
                <a:spcPct val="80000"/>
              </a:lnSpc>
              <a:buNone/>
            </a:pPr>
            <a:r>
              <a:rPr lang="he-IL" sz="2400" dirty="0" err="1">
                <a:latin typeface="Narkisim" pitchFamily="34" charset="-79"/>
                <a:cs typeface="Narkisim" pitchFamily="34" charset="-79"/>
              </a:rPr>
              <a:t>מכיון</a:t>
            </a:r>
            <a:r>
              <a:rPr lang="he-IL" sz="2400" dirty="0">
                <a:latin typeface="Narkisim" pitchFamily="34" charset="-79"/>
                <a:cs typeface="Narkisim" pitchFamily="34" charset="-79"/>
              </a:rPr>
              <a:t> שהשכל הוא המעלה את האדם מעל לכל שאר היצורים בעלי-החושים והנותן לו את כל היתרון והשלטון שיש לו עליהם, הריהו בלי ספק ענין שבגלל אצילותו בלבד כדאי שנטרח לחקור בו. השכל, כְּעַיִן, מביאנו לראות ולחפש את כל שאר הדברים, אבל אינו מפנה מבט אל עצמו; ודרושות אמנות וטרחה יתרה כדי להעמיד אותו במרחק-מה מעצמו ולעשותו לנשוא של עצמו. ...מובטחני שכל כמה שנרבה להאיר את רוחנו ולהתוודע אל שכלנו, נפיק מזה לא רק הנאה גדולה אלא גם תועלת מרובה כשנכוון את מחשבותינו לבקשת דברים אחרים. </a:t>
            </a:r>
            <a:r>
              <a:rPr lang="he-IL" sz="1800" dirty="0">
                <a:latin typeface="Narkisim" pitchFamily="34" charset="-79"/>
                <a:cs typeface="Narkisim" pitchFamily="34" charset="-79"/>
              </a:rPr>
              <a:t>ג'ון לוק, מסה על שכל האדם, מבוא.</a:t>
            </a:r>
          </a:p>
          <a:p>
            <a:pPr marL="0" lvl="0" indent="0" algn="just" eaLnBrk="1" hangingPunct="1">
              <a:spcBef>
                <a:spcPts val="300"/>
              </a:spcBef>
              <a:buNone/>
            </a:pPr>
            <a:endParaRPr lang="he-IL" altLang="he-IL" sz="2400" kern="1200" dirty="0">
              <a:solidFill>
                <a:srgbClr val="000000"/>
              </a:solidFill>
              <a:latin typeface="Narkisim" pitchFamily="34" charset="-79"/>
              <a:cs typeface="Narkisim" pitchFamily="34" charset="-79"/>
            </a:endParaRPr>
          </a:p>
          <a:p>
            <a:pPr marL="0" lvl="0" indent="0" algn="just" eaLnBrk="1" hangingPunct="1">
              <a:lnSpc>
                <a:spcPct val="80000"/>
              </a:lnSpc>
              <a:buNone/>
            </a:pPr>
            <a:r>
              <a:rPr lang="he-IL" altLang="he-IL" sz="2400" dirty="0">
                <a:latin typeface="Narkisim" pitchFamily="34" charset="-79"/>
                <a:cs typeface="Narkisim" pitchFamily="34" charset="-79"/>
              </a:rPr>
              <a:t>כללי </a:t>
            </a:r>
            <a:r>
              <a:rPr lang="he-IL" altLang="he-IL" sz="2400" dirty="0" err="1">
                <a:latin typeface="Narkisim" pitchFamily="34" charset="-79"/>
                <a:cs typeface="Narkisim" pitchFamily="34" charset="-79"/>
              </a:rPr>
              <a:t>המיתודה</a:t>
            </a:r>
            <a:r>
              <a:rPr lang="he-IL" altLang="he-IL" sz="2400" dirty="0">
                <a:latin typeface="Narkisim" pitchFamily="34" charset="-79"/>
                <a:cs typeface="Narkisim" pitchFamily="34" charset="-79"/>
              </a:rPr>
              <a:t>:</a:t>
            </a:r>
            <a:endParaRPr lang="en-US" altLang="he-IL" sz="2400" dirty="0">
              <a:latin typeface="Narkisim" pitchFamily="34" charset="-79"/>
              <a:cs typeface="Narkisim" pitchFamily="34" charset="-79"/>
            </a:endParaRPr>
          </a:p>
          <a:p>
            <a:pPr marL="0" lvl="0" indent="0" algn="just" eaLnBrk="1" hangingPunct="1">
              <a:lnSpc>
                <a:spcPct val="80000"/>
              </a:lnSpc>
              <a:buNone/>
            </a:pPr>
            <a:r>
              <a:rPr lang="he-IL" altLang="he-IL" sz="2400" dirty="0">
                <a:latin typeface="Narkisim" pitchFamily="34" charset="-79"/>
                <a:cs typeface="Narkisim" pitchFamily="34" charset="-79"/>
              </a:rPr>
              <a:t>...</a:t>
            </a:r>
            <a:endParaRPr lang="en-US" altLang="he-IL" sz="2400" dirty="0">
              <a:latin typeface="Narkisim" pitchFamily="34" charset="-79"/>
              <a:cs typeface="Narkisim" pitchFamily="34" charset="-79"/>
            </a:endParaRPr>
          </a:p>
          <a:p>
            <a:pPr marL="0" lvl="0" indent="0" algn="just" eaLnBrk="1" hangingPunct="1">
              <a:lnSpc>
                <a:spcPct val="80000"/>
              </a:lnSpc>
              <a:buNone/>
            </a:pPr>
            <a:r>
              <a:rPr lang="he-IL" altLang="he-IL" sz="2400" dirty="0">
                <a:latin typeface="Narkisim" pitchFamily="34" charset="-79"/>
                <a:cs typeface="Narkisim" pitchFamily="34" charset="-79"/>
              </a:rPr>
              <a:t>השלישי: לערוך את מחשבותיי בסדר; זאת אומרת, להתחיל בדברים שהם פשוטים ביותר ושקל ביותר להכירם, כדי לעלות לאט לאט, מדרגות מדרגות, עד הכרת הדברים המורכבים ביותר. </a:t>
            </a:r>
            <a:r>
              <a:rPr lang="he-IL" altLang="he-IL" sz="1800" dirty="0">
                <a:latin typeface="Narkisim" pitchFamily="34" charset="-79"/>
                <a:cs typeface="Narkisim" pitchFamily="34" charset="-79"/>
              </a:rPr>
              <a:t>רנה </a:t>
            </a:r>
            <a:r>
              <a:rPr lang="he-IL" altLang="he-IL" sz="1800" dirty="0" err="1">
                <a:latin typeface="Narkisim" pitchFamily="34" charset="-79"/>
                <a:cs typeface="Narkisim" pitchFamily="34" charset="-79"/>
              </a:rPr>
              <a:t>דיקרט</a:t>
            </a:r>
            <a:r>
              <a:rPr lang="he-IL" altLang="he-IL" sz="1800" dirty="0">
                <a:latin typeface="Narkisim" pitchFamily="34" charset="-79"/>
                <a:cs typeface="Narkisim" pitchFamily="34" charset="-79"/>
              </a:rPr>
              <a:t>, על המתודה</a:t>
            </a:r>
            <a:endParaRPr lang="en-US" altLang="he-IL" sz="2400" dirty="0">
              <a:latin typeface="Narkisim" pitchFamily="34" charset="-79"/>
              <a:cs typeface="Narkisim" pitchFamily="34" charset="-79"/>
            </a:endParaRPr>
          </a:p>
          <a:p>
            <a:pPr algn="just" eaLnBrk="1" hangingPunct="1">
              <a:lnSpc>
                <a:spcPct val="80000"/>
              </a:lnSpc>
            </a:pPr>
            <a:endParaRPr lang="he-IL" sz="1800" dirty="0">
              <a:latin typeface="Narkisim" pitchFamily="34" charset="-79"/>
              <a:cs typeface="Narkisim" pitchFamily="34" charset="-79"/>
            </a:endParaRPr>
          </a:p>
        </p:txBody>
      </p:sp>
    </p:spTree>
    <p:extLst>
      <p:ext uri="{BB962C8B-B14F-4D97-AF65-F5344CB8AC3E}">
        <p14:creationId xmlns:p14="http://schemas.microsoft.com/office/powerpoint/2010/main" val="378847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כותרת 1"/>
          <p:cNvSpPr>
            <a:spLocks noGrp="1"/>
          </p:cNvSpPr>
          <p:nvPr>
            <p:ph type="title"/>
          </p:nvPr>
        </p:nvSpPr>
        <p:spPr>
          <a:xfrm>
            <a:off x="2627313" y="1588"/>
            <a:ext cx="6519862" cy="619125"/>
          </a:xfrm>
        </p:spPr>
        <p:txBody>
          <a:bodyPr/>
          <a:lstStyle/>
          <a:p>
            <a:r>
              <a:rPr lang="he-IL" sz="3200">
                <a:solidFill>
                  <a:srgbClr val="000000"/>
                </a:solidFill>
                <a:latin typeface="Narkisim" pitchFamily="34" charset="-79"/>
                <a:cs typeface="Narkisim" pitchFamily="34" charset="-79"/>
              </a:rPr>
              <a:t>עמנואל קאנט: המשימה שלפנינו</a:t>
            </a:r>
            <a:endParaRPr lang="he-IL"/>
          </a:p>
        </p:txBody>
      </p:sp>
      <p:sp>
        <p:nvSpPr>
          <p:cNvPr id="14339" name="מציין מיקום של מספר שקופית 2"/>
          <p:cNvSpPr>
            <a:spLocks noGrp="1"/>
          </p:cNvSpPr>
          <p:nvPr>
            <p:ph type="sldNum" sz="quarter" idx="12"/>
          </p:nvPr>
        </p:nvSpPr>
        <p:spPr>
          <a:xfrm>
            <a:off x="0" y="6092825"/>
            <a:ext cx="684213" cy="765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2917D7C-8B06-4F67-ACAA-502C3B069894}" type="slidenum">
              <a:rPr lang="he-IL" smtClean="0">
                <a:solidFill>
                  <a:srgbClr val="000000"/>
                </a:solidFill>
                <a:cs typeface="Narkisim" pitchFamily="34" charset="-79"/>
              </a:rPr>
              <a:pPr eaLnBrk="1" hangingPunct="1"/>
              <a:t>6</a:t>
            </a:fld>
            <a:endParaRPr lang="en-US">
              <a:solidFill>
                <a:srgbClr val="000000"/>
              </a:solidFill>
              <a:cs typeface="Narkisim" pitchFamily="34" charset="-79"/>
            </a:endParaRPr>
          </a:p>
        </p:txBody>
      </p:sp>
      <p:sp>
        <p:nvSpPr>
          <p:cNvPr id="14340" name="מלבן 3"/>
          <p:cNvSpPr>
            <a:spLocks noChangeArrowheads="1"/>
          </p:cNvSpPr>
          <p:nvPr/>
        </p:nvSpPr>
        <p:spPr bwMode="auto">
          <a:xfrm>
            <a:off x="575468" y="1505396"/>
            <a:ext cx="7993063"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46050" algn="just" fontAlgn="base">
              <a:spcBef>
                <a:spcPct val="0"/>
              </a:spcBef>
              <a:spcAft>
                <a:spcPct val="0"/>
              </a:spcAft>
            </a:pPr>
            <a:r>
              <a:rPr lang="he-IL" sz="2400" dirty="0">
                <a:solidFill>
                  <a:srgbClr val="000000"/>
                </a:solidFill>
                <a:latin typeface="Times New Roman" pitchFamily="18" charset="0"/>
                <a:ea typeface="Times New Roman" pitchFamily="18" charset="0"/>
                <a:cs typeface="Narkisim" pitchFamily="34" charset="-79"/>
              </a:rPr>
              <a:t>אי-אפשר כי הכרות שהן ברשותנו בלי שנדע מִנַּיִן, ועקרונות שאין אנו יודעים את מקורם, יעמדו לנו להקים מיד בנין בלי שנבטיח תחילה, על ידי חקירות מדויקות, את יסודו. על כן, שורת הדין נותנת שנשאל תחילה: כיצד עשוי השכל לבוא לכלל הכרות האלו אפריורי, ומה עשויים שיהיו היקפן, תוקפן וערכן.</a:t>
            </a:r>
            <a:r>
              <a:rPr lang="he-IL" sz="2800" dirty="0">
                <a:solidFill>
                  <a:srgbClr val="000000"/>
                </a:solidFill>
                <a:latin typeface="Times New Roman" pitchFamily="18" charset="0"/>
                <a:ea typeface="Times New Roman" pitchFamily="18" charset="0"/>
                <a:cs typeface="Narkisim" pitchFamily="34" charset="-79"/>
              </a:rPr>
              <a:t> </a:t>
            </a:r>
            <a:r>
              <a:rPr lang="he-IL" sz="1600" dirty="0">
                <a:solidFill>
                  <a:srgbClr val="000000"/>
                </a:solidFill>
                <a:latin typeface="Times New Roman"/>
                <a:ea typeface="Times New Roman"/>
                <a:cs typeface="Narkisim"/>
              </a:rPr>
              <a:t>ביקורת התבונה הטהורה, </a:t>
            </a:r>
            <a:r>
              <a:rPr lang="he-IL" sz="1600" dirty="0">
                <a:solidFill>
                  <a:srgbClr val="000000"/>
                </a:solidFill>
                <a:latin typeface="Times New Roman" pitchFamily="18" charset="0"/>
                <a:ea typeface="Times New Roman" pitchFamily="18" charset="0"/>
                <a:cs typeface="Narkisim" pitchFamily="34" charset="-79"/>
              </a:rPr>
              <a:t>עמ' 32</a:t>
            </a:r>
          </a:p>
          <a:p>
            <a:pPr marL="146050" algn="just" fontAlgn="base">
              <a:spcBef>
                <a:spcPct val="0"/>
              </a:spcBef>
              <a:spcAft>
                <a:spcPct val="0"/>
              </a:spcAft>
            </a:pPr>
            <a:r>
              <a:rPr lang="he-IL" sz="2400" dirty="0">
                <a:solidFill>
                  <a:srgbClr val="000000"/>
                </a:solidFill>
                <a:latin typeface="Times New Roman"/>
                <a:ea typeface="Times New Roman"/>
                <a:cs typeface="Narkisim"/>
              </a:rPr>
              <a:t>תופעה זו [בלגאן] תובעת מן התבונה, שתיטול עליה מחדש את תפקידה הקשה ביותר, כלומר, את תפקיד ההכרה העצמית, ותתקין בית דין, שיבטיח לה את תביעותיה הצודקות וכאחת יבטל את כל </a:t>
            </a:r>
            <a:r>
              <a:rPr lang="he-IL" sz="2400" dirty="0" err="1">
                <a:solidFill>
                  <a:srgbClr val="000000"/>
                </a:solidFill>
                <a:latin typeface="Times New Roman"/>
                <a:ea typeface="Times New Roman"/>
                <a:cs typeface="Narkisim"/>
              </a:rPr>
              <a:t>התיימרויותיה</a:t>
            </a:r>
            <a:r>
              <a:rPr lang="he-IL" sz="2400" dirty="0">
                <a:solidFill>
                  <a:srgbClr val="000000"/>
                </a:solidFill>
                <a:latin typeface="Times New Roman"/>
                <a:ea typeface="Times New Roman"/>
                <a:cs typeface="Narkisim"/>
              </a:rPr>
              <a:t> שאין להן שחר... בית דין כזה אינו אלא </a:t>
            </a:r>
            <a:r>
              <a:rPr lang="he-IL" sz="2400" b="1" dirty="0">
                <a:solidFill>
                  <a:srgbClr val="000000"/>
                </a:solidFill>
                <a:latin typeface="Times New Roman"/>
                <a:ea typeface="Times New Roman"/>
                <a:cs typeface="Narkisim"/>
              </a:rPr>
              <a:t>ביקורת התבונה הטהורה עצמה</a:t>
            </a:r>
            <a:r>
              <a:rPr lang="he-IL" sz="2400" dirty="0">
                <a:solidFill>
                  <a:srgbClr val="000000"/>
                </a:solidFill>
                <a:latin typeface="Times New Roman"/>
                <a:ea typeface="Times New Roman"/>
                <a:cs typeface="Narkisim"/>
              </a:rPr>
              <a:t>. </a:t>
            </a:r>
            <a:r>
              <a:rPr lang="he-IL" sz="1600" dirty="0">
                <a:solidFill>
                  <a:srgbClr val="000000"/>
                </a:solidFill>
                <a:latin typeface="Times New Roman"/>
                <a:ea typeface="Times New Roman"/>
                <a:cs typeface="Narkisim"/>
              </a:rPr>
              <a:t>הקדמה, עמ' 8</a:t>
            </a:r>
            <a:endParaRPr lang="en-US" dirty="0">
              <a:solidFill>
                <a:srgbClr val="000000"/>
              </a:solidFill>
              <a:latin typeface="Times New Roman" pitchFamily="18" charset="0"/>
              <a:ea typeface="Times New Roman" pitchFamily="18" charset="0"/>
              <a:cs typeface="Narkisim" pitchFamily="34" charset="-79"/>
            </a:endParaRPr>
          </a:p>
        </p:txBody>
      </p:sp>
    </p:spTree>
    <p:extLst>
      <p:ext uri="{BB962C8B-B14F-4D97-AF65-F5344CB8AC3E}">
        <p14:creationId xmlns:p14="http://schemas.microsoft.com/office/powerpoint/2010/main" val="217943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כותרת 1"/>
          <p:cNvSpPr>
            <a:spLocks noGrp="1"/>
          </p:cNvSpPr>
          <p:nvPr>
            <p:ph type="title"/>
          </p:nvPr>
        </p:nvSpPr>
        <p:spPr>
          <a:xfrm>
            <a:off x="914400" y="0"/>
            <a:ext cx="8229600" cy="549275"/>
          </a:xfrm>
        </p:spPr>
        <p:txBody>
          <a:bodyPr/>
          <a:lstStyle/>
          <a:p>
            <a:r>
              <a:rPr lang="he-IL" sz="2800" dirty="0"/>
              <a:t>הכשלה עצמית מהותית</a:t>
            </a:r>
          </a:p>
        </p:txBody>
      </p:sp>
      <p:sp>
        <p:nvSpPr>
          <p:cNvPr id="3" name="מציין מיקום של מספר שקופית 2"/>
          <p:cNvSpPr>
            <a:spLocks noGrp="1"/>
          </p:cNvSpPr>
          <p:nvPr>
            <p:ph type="sldNum" sz="quarter" idx="12"/>
          </p:nvPr>
        </p:nvSpPr>
        <p:spPr>
          <a:xfrm>
            <a:off x="5966" y="6402239"/>
            <a:ext cx="763588" cy="431800"/>
          </a:xfrm>
        </p:spPr>
        <p:txBody>
          <a:bodyPr/>
          <a:lstStyle/>
          <a:p>
            <a:pPr>
              <a:defRPr/>
            </a:pPr>
            <a:fld id="{B8B579AA-3A06-43FB-86EC-673B5B598729}" type="slidenum">
              <a:rPr lang="he-IL">
                <a:solidFill>
                  <a:prstClr val="black">
                    <a:tint val="75000"/>
                  </a:prstClr>
                </a:solidFill>
              </a:rPr>
              <a:pPr>
                <a:defRPr/>
              </a:pPr>
              <a:t>7</a:t>
            </a:fld>
            <a:endParaRPr lang="he-IL">
              <a:solidFill>
                <a:prstClr val="black">
                  <a:tint val="75000"/>
                </a:prstClr>
              </a:solidFill>
            </a:endParaRPr>
          </a:p>
        </p:txBody>
      </p:sp>
      <p:sp>
        <p:nvSpPr>
          <p:cNvPr id="5" name="מלבן 4"/>
          <p:cNvSpPr/>
          <p:nvPr/>
        </p:nvSpPr>
        <p:spPr>
          <a:xfrm>
            <a:off x="215516" y="659585"/>
            <a:ext cx="8712968" cy="6001643"/>
          </a:xfrm>
          <a:prstGeom prst="rect">
            <a:avLst/>
          </a:prstGeom>
        </p:spPr>
        <p:txBody>
          <a:bodyPr wrap="square">
            <a:spAutoFit/>
          </a:bodyPr>
          <a:lstStyle/>
          <a:p>
            <a:pPr algn="just" fontAlgn="base">
              <a:spcBef>
                <a:spcPct val="0"/>
              </a:spcBef>
              <a:spcAft>
                <a:spcPct val="0"/>
              </a:spcAft>
            </a:pPr>
            <a:r>
              <a:rPr lang="he-IL" dirty="0">
                <a:solidFill>
                  <a:srgbClr val="7030A0"/>
                </a:solidFill>
                <a:latin typeface="Narkisim" panose="020E0502050101010101" pitchFamily="34" charset="-79"/>
                <a:ea typeface="Times New Roman" panose="02020603050405020304" pitchFamily="18" charset="0"/>
                <a:cs typeface="Narkisim" panose="020E0502050101010101" pitchFamily="34" charset="-79"/>
              </a:rPr>
              <a:t>צריך להסכים קודם על טבע ההכרה [...]. </a:t>
            </a:r>
            <a:r>
              <a:rPr lang="he-IL" sz="2400" dirty="0">
                <a:solidFill>
                  <a:srgbClr val="181717"/>
                </a:solidFill>
                <a:latin typeface="Narkisim" panose="020E0502050101010101" pitchFamily="34" charset="-79"/>
                <a:ea typeface="Times New Roman" panose="02020603050405020304" pitchFamily="18" charset="0"/>
                <a:cs typeface="Narkisim" panose="020E0502050101010101" pitchFamily="34" charset="-79"/>
              </a:rPr>
              <a:t>נדמה שיש מקום לחשש [ש]מאחר שההכרה היא יכולת מסוג ובהיקף מוגדרים, ללא הגדרה מדויקת של טבע ההכרה וגבולותיה, במקום להגיע אל שְׁמֵי האמת ניגע רק בענני הטעות. החשש הזה אף הופך בהכרח לַבִּיטָחוֹן, שלבקש מההכרה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להשיג למודעות את נקודת ההתחלה, כלומר את מה שהווה בעצמו, הרי זה סתירה מושגית, [אם אמנם] בין ההכרה ובין האבסולוטי עובר גבול המפריד ביניהם לגמרי.</a:t>
            </a:r>
          </a:p>
          <a:p>
            <a:pPr algn="just" fontAlgn="base">
              <a:spcBef>
                <a:spcPct val="0"/>
              </a:spcBef>
              <a:spcAft>
                <a:spcPct val="0"/>
              </a:spcAft>
            </a:pPr>
            <a:endParaRPr lang="en-US" sz="2400" dirty="0">
              <a:solidFill>
                <a:srgbClr val="000000"/>
              </a:solidFill>
              <a:latin typeface="Narkisim" panose="020E0502050101010101" pitchFamily="34" charset="-79"/>
              <a:ea typeface="Calibri" pitchFamily="34" charset="0"/>
              <a:cs typeface="Narkisim" panose="020E0502050101010101" pitchFamily="34" charset="-79"/>
            </a:endParaRPr>
          </a:p>
          <a:p>
            <a:pPr algn="just" fontAlgn="base">
              <a:spcBef>
                <a:spcPct val="0"/>
              </a:spcBef>
              <a:spcAft>
                <a:spcPct val="0"/>
              </a:spcAft>
            </a:pPr>
            <a:r>
              <a:rPr lang="he-IL" sz="2400" dirty="0">
                <a:solidFill>
                  <a:srgbClr val="181717"/>
                </a:solidFill>
                <a:cs typeface="Narkisim" panose="020E0502050101010101" pitchFamily="34" charset="-79"/>
              </a:rPr>
              <a:t>כי אם ההכרה היא כלי העבודה לאחיזה במהות האבסולוטית, מיד ברור שהפעלת כלי העבודה על דבר-מה לא מותירה אותו כפי שהוא לעצמו, אלא גוררת עמה עיצוב ושינוי. מצד שני, אם ההכרה אינה כלי העבודה של פעילותנו, אלא איכשהו תווך סביל שדרכו מגיע אלינו אור האמת, הרי גם אז איננו מקבלים את הדבר כפי שהוא בעצמו, אלא כפי שהוא דרך התווך הזה ובתוכו. בשני המקרים [כלי, תווך] יש בידינו אמצעי שמחולל מיד את הניגוד לתכליתו; או, אדרבה, הסתירה היא בכך שאנו נעזרים בכלל באמצעי.</a:t>
            </a:r>
            <a:r>
              <a:rPr lang="en-US" sz="2400" dirty="0">
                <a:solidFill>
                  <a:srgbClr val="181717"/>
                </a:solidFill>
                <a:cs typeface="Narkisim" panose="020E0502050101010101" pitchFamily="34" charset="-79"/>
              </a:rPr>
              <a:t> </a:t>
            </a:r>
            <a:r>
              <a:rPr lang="he-IL" sz="2400" dirty="0">
                <a:solidFill>
                  <a:srgbClr val="181717"/>
                </a:solidFill>
                <a:cs typeface="Narkisim" panose="020E0502050101010101" pitchFamily="34" charset="-79"/>
              </a:rPr>
              <a:t> 73</a:t>
            </a:r>
            <a:r>
              <a:rPr lang="he-IL" sz="2400" dirty="0">
                <a:solidFill>
                  <a:srgbClr val="181717"/>
                </a:solidFill>
                <a:latin typeface="Verdana" panose="020B0604030504040204" pitchFamily="34" charset="0"/>
                <a:ea typeface="Verdana" panose="020B0604030504040204" pitchFamily="34" charset="0"/>
                <a:cs typeface="Narkisim" panose="020E0502050101010101" pitchFamily="34" charset="-79"/>
              </a:rPr>
              <a:t>§</a:t>
            </a:r>
          </a:p>
          <a:p>
            <a:pPr algn="just" fontAlgn="base">
              <a:spcBef>
                <a:spcPct val="0"/>
              </a:spcBef>
              <a:spcAft>
                <a:spcPct val="0"/>
              </a:spcAft>
            </a:pPr>
            <a:endParaRPr lang="he-IL" sz="2400" dirty="0">
              <a:solidFill>
                <a:srgbClr val="181717"/>
              </a:solidFill>
              <a:latin typeface="Verdana" panose="020B0604030504040204" pitchFamily="34" charset="0"/>
              <a:ea typeface="Verdana" panose="020B0604030504040204" pitchFamily="34" charset="0"/>
              <a:cs typeface="Narkisim" panose="020E0502050101010101" pitchFamily="34" charset="-79"/>
            </a:endParaRPr>
          </a:p>
          <a:p>
            <a:pPr algn="just" fontAlgn="base">
              <a:spcBef>
                <a:spcPct val="0"/>
              </a:spcBef>
              <a:spcAft>
                <a:spcPct val="0"/>
              </a:spcAft>
            </a:pP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רק האבסולוטי הוא אמיתי ורק האמיתי הוא אבסולוטי. </a:t>
            </a:r>
            <a:r>
              <a:rPr lang="en-US" sz="2400" dirty="0">
                <a:solidFill>
                  <a:prstClr val="black"/>
                </a:solidFill>
                <a:latin typeface="Narkisim" panose="020E0502050101010101" pitchFamily="34" charset="-79"/>
                <a:ea typeface="Calibri"/>
                <a:cs typeface="Narkisim" panose="020E0502050101010101" pitchFamily="34" charset="-79"/>
              </a:rPr>
              <a:t>§75</a:t>
            </a:r>
            <a:endParaRPr lang="en-US" sz="2400" dirty="0">
              <a:solidFill>
                <a:srgbClr val="181717"/>
              </a:solidFill>
              <a:cs typeface="Narkisim" panose="020E0502050101010101" pitchFamily="34" charset="-79"/>
            </a:endParaRPr>
          </a:p>
        </p:txBody>
      </p:sp>
    </p:spTree>
    <p:extLst>
      <p:ext uri="{BB962C8B-B14F-4D97-AF65-F5344CB8AC3E}">
        <p14:creationId xmlns:p14="http://schemas.microsoft.com/office/powerpoint/2010/main" val="379621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908720"/>
          </a:xfrm>
        </p:spPr>
        <p:txBody>
          <a:bodyPr/>
          <a:lstStyle/>
          <a:p>
            <a:r>
              <a:rPr lang="he-IL" sz="2800" dirty="0"/>
              <a:t>'תורת הכרה' היא </a:t>
            </a:r>
            <a:r>
              <a:rPr lang="he-IL" sz="2800" dirty="0" err="1"/>
              <a:t>פרוייקט</a:t>
            </a:r>
            <a:r>
              <a:rPr lang="he-IL" sz="2800" dirty="0"/>
              <a:t> אבסורדי</a:t>
            </a:r>
            <a:br>
              <a:rPr lang="he-IL" dirty="0"/>
            </a:br>
            <a:r>
              <a:rPr lang="he-IL" sz="2400" dirty="0">
                <a:solidFill>
                  <a:prstClr val="black"/>
                </a:solidFill>
              </a:rPr>
              <a:t>ביקורת </a:t>
            </a:r>
            <a:r>
              <a:rPr lang="he-IL" sz="2400" dirty="0" err="1">
                <a:solidFill>
                  <a:prstClr val="black"/>
                </a:solidFill>
              </a:rPr>
              <a:t>ביקורת</a:t>
            </a:r>
            <a:r>
              <a:rPr lang="he-IL" sz="2400" dirty="0">
                <a:solidFill>
                  <a:prstClr val="black"/>
                </a:solidFill>
              </a:rPr>
              <a:t> התבונה</a:t>
            </a:r>
            <a:endParaRPr lang="he-IL" dirty="0"/>
          </a:p>
        </p:txBody>
      </p:sp>
      <p:sp>
        <p:nvSpPr>
          <p:cNvPr id="3" name="מציין מיקום של מספר שקופית 2"/>
          <p:cNvSpPr>
            <a:spLocks noGrp="1"/>
          </p:cNvSpPr>
          <p:nvPr>
            <p:ph type="sldNum" sz="quarter" idx="12"/>
          </p:nvPr>
        </p:nvSpPr>
        <p:spPr>
          <a:xfrm>
            <a:off x="14031" y="6425952"/>
            <a:ext cx="763009" cy="432048"/>
          </a:xfrm>
        </p:spPr>
        <p:txBody>
          <a:bodyPr/>
          <a:lstStyle/>
          <a:p>
            <a:fld id="{7BB997BE-C4FA-4984-B18F-EF1A88858D01}" type="slidenum">
              <a:rPr lang="he-IL" smtClean="0">
                <a:solidFill>
                  <a:prstClr val="black">
                    <a:tint val="75000"/>
                  </a:prstClr>
                </a:solidFill>
              </a:rPr>
              <a:pPr/>
              <a:t>8</a:t>
            </a:fld>
            <a:endParaRPr lang="he-IL">
              <a:solidFill>
                <a:prstClr val="black">
                  <a:tint val="75000"/>
                </a:prstClr>
              </a:solidFill>
            </a:endParaRPr>
          </a:p>
        </p:txBody>
      </p:sp>
      <p:sp>
        <p:nvSpPr>
          <p:cNvPr id="4" name="מלבן 3"/>
          <p:cNvSpPr/>
          <p:nvPr/>
        </p:nvSpPr>
        <p:spPr>
          <a:xfrm>
            <a:off x="395536" y="2090172"/>
            <a:ext cx="8352928" cy="3693319"/>
          </a:xfrm>
          <a:prstGeom prst="rect">
            <a:avLst/>
          </a:prstGeom>
        </p:spPr>
        <p:txBody>
          <a:bodyPr wrap="square">
            <a:spAutoFit/>
          </a:bodyPr>
          <a:lstStyle/>
          <a:p>
            <a:pPr algn="just"/>
            <a:r>
              <a:rPr lang="he-IL" sz="2400" dirty="0">
                <a:solidFill>
                  <a:srgbClr val="000000"/>
                </a:solidFill>
                <a:latin typeface="Narkisim" panose="020E0502050101010101" pitchFamily="34" charset="-79"/>
                <a:ea typeface="Times New Roman"/>
                <a:cs typeface="Narkisim" panose="020E0502050101010101" pitchFamily="34" charset="-79"/>
              </a:rPr>
              <a:t>עלינו להכיר את הכלי, אומר קאנט, בטרם ניקח על עצמנו את העבודה שלשמה הוא נועד, משום שאם הכלי אינו מספיק לכך, כל עמלנו יהיה לשווא... אבל לבקש לדעת לפני שאנו יודעים (</a:t>
            </a:r>
            <a:r>
              <a:rPr lang="en-US" sz="1400" dirty="0">
                <a:solidFill>
                  <a:srgbClr val="000000"/>
                </a:solidFill>
                <a:latin typeface="Arial Rounded MT Bold"/>
                <a:ea typeface="Times New Roman"/>
                <a:cs typeface="Times New Roman"/>
              </a:rPr>
              <a:t>to know before we know </a:t>
            </a:r>
            <a:r>
              <a:rPr lang="he-IL" sz="2400" dirty="0">
                <a:solidFill>
                  <a:srgbClr val="000000"/>
                </a:solidFill>
                <a:latin typeface="Arial Rounded MT Bold"/>
                <a:ea typeface="Times New Roman"/>
                <a:cs typeface="Times New Roman"/>
              </a:rPr>
              <a:t>) </a:t>
            </a:r>
            <a:r>
              <a:rPr lang="he-IL" sz="2400" dirty="0">
                <a:solidFill>
                  <a:srgbClr val="000000"/>
                </a:solidFill>
                <a:latin typeface="Narkisim" panose="020E0502050101010101" pitchFamily="34" charset="-79"/>
                <a:ea typeface="Times New Roman"/>
                <a:cs typeface="Narkisim" panose="020E0502050101010101" pitchFamily="34" charset="-79"/>
              </a:rPr>
              <a:t>הוא אבסורדי ממש כמו ההחלטה הנבונה לא להיכנס למים לפני שלמדת לשחות. </a:t>
            </a:r>
            <a:r>
              <a:rPr lang="en-US" sz="2400" dirty="0">
                <a:solidFill>
                  <a:srgbClr val="000000"/>
                </a:solidFill>
                <a:latin typeface="Arial Rounded MT Bold"/>
                <a:ea typeface="Times New Roman"/>
                <a:cs typeface="Times New Roman"/>
              </a:rPr>
              <a:t> </a:t>
            </a:r>
            <a:r>
              <a:rPr lang="en-US" sz="1400" i="1" dirty="0">
                <a:solidFill>
                  <a:srgbClr val="000000"/>
                </a:solidFill>
                <a:latin typeface="Arial Rounded MT Bold"/>
                <a:ea typeface="Times New Roman"/>
                <a:cs typeface="Times New Roman"/>
              </a:rPr>
              <a:t>(The Logic of Hegel § </a:t>
            </a:r>
            <a:r>
              <a:rPr lang="en-US" sz="1400" dirty="0">
                <a:solidFill>
                  <a:srgbClr val="000000"/>
                </a:solidFill>
                <a:latin typeface="Arial Rounded MT Bold"/>
                <a:ea typeface="Times New Roman"/>
                <a:cs typeface="Times New Roman"/>
              </a:rPr>
              <a:t>10)</a:t>
            </a:r>
            <a:endParaRPr lang="en-US" sz="1400" dirty="0">
              <a:solidFill>
                <a:prstClr val="black"/>
              </a:solidFill>
              <a:latin typeface="Times New Roman"/>
              <a:ea typeface="Times New Roman"/>
              <a:cs typeface="Miriam"/>
            </a:endParaRPr>
          </a:p>
          <a:p>
            <a:pPr algn="just"/>
            <a:endParaRPr lang="en-US" sz="2400" dirty="0">
              <a:solidFill>
                <a:srgbClr val="000000"/>
              </a:solidFill>
              <a:latin typeface="Arial Rounded MT Bold"/>
              <a:ea typeface="Times New Roman"/>
              <a:cs typeface="Times New Roman"/>
            </a:endParaRPr>
          </a:p>
          <a:p>
            <a:pPr algn="just" rtl="0"/>
            <a:r>
              <a:rPr lang="en-US" dirty="0">
                <a:solidFill>
                  <a:srgbClr val="000000"/>
                </a:solidFill>
                <a:latin typeface="Arial Rounded MT Bold"/>
                <a:ea typeface="Times New Roman"/>
                <a:cs typeface="Times New Roman"/>
              </a:rPr>
              <a:t>We ought, says Kant, to become acquainted with the instrument, before we undertake the work for which it is to be employed; for if the instrument be insufficient, all our trouble will be spent in vain .... To seek to know before we know is as absurd as the wise resolution… not to venture into the water until [one] had learned to swim.</a:t>
            </a:r>
            <a:endParaRPr lang="en-US" dirty="0">
              <a:solidFill>
                <a:prstClr val="black"/>
              </a:solidFill>
              <a:latin typeface="Times New Roman"/>
              <a:ea typeface="Times New Roman"/>
              <a:cs typeface="Miriam"/>
            </a:endParaRPr>
          </a:p>
        </p:txBody>
      </p:sp>
    </p:spTree>
    <p:extLst>
      <p:ext uri="{BB962C8B-B14F-4D97-AF65-F5344CB8AC3E}">
        <p14:creationId xmlns:p14="http://schemas.microsoft.com/office/powerpoint/2010/main" val="271991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המושגים כמסך חוצץ</a:t>
            </a:r>
          </a:p>
        </p:txBody>
      </p:sp>
      <p:sp>
        <p:nvSpPr>
          <p:cNvPr id="3" name="מציין מיקום של מספר שקופית 2"/>
          <p:cNvSpPr>
            <a:spLocks noGrp="1"/>
          </p:cNvSpPr>
          <p:nvPr>
            <p:ph type="sldNum" sz="quarter" idx="12"/>
          </p:nvPr>
        </p:nvSpPr>
        <p:spPr>
          <a:xfrm>
            <a:off x="0" y="6421041"/>
            <a:ext cx="763009" cy="432048"/>
          </a:xfrm>
        </p:spPr>
        <p:txBody>
          <a:bodyPr/>
          <a:lstStyle/>
          <a:p>
            <a:fld id="{7BB997BE-C4FA-4984-B18F-EF1A88858D01}" type="slidenum">
              <a:rPr lang="he-IL" smtClean="0">
                <a:solidFill>
                  <a:prstClr val="black">
                    <a:tint val="75000"/>
                  </a:prstClr>
                </a:solidFill>
              </a:rPr>
              <a:pPr/>
              <a:t>9</a:t>
            </a:fld>
            <a:endParaRPr lang="he-IL">
              <a:solidFill>
                <a:prstClr val="black">
                  <a:tint val="75000"/>
                </a:prstClr>
              </a:solidFill>
            </a:endParaRPr>
          </a:p>
        </p:txBody>
      </p:sp>
      <p:sp>
        <p:nvSpPr>
          <p:cNvPr id="4" name="מלבן 3"/>
          <p:cNvSpPr/>
          <p:nvPr/>
        </p:nvSpPr>
        <p:spPr>
          <a:xfrm>
            <a:off x="1151620" y="1700808"/>
            <a:ext cx="6840760" cy="2677656"/>
          </a:xfrm>
          <a:prstGeom prst="rect">
            <a:avLst/>
          </a:prstGeom>
        </p:spPr>
        <p:txBody>
          <a:bodyPr wrap="square">
            <a:spAutoFit/>
          </a:bodyPr>
          <a:lstStyle/>
          <a:p>
            <a:pPr algn="just" rtl="0"/>
            <a:r>
              <a:rPr lang="en-US" dirty="0">
                <a:solidFill>
                  <a:prstClr val="black"/>
                </a:solidFill>
                <a:latin typeface="Times New Roman"/>
                <a:ea typeface="Times New Roman"/>
              </a:rPr>
              <a:t> </a:t>
            </a:r>
            <a:r>
              <a:rPr lang="en-US" sz="2400" dirty="0">
                <a:solidFill>
                  <a:prstClr val="black"/>
                </a:solidFill>
                <a:latin typeface="Arial Rounded MT Bold" panose="020F0704030504030204" pitchFamily="34" charset="0"/>
                <a:ea typeface="Calibri"/>
                <a:cs typeface="TimesNewRomanPS-BoldMT"/>
              </a:rPr>
              <a:t>"According to this newest skepticism, the human cognitive faculty is a thing which has concepts, and because it has only concepts, it cannot get to the things which are outside; it cannot investigate or discover them—for the two are specifically different". </a:t>
            </a:r>
            <a:r>
              <a:rPr lang="en-US" sz="1400" dirty="0" err="1">
                <a:solidFill>
                  <a:prstClr val="black"/>
                </a:solidFill>
                <a:latin typeface="Arial Rounded MT Bold" panose="020F0704030504030204" pitchFamily="34" charset="0"/>
                <a:ea typeface="Calibri"/>
                <a:cs typeface="TimesNewRomanPS-BoldMT"/>
              </a:rPr>
              <a:t>Jenaer</a:t>
            </a:r>
            <a:r>
              <a:rPr lang="en-US" sz="1400" dirty="0">
                <a:solidFill>
                  <a:prstClr val="black"/>
                </a:solidFill>
                <a:latin typeface="Arial Rounded MT Bold" panose="020F0704030504030204" pitchFamily="34" charset="0"/>
                <a:ea typeface="Calibri"/>
                <a:cs typeface="TimesNewRomanPS-BoldMT"/>
              </a:rPr>
              <a:t> </a:t>
            </a:r>
            <a:r>
              <a:rPr lang="en-US" sz="1400" dirty="0" err="1">
                <a:solidFill>
                  <a:prstClr val="black"/>
                </a:solidFill>
                <a:latin typeface="Arial Rounded MT Bold" panose="020F0704030504030204" pitchFamily="34" charset="0"/>
                <a:ea typeface="Calibri"/>
                <a:cs typeface="TimesNewRomanPS-BoldMT"/>
              </a:rPr>
              <a:t>Schriften</a:t>
            </a:r>
            <a:r>
              <a:rPr lang="en-US" sz="1400" dirty="0">
                <a:solidFill>
                  <a:prstClr val="black"/>
                </a:solidFill>
                <a:latin typeface="Arial Rounded MT Bold" panose="020F0704030504030204" pitchFamily="34" charset="0"/>
                <a:ea typeface="Calibri"/>
                <a:cs typeface="TimesNewRomanPS-BoldMT"/>
              </a:rPr>
              <a:t>, pp. 253, 251</a:t>
            </a:r>
            <a:r>
              <a:rPr lang="en-US" sz="2400" dirty="0">
                <a:solidFill>
                  <a:prstClr val="black"/>
                </a:solidFill>
                <a:latin typeface="Times New Roman"/>
                <a:ea typeface="Times New Roman"/>
              </a:rPr>
              <a:t> </a:t>
            </a:r>
            <a:r>
              <a:rPr lang="en-US" sz="100" dirty="0">
                <a:solidFill>
                  <a:prstClr val="black"/>
                </a:solidFill>
                <a:latin typeface="Times New Roman"/>
                <a:ea typeface="Times New Roman"/>
              </a:rPr>
              <a:t>Hegel, cit. in Forster p. 70 note 135</a:t>
            </a:r>
            <a:r>
              <a:rPr lang="en-US" dirty="0">
                <a:solidFill>
                  <a:prstClr val="black"/>
                </a:solidFill>
                <a:latin typeface="Times New Roman"/>
                <a:ea typeface="Times New Roman"/>
              </a:rPr>
              <a:t> </a:t>
            </a:r>
            <a:endParaRPr lang="he-IL" dirty="0">
              <a:solidFill>
                <a:prstClr val="black"/>
              </a:solidFill>
            </a:endParaRPr>
          </a:p>
        </p:txBody>
      </p:sp>
      <mc:AlternateContent xmlns:mc="http://schemas.openxmlformats.org/markup-compatibility/2006" xmlns:pslz="http://schemas.microsoft.com/office/powerpoint/2016/slidezoom">
        <mc:Choice Requires="pslz">
          <p:graphicFrame>
            <p:nvGraphicFramePr>
              <p:cNvPr id="6" name="תצוגת שקופית 5">
                <a:extLst>
                  <a:ext uri="{FF2B5EF4-FFF2-40B4-BE49-F238E27FC236}">
                    <a16:creationId xmlns:a16="http://schemas.microsoft.com/office/drawing/2014/main" id="{C5558A7C-7EA9-403E-A2E7-8B5311F1CA62}"/>
                  </a:ext>
                </a:extLst>
              </p:cNvPr>
              <p:cNvGraphicFramePr>
                <a:graphicFrameLocks noChangeAspect="1"/>
              </p:cNvGraphicFramePr>
              <p:nvPr>
                <p:extLst>
                  <p:ext uri="{D42A27DB-BD31-4B8C-83A1-F6EECF244321}">
                    <p14:modId xmlns:p14="http://schemas.microsoft.com/office/powerpoint/2010/main" val="868489639"/>
                  </p:ext>
                </p:extLst>
              </p:nvPr>
            </p:nvGraphicFramePr>
            <p:xfrm>
              <a:off x="-1270591" y="-5209851"/>
              <a:ext cx="2286000" cy="1714500"/>
            </p:xfrm>
            <a:graphic>
              <a:graphicData uri="http://schemas.microsoft.com/office/powerpoint/2016/slidezoom">
                <pslz:sldZm>
                  <pslz:sldZmObj sldId="404" cId="2931333726">
                    <pslz:zmPr id="{1E79BB3D-C102-438F-ABFB-AE59C4EE1BBB}"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6" name="תצוגת שקופית 5">
                <a:hlinkClick r:id="rId4" action="ppaction://hlinksldjump"/>
                <a:extLst>
                  <a:ext uri="{FF2B5EF4-FFF2-40B4-BE49-F238E27FC236}">
                    <a16:creationId xmlns:a16="http://schemas.microsoft.com/office/drawing/2014/main" id="{C5558A7C-7EA9-403E-A2E7-8B5311F1CA62}"/>
                  </a:ext>
                </a:extLst>
              </p:cNvPr>
              <p:cNvPicPr>
                <a:picLocks noGrp="1" noRot="1" noChangeAspect="1" noMove="1" noResize="1" noEditPoints="1" noAdjustHandles="1" noChangeArrowheads="1" noChangeShapeType="1"/>
              </p:cNvPicPr>
              <p:nvPr/>
            </p:nvPicPr>
            <p:blipFill>
              <a:blip r:embed="rId5"/>
              <a:stretch>
                <a:fillRect/>
              </a:stretch>
            </p:blipFill>
            <p:spPr>
              <a:xfrm>
                <a:off x="-1270591" y="-5209851"/>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361220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כותרת 1"/>
          <p:cNvSpPr>
            <a:spLocks noGrp="1"/>
          </p:cNvSpPr>
          <p:nvPr>
            <p:ph type="title"/>
          </p:nvPr>
        </p:nvSpPr>
        <p:spPr>
          <a:xfrm>
            <a:off x="914400" y="0"/>
            <a:ext cx="8229600" cy="549275"/>
          </a:xfrm>
        </p:spPr>
        <p:txBody>
          <a:bodyPr/>
          <a:lstStyle/>
          <a:p>
            <a:r>
              <a:rPr lang="he-IL" sz="2800" dirty="0">
                <a:solidFill>
                  <a:srgbClr val="000000"/>
                </a:solidFill>
              </a:rPr>
              <a:t>ספק </a:t>
            </a:r>
            <a:r>
              <a:rPr lang="he-IL" sz="2800" dirty="0" err="1">
                <a:solidFill>
                  <a:srgbClr val="000000"/>
                </a:solidFill>
              </a:rPr>
              <a:t>ויאוש</a:t>
            </a:r>
            <a:endParaRPr lang="he-IL" dirty="0"/>
          </a:p>
        </p:txBody>
      </p:sp>
      <p:sp>
        <p:nvSpPr>
          <p:cNvPr id="3" name="מציין מיקום של מספר שקופית 2"/>
          <p:cNvSpPr>
            <a:spLocks noGrp="1"/>
          </p:cNvSpPr>
          <p:nvPr>
            <p:ph type="sldNum" sz="quarter" idx="12"/>
          </p:nvPr>
        </p:nvSpPr>
        <p:spPr>
          <a:xfrm>
            <a:off x="0" y="6426200"/>
            <a:ext cx="763588" cy="431800"/>
          </a:xfrm>
        </p:spPr>
        <p:txBody>
          <a:bodyPr/>
          <a:lstStyle/>
          <a:p>
            <a:pPr>
              <a:defRPr/>
            </a:pPr>
            <a:fld id="{B8B579AA-3A06-43FB-86EC-673B5B598729}" type="slidenum">
              <a:rPr lang="he-IL">
                <a:solidFill>
                  <a:prstClr val="black">
                    <a:tint val="75000"/>
                  </a:prstClr>
                </a:solidFill>
              </a:rPr>
              <a:pPr>
                <a:defRPr/>
              </a:pPr>
              <a:t>10</a:t>
            </a:fld>
            <a:endParaRPr lang="he-IL">
              <a:solidFill>
                <a:prstClr val="black">
                  <a:tint val="75000"/>
                </a:prstClr>
              </a:solidFill>
            </a:endParaRPr>
          </a:p>
        </p:txBody>
      </p:sp>
      <p:sp>
        <p:nvSpPr>
          <p:cNvPr id="5" name="מלבן 4"/>
          <p:cNvSpPr/>
          <p:nvPr/>
        </p:nvSpPr>
        <p:spPr>
          <a:xfrm>
            <a:off x="457200" y="2204864"/>
            <a:ext cx="8229600" cy="1569660"/>
          </a:xfrm>
          <a:prstGeom prst="rect">
            <a:avLst/>
          </a:prstGeom>
        </p:spPr>
        <p:txBody>
          <a:bodyPr wrap="square">
            <a:spAutoFit/>
          </a:bodyPr>
          <a:lstStyle/>
          <a:p>
            <a:pPr algn="just" fontAlgn="base">
              <a:spcBef>
                <a:spcPct val="0"/>
              </a:spcBef>
              <a:spcAft>
                <a:spcPct val="0"/>
              </a:spcAft>
            </a:pP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לדרך הזאת יש עבורה [עבור המודעות] משמעות שלילית, ולגביה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הריאליזציה</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של המושג משמעה אובדנה שלה עצמה; כי בדרך זו היא מאבדת את </a:t>
            </a:r>
            <a:r>
              <a:rPr lang="he-IL" sz="2400" dirty="0" err="1">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אמיתותה</a:t>
            </a:r>
            <a:r>
              <a:rPr lang="he-IL" sz="2400" dirty="0">
                <a:solidFill>
                  <a:srgbClr val="181717"/>
                </a:solidFill>
                <a:latin typeface="Narkisim" panose="020E0502050101010101" pitchFamily="34" charset="-79"/>
                <a:ea typeface="Times New Roman" panose="02020603050405020304" pitchFamily="18" charset="0"/>
                <a:cs typeface="Narkisim" panose="020E0502050101010101" pitchFamily="34" charset="-79"/>
              </a:rPr>
              <a:t>. </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את הדרך הזאת ניתן אפוא לראות כדרך </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הספק</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או ליתר דיוק כדרך ה</a:t>
            </a:r>
            <a:r>
              <a:rPr lang="he-IL" sz="2400" b="1"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ייאוש</a:t>
            </a:r>
            <a:r>
              <a:rPr lang="he-IL" sz="2400" dirty="0">
                <a:solidFill>
                  <a:srgbClr val="181717"/>
                </a:solidFill>
                <a:effectLst/>
                <a:latin typeface="Narkisim" panose="020E0502050101010101" pitchFamily="34" charset="-79"/>
                <a:ea typeface="Times New Roman" panose="02020603050405020304" pitchFamily="18" charset="0"/>
                <a:cs typeface="Narkisim" panose="020E0502050101010101" pitchFamily="34" charset="-79"/>
              </a:rPr>
              <a:t>. 78</a:t>
            </a:r>
            <a:r>
              <a:rPr lang="he-IL" sz="2400" dirty="0">
                <a:solidFill>
                  <a:srgbClr val="181717"/>
                </a:solidFill>
                <a:effectLst/>
                <a:latin typeface="Verdana" panose="020B0604030504040204" pitchFamily="34" charset="0"/>
                <a:ea typeface="Verdana" panose="020B0604030504040204" pitchFamily="34" charset="0"/>
                <a:cs typeface="Narkisim" panose="020E0502050101010101" pitchFamily="34" charset="-79"/>
              </a:rPr>
              <a:t>§</a:t>
            </a:r>
            <a:endParaRPr lang="en-US" sz="2400" b="1" dirty="0">
              <a:solidFill>
                <a:srgbClr val="000000"/>
              </a:solidFill>
              <a:latin typeface="Narkisim" panose="020E0502050101010101" pitchFamily="34" charset="-79"/>
              <a:ea typeface="Calibri" pitchFamily="34" charset="0"/>
              <a:cs typeface="Narkisim" panose="020E0502050101010101" pitchFamily="34" charset="-79"/>
            </a:endParaRPr>
          </a:p>
        </p:txBody>
      </p:sp>
    </p:spTree>
    <p:extLst>
      <p:ext uri="{BB962C8B-B14F-4D97-AF65-F5344CB8AC3E}">
        <p14:creationId xmlns:p14="http://schemas.microsoft.com/office/powerpoint/2010/main" val="2931333726"/>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עיצוב ברירת מחדל">
  <a:themeElements>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עיצוב ברירת מחדל">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עיצוב ברירת מחדל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עיצוב ברירת מחדל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עיצוב ברירת מחדל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עיצוב ברירת מחדל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עיצוב ברירת מחדל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עיצוב ברירת מחדל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עיצוב ברירת מחדל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עיצוב ברירת מחדל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עיצוב ברירת מחדל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עיצוב ברירת מחדל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עיצוב ברירת מחדל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1_עיצוב ברירת מחדל">
  <a:themeElements>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עיצוב ברירת מחדל">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עיצוב ברירת מחדל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עיצוב ברירת מחדל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עיצוב ברירת מחדל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עיצוב ברירת מחדל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עיצוב ברירת מחדל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עיצוב ברירת מחדל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עיצוב ברירת מחדל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עיצוב ברירת מחדל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עיצוב ברירת מחדל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עיצוב ברירת מחדל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עיצוב ברירת מחדל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3602</TotalTime>
  <Words>1128</Words>
  <Application>Microsoft Office PowerPoint</Application>
  <PresentationFormat>‫הצגה על המסך (4:3)</PresentationFormat>
  <Paragraphs>57</Paragraphs>
  <Slides>9</Slides>
  <Notes>7</Notes>
  <HiddenSlides>0</HiddenSlides>
  <MMClips>0</MMClips>
  <ScaleCrop>false</ScaleCrop>
  <HeadingPairs>
    <vt:vector size="6" baseType="variant">
      <vt:variant>
        <vt:lpstr>גופנים בשימוש</vt:lpstr>
      </vt:variant>
      <vt:variant>
        <vt:i4>8</vt:i4>
      </vt:variant>
      <vt:variant>
        <vt:lpstr>ערכת נושא</vt:lpstr>
      </vt:variant>
      <vt:variant>
        <vt:i4>4</vt:i4>
      </vt:variant>
      <vt:variant>
        <vt:lpstr>כותרות שקופיות</vt:lpstr>
      </vt:variant>
      <vt:variant>
        <vt:i4>9</vt:i4>
      </vt:variant>
    </vt:vector>
  </HeadingPairs>
  <TitlesOfParts>
    <vt:vector size="21" baseType="lpstr">
      <vt:lpstr>Arial</vt:lpstr>
      <vt:lpstr>Arial Rounded MT Bold</vt:lpstr>
      <vt:lpstr>Calibri</vt:lpstr>
      <vt:lpstr>Courier New</vt:lpstr>
      <vt:lpstr>Narkisim</vt:lpstr>
      <vt:lpstr>Times New Roman</vt:lpstr>
      <vt:lpstr>TimesNewRomanPS-BoldMT</vt:lpstr>
      <vt:lpstr>Verdana</vt:lpstr>
      <vt:lpstr>ערכת נושא Office</vt:lpstr>
      <vt:lpstr>2_ערכת נושא Office</vt:lpstr>
      <vt:lpstr>5_עיצוב ברירת מחדל</vt:lpstr>
      <vt:lpstr>11_עיצוב ברירת מחדל</vt:lpstr>
      <vt:lpstr>מצגת של PowerPoint‏</vt:lpstr>
      <vt:lpstr>'המוחלט כסובייקט'</vt:lpstr>
      <vt:lpstr>מצגת של PowerPoint‏</vt:lpstr>
      <vt:lpstr>'הכרה היא נושא טבעי לעיון'</vt:lpstr>
      <vt:lpstr>תורת הכרה</vt:lpstr>
      <vt:lpstr>עמנואל קאנט: המשימה שלפנינו</vt:lpstr>
      <vt:lpstr>הכשלה עצמית מהותית</vt:lpstr>
      <vt:lpstr>'תורת הכרה' היא פרוייקט אבסורדי ביקורת ביקורת התבונה</vt:lpstr>
      <vt:lpstr>המושגים כמסך חוצץ</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מלכיאל אליעזר</cp:lastModifiedBy>
  <cp:revision>272</cp:revision>
  <dcterms:created xsi:type="dcterms:W3CDTF">2013-03-07T10:20:36Z</dcterms:created>
  <dcterms:modified xsi:type="dcterms:W3CDTF">2024-05-29T14:04:00Z</dcterms:modified>
</cp:coreProperties>
</file>