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4"/>
    <p:sldMasterId id="2147483660" r:id="rId5"/>
    <p:sldMasterId id="2147483735" r:id="rId6"/>
    <p:sldMasterId id="2147483778" r:id="rId7"/>
  </p:sldMasterIdLst>
  <p:notesMasterIdLst>
    <p:notesMasterId r:id="rId23"/>
  </p:notesMasterIdLst>
  <p:sldIdLst>
    <p:sldId id="422" r:id="rId8"/>
    <p:sldId id="438" r:id="rId9"/>
    <p:sldId id="406" r:id="rId10"/>
    <p:sldId id="415" r:id="rId11"/>
    <p:sldId id="408" r:id="rId12"/>
    <p:sldId id="368" r:id="rId13"/>
    <p:sldId id="369" r:id="rId14"/>
    <p:sldId id="387" r:id="rId15"/>
    <p:sldId id="417" r:id="rId16"/>
    <p:sldId id="416" r:id="rId17"/>
    <p:sldId id="444" r:id="rId18"/>
    <p:sldId id="448" r:id="rId19"/>
    <p:sldId id="453" r:id="rId20"/>
    <p:sldId id="454" r:id="rId21"/>
    <p:sldId id="455" r:id="rId2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870" autoAdjust="0"/>
    <p:restoredTop sz="94660"/>
  </p:normalViewPr>
  <p:slideViewPr>
    <p:cSldViewPr>
      <p:cViewPr varScale="1">
        <p:scale>
          <a:sx n="56" d="100"/>
          <a:sy n="56" d="100"/>
        </p:scale>
        <p:origin x="14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כ"ז/אייר/תשפ"ד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2</a:t>
            </a:fld>
            <a:endParaRPr lang="he-IL">
              <a:solidFill>
                <a:prstClr val="black"/>
              </a:solidFill>
            </a:endParaRPr>
          </a:p>
        </p:txBody>
      </p:sp>
    </p:spTree>
    <p:extLst>
      <p:ext uri="{BB962C8B-B14F-4D97-AF65-F5344CB8AC3E}">
        <p14:creationId xmlns:p14="http://schemas.microsoft.com/office/powerpoint/2010/main" val="10875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5</a:t>
            </a:fld>
            <a:endParaRPr lang="he-IL">
              <a:solidFill>
                <a:prstClr val="black"/>
              </a:solidFill>
            </a:endParaRPr>
          </a:p>
        </p:txBody>
      </p:sp>
    </p:spTree>
    <p:extLst>
      <p:ext uri="{BB962C8B-B14F-4D97-AF65-F5344CB8AC3E}">
        <p14:creationId xmlns:p14="http://schemas.microsoft.com/office/powerpoint/2010/main" val="65431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6</a:t>
            </a:fld>
            <a:endParaRPr lang="he-IL">
              <a:solidFill>
                <a:prstClr val="black"/>
              </a:solidFill>
            </a:endParaRPr>
          </a:p>
        </p:txBody>
      </p:sp>
    </p:spTree>
    <p:extLst>
      <p:ext uri="{BB962C8B-B14F-4D97-AF65-F5344CB8AC3E}">
        <p14:creationId xmlns:p14="http://schemas.microsoft.com/office/powerpoint/2010/main" val="654317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7</a:t>
            </a:fld>
            <a:endParaRPr lang="he-IL">
              <a:solidFill>
                <a:prstClr val="black"/>
              </a:solidFill>
            </a:endParaRPr>
          </a:p>
        </p:txBody>
      </p:sp>
    </p:spTree>
    <p:extLst>
      <p:ext uri="{BB962C8B-B14F-4D97-AF65-F5344CB8AC3E}">
        <p14:creationId xmlns:p14="http://schemas.microsoft.com/office/powerpoint/2010/main" val="401563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10</a:t>
            </a:fld>
            <a:endParaRPr lang="he-IL">
              <a:solidFill>
                <a:prstClr val="black"/>
              </a:solidFill>
            </a:endParaRPr>
          </a:p>
        </p:txBody>
      </p:sp>
    </p:spTree>
    <p:extLst>
      <p:ext uri="{BB962C8B-B14F-4D97-AF65-F5344CB8AC3E}">
        <p14:creationId xmlns:p14="http://schemas.microsoft.com/office/powerpoint/2010/main" val="3741031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55220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04.06.2024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04.06.2024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04.06.2024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04.06.2024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04.06.2024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04.06.2024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04.06.2024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04.06.2024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04.06.2024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04.06.2024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04.06.2024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9A840C4-C396-4045-B042-91D93BE374E3}" type="datetime13">
              <a:rPr lang="he-IL">
                <a:solidFill>
                  <a:prstClr val="black"/>
                </a:solidFill>
              </a:rPr>
              <a:pPr>
                <a:defRPr/>
              </a:pPr>
              <a:t>04.06.2024</a:t>
            </a:fld>
            <a:endParaRPr lang="he-IL">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CC416458-0F33-4F8F-BDD3-FD9C2F0B9472}"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781672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2CFB130-9C46-4E7D-B91A-8436388B6124}" type="datetime13">
              <a:rPr lang="he-IL">
                <a:solidFill>
                  <a:prstClr val="black"/>
                </a:solidFill>
              </a:rPr>
              <a:pPr>
                <a:defRPr/>
              </a:pPr>
              <a:t>04.06.2024</a:t>
            </a:fld>
            <a:endParaRPr lang="he-IL">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22405FBB-C8DB-4AFB-BABC-BDDA3E31E29B}"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746535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31AA08-ECCE-4F84-8AB8-BFB7C126E60C}" type="datetime13">
              <a:rPr lang="he-IL">
                <a:solidFill>
                  <a:prstClr val="black"/>
                </a:solidFill>
              </a:rPr>
              <a:pPr>
                <a:defRPr/>
              </a:pPr>
              <a:t>04.06.2024</a:t>
            </a:fld>
            <a:endParaRPr lang="he-IL">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E126D029-8E42-4BB7-8C2F-D4F0A62C312C}"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49918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A1557A2-4DBB-4BF2-8796-43E5FB304AEB}" type="datetime13">
              <a:rPr lang="he-IL">
                <a:solidFill>
                  <a:prstClr val="black"/>
                </a:solidFill>
              </a:rPr>
              <a:pPr>
                <a:defRPr/>
              </a:pPr>
              <a:t>04.06.2024</a:t>
            </a:fld>
            <a:endParaRPr lang="he-IL">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472972E5-6A40-4600-BAB9-62A5DEDE43FF}"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563417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37FB6E0-0F2F-41DD-B497-0F3C626EA980}" type="datetime13">
              <a:rPr lang="he-IL">
                <a:solidFill>
                  <a:prstClr val="black"/>
                </a:solidFill>
              </a:rPr>
              <a:pPr>
                <a:defRPr/>
              </a:pPr>
              <a:t>04.06.2024</a:t>
            </a:fld>
            <a:endParaRPr lang="he-IL">
              <a:solidFill>
                <a:prstClr val="black"/>
              </a:solidFill>
            </a:endParaRPr>
          </a:p>
        </p:txBody>
      </p:sp>
      <p:sp>
        <p:nvSpPr>
          <p:cNvPr id="8" name="מציין מיקום של כותרת תחתונה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9" name="מציין מיקום של מספר שקופית 8"/>
          <p:cNvSpPr>
            <a:spLocks noGrp="1"/>
          </p:cNvSpPr>
          <p:nvPr>
            <p:ph type="sldNum" sz="quarter" idx="12"/>
          </p:nvPr>
        </p:nvSpPr>
        <p:spPr/>
        <p:txBody>
          <a:bodyPr/>
          <a:lstStyle>
            <a:lvl1pPr>
              <a:defRPr/>
            </a:lvl1pPr>
          </a:lstStyle>
          <a:p>
            <a:pPr>
              <a:defRPr/>
            </a:pPr>
            <a:fld id="{E0936347-5781-4549-83DC-4002D0F1E86E}"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3441924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8A795A-ADD3-4EF6-BCF3-8B4675F24764}" type="datetime13">
              <a:rPr lang="he-IL">
                <a:solidFill>
                  <a:prstClr val="black"/>
                </a:solidFill>
              </a:rPr>
              <a:pPr>
                <a:defRPr/>
              </a:pPr>
              <a:t>04.06.2024</a:t>
            </a:fld>
            <a:endParaRPr lang="he-IL">
              <a:solidFill>
                <a:prstClr val="black"/>
              </a:solidFill>
            </a:endParaRPr>
          </a:p>
        </p:txBody>
      </p:sp>
      <p:sp>
        <p:nvSpPr>
          <p:cNvPr id="4" name="מציין מיקום של כותרת תחתונה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5" name="מציין מיקום של מספר שקופית 4"/>
          <p:cNvSpPr>
            <a:spLocks noGrp="1"/>
          </p:cNvSpPr>
          <p:nvPr>
            <p:ph type="sldNum" sz="quarter" idx="12"/>
          </p:nvPr>
        </p:nvSpPr>
        <p:spPr/>
        <p:txBody>
          <a:bodyPr/>
          <a:lstStyle>
            <a:lvl1pPr>
              <a:defRPr/>
            </a:lvl1pPr>
          </a:lstStyle>
          <a:p>
            <a:pPr>
              <a:defRPr/>
            </a:pPr>
            <a:fld id="{D60D32C8-715F-44D9-A432-035A5BA06BC5}"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65035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14E3477-0988-4EFF-BD01-2440FD309DA4}" type="datetime13">
              <a:rPr lang="he-IL">
                <a:solidFill>
                  <a:prstClr val="black"/>
                </a:solidFill>
              </a:rPr>
              <a:pPr>
                <a:defRPr/>
              </a:pPr>
              <a:t>04.06.2024</a:t>
            </a:fld>
            <a:endParaRPr lang="he-IL">
              <a:solidFill>
                <a:prstClr val="black"/>
              </a:solidFill>
            </a:endParaRPr>
          </a:p>
        </p:txBody>
      </p:sp>
      <p:sp>
        <p:nvSpPr>
          <p:cNvPr id="3" name="מציין מיקום של כותרת תחתונה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4" name="מציין מיקום של מספר שקופית 3"/>
          <p:cNvSpPr>
            <a:spLocks noGrp="1"/>
          </p:cNvSpPr>
          <p:nvPr>
            <p:ph type="sldNum" sz="quarter" idx="12"/>
          </p:nvPr>
        </p:nvSpPr>
        <p:spPr/>
        <p:txBody>
          <a:bodyPr/>
          <a:lstStyle>
            <a:lvl1pPr>
              <a:defRPr/>
            </a:lvl1pPr>
          </a:lstStyle>
          <a:p>
            <a:pPr>
              <a:defRPr/>
            </a:pPr>
            <a:fld id="{038AAF43-0107-45CD-8FF0-1221EAF888B6}"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869858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8443072-A13C-4170-B202-9579C6410E38}" type="datetime13">
              <a:rPr lang="he-IL">
                <a:solidFill>
                  <a:prstClr val="black"/>
                </a:solidFill>
              </a:rPr>
              <a:pPr>
                <a:defRPr/>
              </a:pPr>
              <a:t>04.06.2024</a:t>
            </a:fld>
            <a:endParaRPr lang="he-IL">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5A657FCF-5E1E-4D43-9126-91275410B207}"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830739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B11335F-184B-49BB-8CBC-D84CACC14F89}" type="datetime13">
              <a:rPr lang="he-IL">
                <a:solidFill>
                  <a:prstClr val="black"/>
                </a:solidFill>
              </a:rPr>
              <a:pPr>
                <a:defRPr/>
              </a:pPr>
              <a:t>04.06.2024</a:t>
            </a:fld>
            <a:endParaRPr lang="he-IL">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5E307E64-ADA6-4ECE-B118-D923E73A5D71}"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05896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E69F6AF-1A48-4F92-8A32-AF0539018D79}" type="datetime13">
              <a:rPr lang="he-IL">
                <a:solidFill>
                  <a:prstClr val="black"/>
                </a:solidFill>
              </a:rPr>
              <a:pPr>
                <a:defRPr/>
              </a:pPr>
              <a:t>04.06.2024</a:t>
            </a:fld>
            <a:endParaRPr lang="he-IL">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73657295-65F2-42FC-9ACA-E8DEE1B3B185}"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250651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A449D24-9C06-42B3-8E49-028D018CFF91}" type="datetime13">
              <a:rPr lang="he-IL">
                <a:solidFill>
                  <a:prstClr val="black"/>
                </a:solidFill>
              </a:rPr>
              <a:pPr>
                <a:defRPr/>
              </a:pPr>
              <a:t>04.06.2024</a:t>
            </a:fld>
            <a:endParaRPr lang="he-IL">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E9EC4707-61AB-4C6D-9566-8C3E1AD431C9}"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413004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100151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672341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27495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9832653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04.06.2024</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905322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04.06.2024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689541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04.06.2024</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1321969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4322118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8265396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1379156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0973101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97911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00576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8192342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662619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04.06.2024</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7047799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04.06.2024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5057687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04.06.2024</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210030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8617888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04.06.2024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651366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8074054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802603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04.06.2024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מציין מיקום של כותרת 1"/>
          <p:cNvSpPr>
            <a:spLocks noGrp="1"/>
          </p:cNvSpPr>
          <p:nvPr>
            <p:ph type="title"/>
          </p:nvPr>
        </p:nvSpPr>
        <p:spPr bwMode="auto">
          <a:xfrm>
            <a:off x="909638" y="0"/>
            <a:ext cx="8229600" cy="6207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e-IL"/>
              <a:t>ככ</a:t>
            </a:r>
          </a:p>
        </p:txBody>
      </p:sp>
      <p:sp>
        <p:nvSpPr>
          <p:cNvPr id="1027" name="מציין מיקום טקסט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מספר שקופית 5"/>
          <p:cNvSpPr>
            <a:spLocks noGrp="1"/>
          </p:cNvSpPr>
          <p:nvPr>
            <p:ph type="sldNum" sz="quarter" idx="4"/>
          </p:nvPr>
        </p:nvSpPr>
        <p:spPr>
          <a:xfrm>
            <a:off x="0" y="0"/>
            <a:ext cx="827088" cy="365125"/>
          </a:xfrm>
          <a:prstGeom prst="rect">
            <a:avLst/>
          </a:prstGeom>
        </p:spPr>
        <p:txBody>
          <a:bodyPr vert="horz" lIns="91440" tIns="45720" rIns="91440" bIns="45720" rtlCol="1" anchor="ctr"/>
          <a:lstStyle>
            <a:lvl1pPr algn="l" fontAlgn="auto">
              <a:spcBef>
                <a:spcPts val="0"/>
              </a:spcBef>
              <a:spcAft>
                <a:spcPts val="0"/>
              </a:spcAft>
              <a:defRPr sz="2800" smtClean="0">
                <a:solidFill>
                  <a:schemeClr val="tx1">
                    <a:tint val="75000"/>
                  </a:schemeClr>
                </a:solidFill>
                <a:latin typeface="+mn-lt"/>
                <a:cs typeface="+mn-cs"/>
              </a:defRPr>
            </a:lvl1pPr>
          </a:lstStyle>
          <a:p>
            <a:pPr>
              <a:defRPr/>
            </a:pPr>
            <a:fld id="{194FC130-9598-4CF5-ABBA-A3ABA7C4E591}"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4115135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1" fontAlgn="base">
        <a:spcBef>
          <a:spcPct val="0"/>
        </a:spcBef>
        <a:spcAft>
          <a:spcPct val="0"/>
        </a:spcAft>
        <a:defRPr sz="3600" kern="1200">
          <a:solidFill>
            <a:schemeClr val="tx1"/>
          </a:solidFill>
          <a:latin typeface="Narkisim" pitchFamily="34" charset="-79"/>
          <a:ea typeface="+mj-ea"/>
          <a:cs typeface="Narkisim" pitchFamily="34" charset="-79"/>
        </a:defRPr>
      </a:lvl1pPr>
      <a:lvl2pPr algn="ctr" rtl="1" fontAlgn="base">
        <a:spcBef>
          <a:spcPct val="0"/>
        </a:spcBef>
        <a:spcAft>
          <a:spcPct val="0"/>
        </a:spcAft>
        <a:defRPr sz="3600">
          <a:solidFill>
            <a:schemeClr val="tx1"/>
          </a:solidFill>
          <a:latin typeface="Narkisim" pitchFamily="2" charset="-79"/>
          <a:cs typeface="Narkisim" pitchFamily="2" charset="-79"/>
        </a:defRPr>
      </a:lvl2pPr>
      <a:lvl3pPr algn="ctr" rtl="1" fontAlgn="base">
        <a:spcBef>
          <a:spcPct val="0"/>
        </a:spcBef>
        <a:spcAft>
          <a:spcPct val="0"/>
        </a:spcAft>
        <a:defRPr sz="3600">
          <a:solidFill>
            <a:schemeClr val="tx1"/>
          </a:solidFill>
          <a:latin typeface="Narkisim" pitchFamily="2" charset="-79"/>
          <a:cs typeface="Narkisim" pitchFamily="2" charset="-79"/>
        </a:defRPr>
      </a:lvl3pPr>
      <a:lvl4pPr algn="ctr" rtl="1" fontAlgn="base">
        <a:spcBef>
          <a:spcPct val="0"/>
        </a:spcBef>
        <a:spcAft>
          <a:spcPct val="0"/>
        </a:spcAft>
        <a:defRPr sz="3600">
          <a:solidFill>
            <a:schemeClr val="tx1"/>
          </a:solidFill>
          <a:latin typeface="Narkisim" pitchFamily="2" charset="-79"/>
          <a:cs typeface="Narkisim" pitchFamily="2" charset="-79"/>
        </a:defRPr>
      </a:lvl4pPr>
      <a:lvl5pPr algn="ctr" rtl="1" fontAlgn="base">
        <a:spcBef>
          <a:spcPct val="0"/>
        </a:spcBef>
        <a:spcAft>
          <a:spcPct val="0"/>
        </a:spcAft>
        <a:defRPr sz="3600">
          <a:solidFill>
            <a:schemeClr val="tx1"/>
          </a:solidFill>
          <a:latin typeface="Narkisim" pitchFamily="2" charset="-79"/>
          <a:cs typeface="Narkisim" pitchFamily="2" charset="-79"/>
        </a:defRPr>
      </a:lvl5pPr>
      <a:lvl6pPr marL="457200" algn="ctr" rtl="1" fontAlgn="base">
        <a:spcBef>
          <a:spcPct val="0"/>
        </a:spcBef>
        <a:spcAft>
          <a:spcPct val="0"/>
        </a:spcAft>
        <a:defRPr sz="3600">
          <a:solidFill>
            <a:schemeClr val="tx1"/>
          </a:solidFill>
          <a:latin typeface="Narkisim" pitchFamily="2" charset="-79"/>
          <a:cs typeface="Narkisim" pitchFamily="2" charset="-79"/>
        </a:defRPr>
      </a:lvl6pPr>
      <a:lvl7pPr marL="914400" algn="ctr" rtl="1" fontAlgn="base">
        <a:spcBef>
          <a:spcPct val="0"/>
        </a:spcBef>
        <a:spcAft>
          <a:spcPct val="0"/>
        </a:spcAft>
        <a:defRPr sz="3600">
          <a:solidFill>
            <a:schemeClr val="tx1"/>
          </a:solidFill>
          <a:latin typeface="Narkisim" pitchFamily="2" charset="-79"/>
          <a:cs typeface="Narkisim" pitchFamily="2" charset="-79"/>
        </a:defRPr>
      </a:lvl7pPr>
      <a:lvl8pPr marL="1371600" algn="ctr" rtl="1" fontAlgn="base">
        <a:spcBef>
          <a:spcPct val="0"/>
        </a:spcBef>
        <a:spcAft>
          <a:spcPct val="0"/>
        </a:spcAft>
        <a:defRPr sz="3600">
          <a:solidFill>
            <a:schemeClr val="tx1"/>
          </a:solidFill>
          <a:latin typeface="Narkisim" pitchFamily="2" charset="-79"/>
          <a:cs typeface="Narkisim" pitchFamily="2" charset="-79"/>
        </a:defRPr>
      </a:lvl8pPr>
      <a:lvl9pPr marL="1828800" algn="ctr" rtl="1" fontAlgn="base">
        <a:spcBef>
          <a:spcPct val="0"/>
        </a:spcBef>
        <a:spcAft>
          <a:spcPct val="0"/>
        </a:spcAft>
        <a:defRPr sz="3600">
          <a:solidFill>
            <a:schemeClr val="tx1"/>
          </a:solidFill>
          <a:latin typeface="Narkisim" pitchFamily="2" charset="-79"/>
          <a:cs typeface="Narkisim" pitchFamily="2" charset="-79"/>
        </a:defRPr>
      </a:lvl9pPr>
    </p:titleStyle>
    <p:bodyStyle>
      <a:lvl1pPr marL="342900" indent="-342900" algn="r" rtl="1"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69482246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04.06.2024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18188251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E14A5B47-3750-4EAF-8FA9-A609527792E4}"/>
              </a:ext>
            </a:extLst>
          </p:cNvPr>
          <p:cNvSpPr>
            <a:spLocks noGrp="1"/>
          </p:cNvSpPr>
          <p:nvPr>
            <p:ph type="sldNum" sz="quarter" idx="12"/>
          </p:nvPr>
        </p:nvSpPr>
        <p:spPr/>
        <p:txBody>
          <a:bodyPr/>
          <a:lstStyle/>
          <a:p>
            <a:fld id="{7BB997BE-C4FA-4984-B18F-EF1A88858D01}" type="slidenum">
              <a:rPr lang="he-IL" smtClean="0"/>
              <a:pPr/>
              <a:t>1</a:t>
            </a:fld>
            <a:endParaRPr lang="he-IL"/>
          </a:p>
        </p:txBody>
      </p:sp>
      <p:sp>
        <p:nvSpPr>
          <p:cNvPr id="4" name="תיבת טקסט 3">
            <a:extLst>
              <a:ext uri="{FF2B5EF4-FFF2-40B4-BE49-F238E27FC236}">
                <a16:creationId xmlns:a16="http://schemas.microsoft.com/office/drawing/2014/main" id="{6EC5DBF8-5B6F-4D74-8E1F-A2B233BA9ACA}"/>
              </a:ext>
            </a:extLst>
          </p:cNvPr>
          <p:cNvSpPr txBox="1"/>
          <p:nvPr/>
        </p:nvSpPr>
        <p:spPr>
          <a:xfrm>
            <a:off x="395536" y="1365013"/>
            <a:ext cx="8352928" cy="1938992"/>
          </a:xfrm>
          <a:prstGeom prst="rect">
            <a:avLst/>
          </a:prstGeom>
          <a:noFill/>
        </p:spPr>
        <p:txBody>
          <a:bodyPr wrap="square">
            <a:spAutoFit/>
          </a:bodyPr>
          <a:lstStyle/>
          <a:p>
            <a:pPr algn="just"/>
            <a:r>
              <a:rPr lang="he-IL" sz="2400" u="sng" dirty="0">
                <a:effectLst/>
                <a:latin typeface="Times New Roman" panose="02020603050405020304" pitchFamily="18" charset="0"/>
                <a:ea typeface="Times New Roman" panose="02020603050405020304" pitchFamily="18" charset="0"/>
                <a:cs typeface="Narkisim" panose="020E0502050101010101" pitchFamily="34" charset="-79"/>
              </a:rPr>
              <a:t>תכנית-השיעור</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a:t>
            </a:r>
            <a:r>
              <a:rPr lang="he-IL" sz="2400" dirty="0">
                <a:latin typeface="Calibri" panose="020F0502020204030204" pitchFamily="34" charset="0"/>
                <a:ea typeface="Times New Roman" panose="02020603050405020304" pitchFamily="18" charset="0"/>
                <a:cs typeface="Narkisim" panose="020E0502050101010101" pitchFamily="34" charset="-79"/>
              </a:rPr>
              <a:t>מבנה המודעוּת כמפתח ל'מתודה' הפילוסופית</a:t>
            </a:r>
            <a:endParaRPr lang="he-IL" sz="2400" dirty="0">
              <a:effectLst/>
              <a:latin typeface="Times New Roman" panose="02020603050405020304" pitchFamily="18" charset="0"/>
              <a:ea typeface="Times New Roman" panose="02020603050405020304" pitchFamily="18" charset="0"/>
              <a:cs typeface="Narkisim" panose="020E0502050101010101" pitchFamily="34" charset="-79"/>
            </a:endParaRP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[א] מאין יבוא עזרנו? (ומדוע, ובשירות מה, הוא צריך בכלל לבוא)</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[ב] </a:t>
            </a:r>
            <a:r>
              <a:rPr lang="he-IL" sz="2400" b="1" dirty="0">
                <a:latin typeface="Calibri" panose="020F0502020204030204" pitchFamily="34" charset="0"/>
                <a:ea typeface="Times New Roman" panose="02020603050405020304" pitchFamily="18" charset="0"/>
                <a:cs typeface="Narkisim" panose="020E0502050101010101" pitchFamily="34" charset="-79"/>
              </a:rPr>
              <a:t>פנומנולוגיה</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[ג] ודאות חושית: המחשת </a:t>
            </a:r>
            <a:r>
              <a:rPr lang="he-IL" sz="2400" dirty="0" err="1">
                <a:latin typeface="Calibri" panose="020F0502020204030204" pitchFamily="34" charset="0"/>
                <a:ea typeface="Times New Roman" panose="02020603050405020304" pitchFamily="18" charset="0"/>
                <a:cs typeface="Narkisim" panose="020E0502050101010101" pitchFamily="34" charset="-79"/>
              </a:rPr>
              <a:t>תימות</a:t>
            </a:r>
            <a:r>
              <a:rPr lang="he-IL" sz="2400" dirty="0">
                <a:latin typeface="Calibri" panose="020F0502020204030204" pitchFamily="34" charset="0"/>
                <a:ea typeface="Times New Roman" panose="02020603050405020304" pitchFamily="18" charset="0"/>
                <a:cs typeface="Narkisim" panose="020E0502050101010101" pitchFamily="34" charset="-79"/>
              </a:rPr>
              <a:t> מתוך ההקדמה </a:t>
            </a:r>
            <a:r>
              <a:rPr lang="he-IL" sz="2400" dirty="0" err="1">
                <a:latin typeface="Calibri" panose="020F0502020204030204" pitchFamily="34" charset="0"/>
                <a:ea typeface="Times New Roman" panose="02020603050405020304" pitchFamily="18" charset="0"/>
                <a:cs typeface="Narkisim" panose="020E0502050101010101" pitchFamily="34" charset="-79"/>
              </a:rPr>
              <a:t>בדיאלקטיקת</a:t>
            </a:r>
            <a:r>
              <a:rPr lang="he-IL" sz="2400" dirty="0">
                <a:latin typeface="Calibri" panose="020F0502020204030204" pitchFamily="34" charset="0"/>
                <a:ea typeface="Times New Roman" panose="02020603050405020304" pitchFamily="18" charset="0"/>
                <a:cs typeface="Narkisim" panose="020E0502050101010101" pitchFamily="34" charset="-79"/>
              </a:rPr>
              <a:t> ודאות חושית (הפרק הראשון)</a:t>
            </a:r>
          </a:p>
        </p:txBody>
      </p:sp>
    </p:spTree>
    <p:extLst>
      <p:ext uri="{BB962C8B-B14F-4D97-AF65-F5344CB8AC3E}">
        <p14:creationId xmlns:p14="http://schemas.microsoft.com/office/powerpoint/2010/main" val="251024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הנחות היסוד הסמויות של הספק</a:t>
            </a:r>
            <a:endParaRPr lang="en-US" dirty="0"/>
          </a:p>
        </p:txBody>
      </p:sp>
      <p:sp>
        <p:nvSpPr>
          <p:cNvPr id="3" name="Slide Number Placeholder 2"/>
          <p:cNvSpPr>
            <a:spLocks noGrp="1"/>
          </p:cNvSpPr>
          <p:nvPr>
            <p:ph type="sldNum" sz="quarter" idx="12"/>
          </p:nvPr>
        </p:nvSpPr>
        <p:spPr>
          <a:xfrm>
            <a:off x="0" y="6492875"/>
            <a:ext cx="827088" cy="365125"/>
          </a:xfrm>
        </p:spPr>
        <p:txBody>
          <a:bodyPr/>
          <a:lstStyle/>
          <a:p>
            <a:pPr>
              <a:defRPr/>
            </a:pPr>
            <a:fld id="{D60D32C8-715F-44D9-A432-035A5BA06BC5}" type="slidenum">
              <a:rPr lang="he-IL" smtClean="0">
                <a:solidFill>
                  <a:prstClr val="black">
                    <a:tint val="75000"/>
                  </a:prstClr>
                </a:solidFill>
              </a:rPr>
              <a:pPr>
                <a:defRPr/>
              </a:pPr>
              <a:t>2</a:t>
            </a:fld>
            <a:endParaRPr lang="he-IL">
              <a:solidFill>
                <a:prstClr val="black">
                  <a:tint val="75000"/>
                </a:prstClr>
              </a:solidFill>
            </a:endParaRPr>
          </a:p>
        </p:txBody>
      </p:sp>
      <p:sp>
        <p:nvSpPr>
          <p:cNvPr id="4" name="Rectangle 3"/>
          <p:cNvSpPr/>
          <p:nvPr/>
        </p:nvSpPr>
        <p:spPr>
          <a:xfrm>
            <a:off x="904194" y="836712"/>
            <a:ext cx="7488832" cy="4647426"/>
          </a:xfrm>
          <a:prstGeom prst="rect">
            <a:avLst/>
          </a:prstGeom>
        </p:spPr>
        <p:txBody>
          <a:bodyPr wrap="square">
            <a:spAutoFit/>
          </a:bodyPr>
          <a:lstStyle/>
          <a:p>
            <a:pPr lvl="0" algn="just" fontAlgn="base"/>
            <a:r>
              <a:rPr lang="he-IL" sz="2400" dirty="0">
                <a:latin typeface="Narkisim" panose="020E0502050101010101" pitchFamily="34" charset="-79"/>
                <a:cs typeface="Narkisim" panose="020E0502050101010101" pitchFamily="34" charset="-79"/>
              </a:rPr>
              <a:t>הפחד הזה נוטע ומניח כבר מראש, ומבסס את היסוסיו ומסקנותיו על משהו (ולא מעט) בבחינת אמת,</a:t>
            </a:r>
            <a:r>
              <a:rPr lang="en-US" sz="2400" dirty="0">
                <a:latin typeface="Narkisim" panose="020E0502050101010101" pitchFamily="34" charset="-79"/>
                <a:cs typeface="Narkisim" panose="020E0502050101010101" pitchFamily="34" charset="-79"/>
              </a:rPr>
              <a:t> </a:t>
            </a:r>
            <a:r>
              <a:rPr lang="he-IL" sz="2400" dirty="0">
                <a:latin typeface="Narkisim" panose="020E0502050101010101" pitchFamily="34" charset="-79"/>
                <a:cs typeface="Narkisim" panose="020E0502050101010101" pitchFamily="34" charset="-79"/>
              </a:rPr>
              <a:t>אבל משהו שיש לבחון קודם אם הוא אכן האמת. מה שהפחד הזה מניח מראש הם </a:t>
            </a:r>
            <a:r>
              <a:rPr lang="he-IL" sz="2400" b="1" dirty="0">
                <a:latin typeface="Narkisim" panose="020E0502050101010101" pitchFamily="34" charset="-79"/>
                <a:cs typeface="Narkisim" panose="020E0502050101010101" pitchFamily="34" charset="-79"/>
              </a:rPr>
              <a:t>דימויים</a:t>
            </a:r>
            <a:r>
              <a:rPr lang="he-IL" sz="2400" dirty="0">
                <a:latin typeface="Narkisim" panose="020E0502050101010101" pitchFamily="34" charset="-79"/>
                <a:cs typeface="Narkisim" panose="020E0502050101010101" pitchFamily="34" charset="-79"/>
              </a:rPr>
              <a:t> מסוימים של </a:t>
            </a:r>
            <a:r>
              <a:rPr lang="he-IL" sz="2400" b="1" dirty="0">
                <a:latin typeface="Narkisim" panose="020E0502050101010101" pitchFamily="34" charset="-79"/>
                <a:cs typeface="Narkisim" panose="020E0502050101010101" pitchFamily="34" charset="-79"/>
              </a:rPr>
              <a:t>ההכרה</a:t>
            </a:r>
            <a:r>
              <a:rPr lang="he-IL" sz="2400" i="1" dirty="0">
                <a:latin typeface="Narkisim" panose="020E0502050101010101" pitchFamily="34" charset="-79"/>
                <a:cs typeface="Narkisim" panose="020E0502050101010101" pitchFamily="34" charset="-79"/>
              </a:rPr>
              <a:t> </a:t>
            </a:r>
            <a:r>
              <a:rPr lang="he-IL" sz="2400" dirty="0">
                <a:latin typeface="Narkisim" panose="020E0502050101010101" pitchFamily="34" charset="-79"/>
                <a:cs typeface="Narkisim" panose="020E0502050101010101" pitchFamily="34" charset="-79"/>
              </a:rPr>
              <a:t>בתור</a:t>
            </a:r>
            <a:r>
              <a:rPr lang="he-IL" sz="2400" i="1" dirty="0">
                <a:latin typeface="Narkisim" panose="020E0502050101010101" pitchFamily="34" charset="-79"/>
                <a:cs typeface="Narkisim" panose="020E0502050101010101" pitchFamily="34" charset="-79"/>
              </a:rPr>
              <a:t> </a:t>
            </a:r>
            <a:r>
              <a:rPr lang="he-IL" sz="2400" b="1" dirty="0">
                <a:latin typeface="Narkisim" panose="020E0502050101010101" pitchFamily="34" charset="-79"/>
                <a:cs typeface="Narkisim" panose="020E0502050101010101" pitchFamily="34" charset="-79"/>
              </a:rPr>
              <a:t>כלי עבודה </a:t>
            </a:r>
            <a:r>
              <a:rPr lang="he-IL" sz="2400" dirty="0">
                <a:latin typeface="Narkisim" panose="020E0502050101010101" pitchFamily="34" charset="-79"/>
                <a:cs typeface="Narkisim" panose="020E0502050101010101" pitchFamily="34" charset="-79"/>
              </a:rPr>
              <a:t>ובתור</a:t>
            </a:r>
            <a:r>
              <a:rPr lang="he-IL" sz="2400" i="1" dirty="0">
                <a:latin typeface="Narkisim" panose="020E0502050101010101" pitchFamily="34" charset="-79"/>
                <a:cs typeface="Narkisim" panose="020E0502050101010101" pitchFamily="34" charset="-79"/>
              </a:rPr>
              <a:t> </a:t>
            </a:r>
            <a:r>
              <a:rPr lang="he-IL" sz="2400" b="1" dirty="0">
                <a:latin typeface="Narkisim" panose="020E0502050101010101" pitchFamily="34" charset="-79"/>
                <a:cs typeface="Narkisim" panose="020E0502050101010101" pitchFamily="34" charset="-79"/>
              </a:rPr>
              <a:t>תווך</a:t>
            </a:r>
            <a:r>
              <a:rPr lang="he-IL" sz="2400" dirty="0">
                <a:latin typeface="Narkisim" panose="020E0502050101010101" pitchFamily="34" charset="-79"/>
                <a:cs typeface="Narkisim" panose="020E0502050101010101" pitchFamily="34" charset="-79"/>
              </a:rPr>
              <a:t>, וכן </a:t>
            </a:r>
            <a:r>
              <a:rPr lang="he-IL" sz="2400" b="1" dirty="0">
                <a:latin typeface="Narkisim" panose="020E0502050101010101" pitchFamily="34" charset="-79"/>
                <a:cs typeface="Narkisim" panose="020E0502050101010101" pitchFamily="34" charset="-79"/>
              </a:rPr>
              <a:t>הבדל כלשהו שלנו עצמנו מההכרה הזאת</a:t>
            </a:r>
            <a:r>
              <a:rPr lang="he-IL" sz="2400" dirty="0">
                <a:latin typeface="Narkisim" panose="020E0502050101010101" pitchFamily="34" charset="-79"/>
                <a:cs typeface="Narkisim" panose="020E0502050101010101" pitchFamily="34" charset="-79"/>
              </a:rPr>
              <a:t>. אולם בראש ובראשונה הפחד הזה מניח מראש שהאבסולוטי ניצב </a:t>
            </a:r>
            <a:r>
              <a:rPr lang="he-IL" sz="2400" b="1" dirty="0">
                <a:latin typeface="Narkisim" panose="020E0502050101010101" pitchFamily="34" charset="-79"/>
                <a:cs typeface="Narkisim" panose="020E0502050101010101" pitchFamily="34" charset="-79"/>
              </a:rPr>
              <a:t>בצד אחד וההכרה בצד אחר </a:t>
            </a:r>
            <a:r>
              <a:rPr lang="he-IL" sz="2400" dirty="0">
                <a:latin typeface="Narkisim" panose="020E0502050101010101" pitchFamily="34" charset="-79"/>
                <a:cs typeface="Narkisim" panose="020E0502050101010101" pitchFamily="34" charset="-79"/>
              </a:rPr>
              <a:t>לעצמה ובמנותק מהאבסולוטי, אך בכל זאת שהיא משהו ריאלי; או שבתוך כך הפחד גם מניח מראש שההכרה, </a:t>
            </a:r>
            <a:r>
              <a:rPr lang="he-IL" sz="2400" dirty="0" err="1">
                <a:latin typeface="Narkisim" panose="020E0502050101010101" pitchFamily="34" charset="-79"/>
                <a:cs typeface="Narkisim" panose="020E0502050101010101" pitchFamily="34" charset="-79"/>
              </a:rPr>
              <a:t>שבהיותה</a:t>
            </a:r>
            <a:r>
              <a:rPr lang="he-IL" sz="2400" dirty="0">
                <a:latin typeface="Narkisim" panose="020E0502050101010101" pitchFamily="34" charset="-79"/>
                <a:cs typeface="Narkisim" panose="020E0502050101010101" pitchFamily="34" charset="-79"/>
              </a:rPr>
              <a:t> מחוץ לאבסולוטי הרי היא גם מחוץ לאמת, היא בכל זאת מהימנה - וזו הנחה שעל ידה מה שמִתְכַּנֶּה פחד מהטעות מתגלה יותר כפחד מהאמת.</a:t>
            </a:r>
            <a:r>
              <a:rPr lang="he-IL" dirty="0">
                <a:latin typeface="Narkisim" panose="020E0502050101010101" pitchFamily="34" charset="-79"/>
                <a:cs typeface="Narkisim" panose="020E0502050101010101" pitchFamily="34" charset="-79"/>
              </a:rPr>
              <a:t> 74</a:t>
            </a:r>
            <a:r>
              <a:rPr lang="he-IL" dirty="0">
                <a:latin typeface="Verdana" panose="020B0604030504040204" pitchFamily="34" charset="0"/>
                <a:ea typeface="Verdana" panose="020B0604030504040204" pitchFamily="34" charset="0"/>
                <a:cs typeface="Narkisim" panose="020E0502050101010101" pitchFamily="34" charset="-79"/>
              </a:rPr>
              <a:t>§</a:t>
            </a:r>
            <a:endParaRPr lang="en-US" sz="2400" dirty="0">
              <a:solidFill>
                <a:prstClr val="black"/>
              </a:solidFill>
              <a:latin typeface="Narkisim" panose="020E0502050101010101" pitchFamily="34" charset="-79"/>
              <a:ea typeface="Calibri"/>
              <a:cs typeface="Narkisim" panose="020E0502050101010101" pitchFamily="34" charset="-79"/>
            </a:endParaRPr>
          </a:p>
          <a:p>
            <a:pPr algn="just" rtl="0"/>
            <a:endParaRPr lang="en-US" sz="2400" dirty="0">
              <a:solidFill>
                <a:prstClr val="black"/>
              </a:solidFill>
              <a:latin typeface="Arial Rounded MT Bold"/>
              <a:cs typeface="Narkisim"/>
            </a:endParaRPr>
          </a:p>
          <a:p>
            <a:pPr algn="just"/>
            <a:r>
              <a:rPr lang="he-IL" sz="1600" dirty="0">
                <a:solidFill>
                  <a:prstClr val="black"/>
                </a:solidFill>
                <a:latin typeface="Narkisim" pitchFamily="34" charset="-79"/>
                <a:cs typeface="Narkisim" pitchFamily="34" charset="-79"/>
              </a:rPr>
              <a:t>פילוסוף אומר שהוא מבין את המשפט "אני כאן", מתכוון בו למשהו, חושב על משהו, - אפילו כאשר הוא בכלל לא מהרהר בשאלה איך, באיזו הזדמנות, משתמשים במשפט זה. </a:t>
            </a:r>
            <a:r>
              <a:rPr lang="he-IL" sz="1200" dirty="0">
                <a:solidFill>
                  <a:prstClr val="black"/>
                </a:solidFill>
                <a:latin typeface="Narkisim" pitchFamily="34" charset="-79"/>
                <a:cs typeface="Narkisim" pitchFamily="34" charset="-79"/>
              </a:rPr>
              <a:t>(חקירות פילוסופיות 514)</a:t>
            </a:r>
            <a:endParaRPr lang="en-US" sz="1600" dirty="0">
              <a:solidFill>
                <a:prstClr val="black"/>
              </a:solidFill>
            </a:endParaRPr>
          </a:p>
        </p:txBody>
      </p:sp>
    </p:spTree>
    <p:extLst>
      <p:ext uri="{BB962C8B-B14F-4D97-AF65-F5344CB8AC3E}">
        <p14:creationId xmlns:p14="http://schemas.microsoft.com/office/powerpoint/2010/main" val="301138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הבחנות מפוקפקות, מושגים מפוקפקים</a:t>
            </a:r>
          </a:p>
        </p:txBody>
      </p:sp>
      <p:sp>
        <p:nvSpPr>
          <p:cNvPr id="3" name="מציין מיקום של מספר שקופית 2"/>
          <p:cNvSpPr>
            <a:spLocks noGrp="1"/>
          </p:cNvSpPr>
          <p:nvPr>
            <p:ph type="sldNum" sz="quarter" idx="12"/>
          </p:nvPr>
        </p:nvSpPr>
        <p:spPr>
          <a:xfrm>
            <a:off x="0" y="6453336"/>
            <a:ext cx="827088" cy="365125"/>
          </a:xfrm>
        </p:spPr>
        <p:txBody>
          <a:bodyPr/>
          <a:lstStyle/>
          <a:p>
            <a:pPr>
              <a:defRPr/>
            </a:pPr>
            <a:fld id="{D60D32C8-715F-44D9-A432-035A5BA06BC5}" type="slidenum">
              <a:rPr lang="he-IL" smtClean="0">
                <a:solidFill>
                  <a:prstClr val="black">
                    <a:tint val="75000"/>
                  </a:prstClr>
                </a:solidFill>
              </a:rPr>
              <a:pPr>
                <a:defRPr/>
              </a:pPr>
              <a:t>3</a:t>
            </a:fld>
            <a:endParaRPr lang="he-IL">
              <a:solidFill>
                <a:prstClr val="black">
                  <a:tint val="75000"/>
                </a:prstClr>
              </a:solidFill>
            </a:endParaRPr>
          </a:p>
        </p:txBody>
      </p:sp>
      <p:sp>
        <p:nvSpPr>
          <p:cNvPr id="4" name="מלבן 3"/>
          <p:cNvSpPr/>
          <p:nvPr/>
        </p:nvSpPr>
        <p:spPr>
          <a:xfrm>
            <a:off x="575556" y="1166842"/>
            <a:ext cx="7992888" cy="4524315"/>
          </a:xfrm>
          <a:prstGeom prst="rect">
            <a:avLst/>
          </a:prstGeom>
        </p:spPr>
        <p:txBody>
          <a:bodyPr wrap="square">
            <a:spAutoFit/>
          </a:bodyPr>
          <a:lstStyle/>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התפלפלויות כאלו מסתכמות באיזה הבדל סתום בין אמיתי אבסולוטי לאמיתי אחר</a:t>
            </a:r>
            <a:r>
              <a:rPr lang="he-IL" sz="20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16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(או: בין אמת אבסולוטית לבין אמת מסוג אחר)</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ו[</a:t>
            </a:r>
            <a:r>
              <a:rPr lang="he-IL" sz="2400" dirty="0">
                <a:solidFill>
                  <a:srgbClr val="181717"/>
                </a:solidFill>
                <a:effectLst/>
                <a:ea typeface="Times New Roman" panose="02020603050405020304" pitchFamily="18" charset="0"/>
                <a:cs typeface="Narkisim" panose="020E0502050101010101" pitchFamily="34" charset="-79"/>
              </a:rPr>
              <a:t>בהדרגה אנו נוכחים לדעת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שהאבסולוטי, ההכרה וכו' הם מילים שמניחות מראש משמעות כלשהי, שראשית כל יש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לחשפה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a:t>
            </a:r>
            <a:r>
              <a:rPr lang="he-IL" sz="20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75</a:t>
            </a:r>
            <a:r>
              <a:rPr lang="he-IL" sz="20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p>
          <a:p>
            <a:pPr algn="just"/>
            <a:endPar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ניתן לדחות את כל הדימויים, צורות הדיבור, התירוצים והתשובות הללו כמקריים ושרירותיים, ואת השימוש שלהם במילים כגון האבסולוטי, ההכרה, האובייקטיבי, הסובייקטיבי ועוד מילים רבות אחרות, שמשמעותן מונחת מראש כמוכרת לכולם, ניתן אפילו לראות כמעשה תרמית. כי נדמה שמי שנותן להבין שהמשמעות של המילים הללו מוכרת לכולם ושכל אחד אף מחזיק במושגן, מנסה רק לחסוך מעצמו את העניין העיקרי, כלומר לספק את המושג הזה</a:t>
            </a:r>
            <a:r>
              <a:rPr lang="he-IL" sz="2400" dirty="0">
                <a:solidFill>
                  <a:srgbClr val="181717"/>
                </a:solidFill>
                <a:latin typeface="Verdana" panose="020B0604030504040204" pitchFamily="34" charset="0"/>
                <a:ea typeface="Verdana" panose="020B0604030504040204" pitchFamily="34" charset="0"/>
                <a:cs typeface="Narkisim" panose="020E0502050101010101" pitchFamily="34" charset="-79"/>
              </a:rPr>
              <a:t>.</a:t>
            </a:r>
            <a:r>
              <a:rPr lang="he-IL" sz="2000" dirty="0">
                <a:solidFill>
                  <a:srgbClr val="181717"/>
                </a:solidFill>
                <a:latin typeface="Verdana" panose="020B0604030504040204" pitchFamily="34" charset="0"/>
                <a:ea typeface="Verdana" panose="020B0604030504040204" pitchFamily="34" charset="0"/>
                <a:cs typeface="Narkisim" panose="020E0502050101010101" pitchFamily="34" charset="-79"/>
              </a:rPr>
              <a:t> 76 §</a:t>
            </a:r>
            <a:endParaRPr lang="he-IL" sz="20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3181178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332656"/>
          </a:xfrm>
        </p:spPr>
        <p:txBody>
          <a:bodyPr/>
          <a:lstStyle/>
          <a:p>
            <a:r>
              <a:rPr lang="he-IL" sz="2800" dirty="0"/>
              <a:t>(שוב) הגדר</a:t>
            </a:r>
            <a:r>
              <a:rPr lang="he-IL" sz="2800" dirty="0">
                <a:ea typeface="Times New Roman"/>
                <a:cs typeface="Narkisim"/>
              </a:rPr>
              <a:t>וֹ</a:t>
            </a:r>
            <a:r>
              <a:rPr lang="he-IL" sz="2800" dirty="0"/>
              <a:t>ת המודעוּת</a:t>
            </a:r>
          </a:p>
        </p:txBody>
      </p:sp>
      <p:sp>
        <p:nvSpPr>
          <p:cNvPr id="3" name="מציין מיקום של מספר שקופית 2"/>
          <p:cNvSpPr>
            <a:spLocks noGrp="1"/>
          </p:cNvSpPr>
          <p:nvPr>
            <p:ph type="sldNum" sz="quarter" idx="12"/>
          </p:nvPr>
        </p:nvSpPr>
        <p:spPr>
          <a:xfrm>
            <a:off x="0" y="6425952"/>
            <a:ext cx="763009" cy="432048"/>
          </a:xfrm>
        </p:spPr>
        <p:txBody>
          <a:bodyPr/>
          <a:lstStyle/>
          <a:p>
            <a:fld id="{7BB997BE-C4FA-4984-B18F-EF1A88858D01}" type="slidenum">
              <a:rPr lang="he-IL" sz="2400" smtClean="0">
                <a:solidFill>
                  <a:prstClr val="black">
                    <a:tint val="75000"/>
                  </a:prstClr>
                </a:solidFill>
              </a:rPr>
              <a:pPr/>
              <a:t>4</a:t>
            </a:fld>
            <a:endParaRPr lang="he-IL">
              <a:solidFill>
                <a:prstClr val="black">
                  <a:tint val="75000"/>
                </a:prstClr>
              </a:solidFill>
            </a:endParaRPr>
          </a:p>
        </p:txBody>
      </p:sp>
      <p:sp>
        <p:nvSpPr>
          <p:cNvPr id="4" name="מלבן 3"/>
          <p:cNvSpPr/>
          <p:nvPr/>
        </p:nvSpPr>
        <p:spPr>
          <a:xfrm>
            <a:off x="467544" y="916752"/>
            <a:ext cx="8424936" cy="4524315"/>
          </a:xfrm>
          <a:prstGeom prst="rect">
            <a:avLst/>
          </a:prstGeom>
        </p:spPr>
        <p:txBody>
          <a:bodyPr wrap="square">
            <a:spAutoFit/>
          </a:bodyPr>
          <a:lstStyle/>
          <a:p>
            <a:pPr marR="635"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המודעות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מבדילה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מעצמה משהו, שאליו היא בה-בעת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מתייחסת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 כמו שאומרים: זה משהו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 המודעות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והצד המסוים של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הייחוס</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הזה או של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היות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משהו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 איזו מודעות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הוא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הידע</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אולם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מההיות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הזה, כלומר עבור אחר, אנו מבדילים את </a:t>
            </a:r>
            <a:r>
              <a:rPr lang="he-IL" sz="2400" b="1"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ההיות</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מה שמיוחס אל הידע גם מובדל ממנו ומוצב כהווה גם מחוץ ליחס הזה; צד זה של מה שהווה בעצמו נקרא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אמת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a:t>
            </a:r>
            <a:r>
              <a:rPr lang="en-US" sz="2400" dirty="0">
                <a:effectLst/>
                <a:latin typeface="Narkisim" panose="020E0502050101010101" pitchFamily="34" charset="-79"/>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"מבדילה מעצמה משהו וכו' ": זו עצם מהותה האבסטרקטית של המודעות. 82</a:t>
            </a:r>
            <a:r>
              <a:rPr lang="he-IL" sz="24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p>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משמעותן הממשית של הגדרות אלה אינה מענייננו כאן מעבר למה שנאמר; כי הואיל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ומושאנו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הוא הידע המופיע, בשלב הראשון נקבל גם את הגדרותיו כפי שהן נקרות באופן בלתי אמצעי; והן אמנם נקרות כפי שניסחנו זה עתה.</a:t>
            </a:r>
            <a:r>
              <a:rPr lang="en-US" sz="2400" dirty="0">
                <a:effectLst/>
                <a:latin typeface="Narkisim" panose="020E0502050101010101" pitchFamily="34" charset="-79"/>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"הגדרותיו":  ההגדרות האבסטרקטיות הן הגדרותיו הבלתי אמצעיות של הידע המופיע. 83</a:t>
            </a:r>
            <a:r>
              <a:rPr lang="he-IL" sz="24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25111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
            <a:ext cx="8527678" cy="476672"/>
          </a:xfrm>
        </p:spPr>
        <p:txBody>
          <a:bodyPr/>
          <a:lstStyle/>
          <a:p>
            <a:r>
              <a:rPr lang="he-IL" sz="2800" dirty="0"/>
              <a:t>מי </a:t>
            </a:r>
            <a:r>
              <a:rPr lang="he-IL" sz="2800" dirty="0" err="1"/>
              <a:t>יתננו</a:t>
            </a:r>
            <a:r>
              <a:rPr lang="he-IL" sz="2800" dirty="0"/>
              <a:t> משוחררים מכל הסיבוכים האלה!</a:t>
            </a:r>
            <a:endParaRPr lang="en-US" sz="2800" dirty="0"/>
          </a:p>
        </p:txBody>
      </p:sp>
      <p:sp>
        <p:nvSpPr>
          <p:cNvPr id="3" name="Slide Number Placeholder 2"/>
          <p:cNvSpPr>
            <a:spLocks noGrp="1"/>
          </p:cNvSpPr>
          <p:nvPr>
            <p:ph type="sldNum" sz="quarter" idx="12"/>
          </p:nvPr>
        </p:nvSpPr>
        <p:spPr>
          <a:xfrm>
            <a:off x="0" y="6476468"/>
            <a:ext cx="827088" cy="365125"/>
          </a:xfrm>
        </p:spPr>
        <p:txBody>
          <a:bodyPr/>
          <a:lstStyle/>
          <a:p>
            <a:pPr>
              <a:defRPr/>
            </a:pPr>
            <a:fld id="{D60D32C8-715F-44D9-A432-035A5BA06BC5}" type="slidenum">
              <a:rPr lang="he-IL" smtClean="0">
                <a:solidFill>
                  <a:prstClr val="black">
                    <a:tint val="75000"/>
                  </a:prstClr>
                </a:solidFill>
              </a:rPr>
              <a:pPr>
                <a:defRPr/>
              </a:pPr>
              <a:t>5</a:t>
            </a:fld>
            <a:endParaRPr lang="he-IL">
              <a:solidFill>
                <a:prstClr val="black">
                  <a:tint val="75000"/>
                </a:prstClr>
              </a:solidFill>
            </a:endParaRPr>
          </a:p>
        </p:txBody>
      </p:sp>
      <p:sp>
        <p:nvSpPr>
          <p:cNvPr id="4" name="Rectangle 3"/>
          <p:cNvSpPr/>
          <p:nvPr/>
        </p:nvSpPr>
        <p:spPr>
          <a:xfrm>
            <a:off x="179512" y="908720"/>
            <a:ext cx="8784976" cy="5632311"/>
          </a:xfrm>
          <a:prstGeom prst="rect">
            <a:avLst/>
          </a:prstGeom>
        </p:spPr>
        <p:txBody>
          <a:bodyPr wrap="square">
            <a:spAutoFit/>
          </a:bodyPr>
          <a:lstStyle/>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לכאורה היה אפשר במקום זאת לחסוך את המאמץ שבעצם ההתעכבות על דימויים וצורות דיבור שכאלה, שמפניהם כביכול המדע עצמו אמור לסגת, הואיל והם מהווים רק תופעה ריקה של הידע, שתיעלם מיד עם הופעתו של המדע. אולם בהופיע המדע, לא יהא הוא עצמו אלא תופעה; עם הופיעו, המדע עדיין אינו מפורט ומפותח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באמיתותו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בהקשר זה לא משנה אם מדמיינים את המדע בתור התופעה, כי הוא זה שצץ ומופיע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לצד ידע אחר</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 אם רק את הידע האחר והלא אמיתי מכנים "התופעה של המדע." בכל מקרה המדע מוכרח להשתחרר מהמראית הזאת, וביכולתו לעשות זאת רק על ידי כך שהוא יתנגד לה. כי מצד אחד הוא לא יכול לדחות ידע כלשהו נטול אמת רק בטענה שמדובר בהשקפה רווחת על הדברים, ולטעון שהוא עצמו מהווה הכרה מסוג אחר לגמרי ושהידע ההוא הוא עבורו כאין וכאפס, ומצד שני הוא גם לא יכול להסתמך על רמזים לידע טוב יותר, שמצויים לכאורה בידע הבלתי אמיתי עצמו.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בטענה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מסוג זה הוא היה מכריז ש</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היותו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הוא כוחו, אך גם הידע הלא אמיתי מסתמך על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עובדת היותו וטוען</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שהמדע הוא עבורו כאין וכאפס; וערכה של טענה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אחת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בעלמא שווה בדיוק לערכה של אחרת.</a:t>
            </a:r>
            <a:r>
              <a:rPr lang="en-US" sz="2400" dirty="0">
                <a:effectLst/>
                <a:latin typeface="Narkisim" panose="020E0502050101010101" pitchFamily="34" charset="-79"/>
                <a:cs typeface="Narkisim" panose="020E0502050101010101" pitchFamily="34" charset="-79"/>
              </a:rPr>
              <a:t>  </a:t>
            </a:r>
            <a:r>
              <a:rPr lang="en-US" sz="2400">
                <a:effectLst/>
                <a:latin typeface="Narkisim" panose="020E0502050101010101" pitchFamily="34" charset="-79"/>
                <a:cs typeface="Narkisim" panose="020E0502050101010101" pitchFamily="34" charset="-79"/>
              </a:rPr>
              <a:t>76</a:t>
            </a:r>
            <a:r>
              <a:rPr lang="en-US" sz="2400">
                <a:effectLst/>
                <a:latin typeface="Verdana" panose="020B0604030504040204" pitchFamily="34" charset="0"/>
                <a:ea typeface="Verdana" panose="020B0604030504040204" pitchFamily="34" charset="0"/>
                <a:cs typeface="Narkisim" panose="020E0502050101010101" pitchFamily="34" charset="-79"/>
              </a:rPr>
              <a:t>§</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715277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136"/>
            <a:ext cx="8527678" cy="647824"/>
          </a:xfrm>
        </p:spPr>
        <p:txBody>
          <a:bodyPr/>
          <a:lstStyle/>
          <a:p>
            <a:pPr algn="r"/>
            <a:r>
              <a:rPr lang="he-IL" sz="2800"/>
              <a:t>'הופעה', אקספוזיציה של 'ידיעה פנומנלית' </a:t>
            </a:r>
            <a:endParaRPr lang="en-US" sz="2800" dirty="0"/>
          </a:p>
        </p:txBody>
      </p:sp>
      <p:sp>
        <p:nvSpPr>
          <p:cNvPr id="3" name="Slide Number Placeholder 2"/>
          <p:cNvSpPr>
            <a:spLocks noGrp="1"/>
          </p:cNvSpPr>
          <p:nvPr>
            <p:ph type="sldNum" sz="quarter" idx="12"/>
          </p:nvPr>
        </p:nvSpPr>
        <p:spPr>
          <a:xfrm>
            <a:off x="0" y="6492875"/>
            <a:ext cx="827088" cy="365125"/>
          </a:xfrm>
        </p:spPr>
        <p:txBody>
          <a:bodyPr/>
          <a:lstStyle/>
          <a:p>
            <a:pPr>
              <a:defRPr/>
            </a:pPr>
            <a:fld id="{D60D32C8-715F-44D9-A432-035A5BA06BC5}" type="slidenum">
              <a:rPr lang="he-IL" smtClean="0">
                <a:solidFill>
                  <a:prstClr val="black">
                    <a:tint val="75000"/>
                  </a:prstClr>
                </a:solidFill>
              </a:rPr>
              <a:pPr>
                <a:defRPr/>
              </a:pPr>
              <a:t>6</a:t>
            </a:fld>
            <a:endParaRPr lang="he-IL">
              <a:solidFill>
                <a:prstClr val="black">
                  <a:tint val="75000"/>
                </a:prstClr>
              </a:solidFill>
            </a:endParaRPr>
          </a:p>
        </p:txBody>
      </p:sp>
      <p:sp>
        <p:nvSpPr>
          <p:cNvPr id="4" name="Rectangle 3"/>
          <p:cNvSpPr/>
          <p:nvPr/>
        </p:nvSpPr>
        <p:spPr>
          <a:xfrm>
            <a:off x="467544" y="1369075"/>
            <a:ext cx="8280920" cy="2954655"/>
          </a:xfrm>
          <a:prstGeom prst="rect">
            <a:avLst/>
          </a:prstGeom>
        </p:spPr>
        <p:txBody>
          <a:bodyPr wrap="square">
            <a:spAutoFit/>
          </a:bodyPr>
          <a:lstStyle/>
          <a:p>
            <a:pPr algn="just"/>
            <a:r>
              <a:rPr lang="he-IL" sz="2800" dirty="0">
                <a:solidFill>
                  <a:srgbClr val="181717"/>
                </a:solidFill>
                <a:effectLst/>
                <a:ea typeface="Times New Roman" panose="02020603050405020304" pitchFamily="18" charset="0"/>
                <a:cs typeface="Narkisim" panose="020E0502050101010101" pitchFamily="34" charset="-79"/>
              </a:rPr>
              <a:t>בהופיע המדע, לא יהא הוא עצמו אלא </a:t>
            </a:r>
            <a:r>
              <a:rPr lang="he-IL" sz="2800" b="1" dirty="0">
                <a:solidFill>
                  <a:srgbClr val="181717"/>
                </a:solidFill>
                <a:effectLst/>
                <a:ea typeface="Times New Roman" panose="02020603050405020304" pitchFamily="18" charset="0"/>
                <a:cs typeface="Narkisim" panose="020E0502050101010101" pitchFamily="34" charset="-79"/>
              </a:rPr>
              <a:t>תופעה</a:t>
            </a:r>
            <a:r>
              <a:rPr lang="he-IL" sz="2800" dirty="0">
                <a:solidFill>
                  <a:srgbClr val="181717"/>
                </a:solidFill>
                <a:effectLst/>
                <a:ea typeface="Times New Roman" panose="02020603050405020304" pitchFamily="18" charset="0"/>
                <a:cs typeface="Narkisim" panose="020E0502050101010101" pitchFamily="34" charset="-79"/>
              </a:rPr>
              <a:t>; עם הופיעו, המדע עדיין אינו מפורט ומפותח </a:t>
            </a:r>
            <a:r>
              <a:rPr lang="he-IL" sz="2800" dirty="0" err="1">
                <a:solidFill>
                  <a:srgbClr val="181717"/>
                </a:solidFill>
                <a:effectLst/>
                <a:ea typeface="Times New Roman" panose="02020603050405020304" pitchFamily="18" charset="0"/>
                <a:cs typeface="Narkisim" panose="020E0502050101010101" pitchFamily="34" charset="-79"/>
              </a:rPr>
              <a:t>באמיתותו</a:t>
            </a:r>
            <a:r>
              <a:rPr lang="he-IL" sz="2800" dirty="0">
                <a:solidFill>
                  <a:srgbClr val="181717"/>
                </a:solidFill>
                <a:effectLst/>
                <a:ea typeface="Times New Roman" panose="02020603050405020304" pitchFamily="18" charset="0"/>
                <a:cs typeface="Narkisim" panose="020E0502050101010101" pitchFamily="34" charset="-79"/>
              </a:rPr>
              <a:t>. בהקשר זה לא משנה אם מדמיינים את המדע בתור ה</a:t>
            </a:r>
            <a:r>
              <a:rPr lang="he-IL" sz="2800" b="1" dirty="0">
                <a:solidFill>
                  <a:srgbClr val="181717"/>
                </a:solidFill>
                <a:effectLst/>
                <a:ea typeface="Times New Roman" panose="02020603050405020304" pitchFamily="18" charset="0"/>
                <a:cs typeface="Narkisim" panose="020E0502050101010101" pitchFamily="34" charset="-79"/>
              </a:rPr>
              <a:t>תופעה</a:t>
            </a:r>
            <a:r>
              <a:rPr lang="he-IL" sz="2800" dirty="0">
                <a:solidFill>
                  <a:srgbClr val="181717"/>
                </a:solidFill>
                <a:effectLst/>
                <a:ea typeface="Times New Roman" panose="02020603050405020304" pitchFamily="18" charset="0"/>
                <a:cs typeface="Narkisim" panose="020E0502050101010101" pitchFamily="34" charset="-79"/>
              </a:rPr>
              <a:t>, כי הוא זה שצץ ומופיע </a:t>
            </a:r>
            <a:r>
              <a:rPr lang="he-IL" sz="2800" b="1" dirty="0">
                <a:solidFill>
                  <a:srgbClr val="181717"/>
                </a:solidFill>
                <a:effectLst/>
                <a:ea typeface="Times New Roman" panose="02020603050405020304" pitchFamily="18" charset="0"/>
                <a:cs typeface="Narkisim" panose="020E0502050101010101" pitchFamily="34" charset="-79"/>
              </a:rPr>
              <a:t>לצד ידע אחר</a:t>
            </a:r>
            <a:r>
              <a:rPr lang="he-IL" sz="2800" dirty="0">
                <a:solidFill>
                  <a:srgbClr val="181717"/>
                </a:solidFill>
                <a:effectLst/>
                <a:ea typeface="Times New Roman" panose="02020603050405020304" pitchFamily="18" charset="0"/>
                <a:cs typeface="Narkisim" panose="020E0502050101010101" pitchFamily="34" charset="-79"/>
              </a:rPr>
              <a:t>, או אם רק את הידע האחר והלא אמיתי מכנים "ה</a:t>
            </a:r>
            <a:r>
              <a:rPr lang="he-IL" sz="2800" b="1" dirty="0">
                <a:solidFill>
                  <a:srgbClr val="181717"/>
                </a:solidFill>
                <a:effectLst/>
                <a:ea typeface="Times New Roman" panose="02020603050405020304" pitchFamily="18" charset="0"/>
                <a:cs typeface="Narkisim" panose="020E0502050101010101" pitchFamily="34" charset="-79"/>
              </a:rPr>
              <a:t>תופעה</a:t>
            </a:r>
            <a:r>
              <a:rPr lang="he-IL" sz="2800" dirty="0">
                <a:solidFill>
                  <a:srgbClr val="181717"/>
                </a:solidFill>
                <a:effectLst/>
                <a:ea typeface="Times New Roman" panose="02020603050405020304" pitchFamily="18" charset="0"/>
                <a:cs typeface="Narkisim" panose="020E0502050101010101" pitchFamily="34" charset="-79"/>
              </a:rPr>
              <a:t> של המדע."</a:t>
            </a:r>
          </a:p>
          <a:p>
            <a:pPr marL="457200" indent="-457200" algn="just">
              <a:buFont typeface="Arial" pitchFamily="34" charset="0"/>
              <a:buChar char="•"/>
            </a:pPr>
            <a:endParaRPr lang="he-IL" dirty="0">
              <a:solidFill>
                <a:srgbClr val="181717"/>
              </a:solidFill>
              <a:latin typeface="Arial Rounded MT Bold"/>
              <a:ea typeface="Calibri"/>
              <a:cs typeface="Narkisim" panose="020E0502050101010101" pitchFamily="34" charset="-79"/>
            </a:endParaRPr>
          </a:p>
          <a:p>
            <a:pPr algn="just"/>
            <a:r>
              <a:rPr lang="he-IL" sz="2800" dirty="0">
                <a:solidFill>
                  <a:srgbClr val="181717"/>
                </a:solidFill>
                <a:cs typeface="Narkisim" panose="020E0502050101010101" pitchFamily="34" charset="-79"/>
              </a:rPr>
              <a:t>משום כך יש להירתם כאן להצגת הידע המופיע. 76</a:t>
            </a:r>
            <a:r>
              <a:rPr lang="he-IL" sz="2800" dirty="0">
                <a:solidFill>
                  <a:srgbClr val="181717"/>
                </a:solidFill>
                <a:latin typeface="Verdana" panose="020B0604030504040204" pitchFamily="34" charset="0"/>
                <a:ea typeface="Verdana" panose="020B0604030504040204" pitchFamily="34" charset="0"/>
                <a:cs typeface="Narkisim" panose="020E0502050101010101" pitchFamily="34" charset="-79"/>
              </a:rPr>
              <a:t>§</a:t>
            </a:r>
            <a:endParaRPr lang="he-IL" sz="2800" dirty="0">
              <a:solidFill>
                <a:srgbClr val="181717"/>
              </a:solidFill>
              <a:cs typeface="Narkisim" panose="020E0502050101010101" pitchFamily="34" charset="-79"/>
            </a:endParaRPr>
          </a:p>
        </p:txBody>
      </p:sp>
    </p:spTree>
    <p:extLst>
      <p:ext uri="{BB962C8B-B14F-4D97-AF65-F5344CB8AC3E}">
        <p14:creationId xmlns:p14="http://schemas.microsoft.com/office/powerpoint/2010/main" val="460121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שאלת קנה המידה</a:t>
            </a:r>
          </a:p>
        </p:txBody>
      </p:sp>
      <p:sp>
        <p:nvSpPr>
          <p:cNvPr id="3" name="מציין מיקום של מספר שקופית 2"/>
          <p:cNvSpPr>
            <a:spLocks noGrp="1"/>
          </p:cNvSpPr>
          <p:nvPr>
            <p:ph type="sldNum" sz="quarter" idx="12"/>
          </p:nvPr>
        </p:nvSpPr>
        <p:spPr>
          <a:xfrm>
            <a:off x="0" y="6473106"/>
            <a:ext cx="827088" cy="365125"/>
          </a:xfrm>
        </p:spPr>
        <p:txBody>
          <a:bodyPr/>
          <a:lstStyle/>
          <a:p>
            <a:pPr>
              <a:defRPr/>
            </a:pPr>
            <a:fld id="{D60D32C8-715F-44D9-A432-035A5BA06BC5}" type="slidenum">
              <a:rPr lang="he-IL" smtClean="0">
                <a:solidFill>
                  <a:prstClr val="black">
                    <a:tint val="75000"/>
                  </a:prstClr>
                </a:solidFill>
              </a:rPr>
              <a:pPr>
                <a:defRPr/>
              </a:pPr>
              <a:t>7</a:t>
            </a:fld>
            <a:endParaRPr lang="he-IL">
              <a:solidFill>
                <a:prstClr val="black">
                  <a:tint val="75000"/>
                </a:prstClr>
              </a:solidFill>
            </a:endParaRPr>
          </a:p>
        </p:txBody>
      </p:sp>
      <p:sp>
        <p:nvSpPr>
          <p:cNvPr id="4" name="מלבן 3"/>
          <p:cNvSpPr/>
          <p:nvPr/>
        </p:nvSpPr>
        <p:spPr>
          <a:xfrm>
            <a:off x="413544" y="1813173"/>
            <a:ext cx="8208912" cy="3231654"/>
          </a:xfrm>
          <a:prstGeom prst="rect">
            <a:avLst/>
          </a:prstGeom>
        </p:spPr>
        <p:txBody>
          <a:bodyPr wrap="square">
            <a:spAutoFit/>
          </a:bodyPr>
          <a:lstStyle/>
          <a:p>
            <a:pPr marR="635" algn="just" rtl="1"/>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נדמה שההצגה שלהלן, אם תופסים אותה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כהתייחסות</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של</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המדע</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כלפי הידע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המופיע</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וכ</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חקירה ובחינה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של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ריאליות</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ההכרה, לא יכולה להתקיים ללא הנחה מוקדמת כלשהי, שתונח ביסוד הבחינה כ</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קנה מידה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כי הבחינה מהותה הצבת קנה מידה מונח מראש, ובַּשַוויון או באי–שוויון של הנבחן עם קנה המידה הזה תלויה ההחלטה אם הוא נכון או לא נכון; באופן הזה מניחים את קנה המידה בכלל וכך גם את המדע, אם הוא קנה המידה, בתור </a:t>
            </a:r>
            <a:r>
              <a:rPr lang="he-IL"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המהות</a:t>
            </a:r>
            <a:r>
              <a:rPr lang="he-IL"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 </a:t>
            </a:r>
            <a:r>
              <a:rPr lang="he-IL" b="1"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הבעצמו</a:t>
            </a:r>
            <a:r>
              <a:rPr lang="he-IL"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אולם כאן, עם הופעתו הראשונה של המדע, לא המדע ולא שום דבר אחר הצדיקו את עצמם עד עתה בתור המהות או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ונדמה שבהיעדר משהו כזה לא יכולה להתקיים שום בחינה. 81</a:t>
            </a:r>
            <a:r>
              <a:rPr lang="he-IL" sz="24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343184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הידיעה שאנו חוקרים</a:t>
            </a:r>
          </a:p>
        </p:txBody>
      </p:sp>
      <p:sp>
        <p:nvSpPr>
          <p:cNvPr id="3" name="מציין מיקום של מספר שקופית 2"/>
          <p:cNvSpPr>
            <a:spLocks noGrp="1"/>
          </p:cNvSpPr>
          <p:nvPr>
            <p:ph type="sldNum" sz="quarter" idx="12"/>
          </p:nvPr>
        </p:nvSpPr>
        <p:spPr>
          <a:xfrm>
            <a:off x="0" y="6445424"/>
            <a:ext cx="763009" cy="432048"/>
          </a:xfrm>
        </p:spPr>
        <p:txBody>
          <a:bodyPr/>
          <a:lstStyle/>
          <a:p>
            <a:fld id="{7BB997BE-C4FA-4984-B18F-EF1A88858D01}" type="slidenum">
              <a:rPr lang="he-IL" smtClean="0">
                <a:solidFill>
                  <a:prstClr val="black">
                    <a:tint val="75000"/>
                  </a:prstClr>
                </a:solidFill>
              </a:rPr>
              <a:pPr/>
              <a:t>8</a:t>
            </a:fld>
            <a:endParaRPr lang="he-IL">
              <a:solidFill>
                <a:prstClr val="black">
                  <a:tint val="75000"/>
                </a:prstClr>
              </a:solidFill>
            </a:endParaRPr>
          </a:p>
        </p:txBody>
      </p:sp>
      <p:sp>
        <p:nvSpPr>
          <p:cNvPr id="6" name="תיבת טקסט 5">
            <a:extLst>
              <a:ext uri="{FF2B5EF4-FFF2-40B4-BE49-F238E27FC236}">
                <a16:creationId xmlns:a16="http://schemas.microsoft.com/office/drawing/2014/main" id="{2552EBF1-3C3D-4BD8-94F7-F66FB3A7AC63}"/>
              </a:ext>
            </a:extLst>
          </p:cNvPr>
          <p:cNvSpPr txBox="1"/>
          <p:nvPr/>
        </p:nvSpPr>
        <p:spPr>
          <a:xfrm>
            <a:off x="1992846" y="1484784"/>
            <a:ext cx="6072708" cy="2677656"/>
          </a:xfrm>
          <a:prstGeom prst="rect">
            <a:avLst/>
          </a:prstGeom>
          <a:noFill/>
        </p:spPr>
        <p:txBody>
          <a:bodyPr wrap="square">
            <a:spAutoFit/>
          </a:bodyPr>
          <a:lstStyle/>
          <a:p>
            <a:pPr algn="just" rtl="1"/>
            <a:r>
              <a:rPr lang="he-IL" sz="2400" dirty="0">
                <a:effectLst/>
                <a:latin typeface="Narkisim" panose="020E0502050101010101" pitchFamily="34" charset="-79"/>
                <a:ea typeface="Times New Roman" panose="02020603050405020304" pitchFamily="18" charset="0"/>
                <a:cs typeface="Narkisim" panose="020E0502050101010101" pitchFamily="34" charset="-79"/>
              </a:rPr>
              <a:t>העניין המהותי הוא לזכור במשך כל מהלך החקירה ששני המומנטים האלה,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מושג ומושא</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היות-עבור-אחר והיות-בעצמו</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מתגלעים בידע שאנו חוקרים עצמו, ולכן איננו נדרשים להביא עמנו קני מידה וליישם במהלך החקירה רעיונות ומחשבות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משלנו</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אם נרפה מכל אלה, נצליח לבחון את העניין כפי שהוא עצמו הווה </a:t>
            </a:r>
            <a:r>
              <a:rPr lang="he-IL" sz="2400" b="1" dirty="0">
                <a:effectLst/>
                <a:latin typeface="Narkisim" panose="020E0502050101010101" pitchFamily="34" charset="-79"/>
                <a:ea typeface="Times New Roman" panose="02020603050405020304" pitchFamily="18" charset="0"/>
                <a:cs typeface="Narkisim" panose="020E0502050101010101" pitchFamily="34" charset="-79"/>
              </a:rPr>
              <a:t>בעצמו ועבור עצמו</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a:t>
            </a:r>
            <a:r>
              <a:rPr lang="he-IL" sz="1800" dirty="0">
                <a:effectLst/>
                <a:latin typeface="Narkisim" panose="020E0502050101010101" pitchFamily="34" charset="-79"/>
                <a:ea typeface="Times New Roman" panose="02020603050405020304" pitchFamily="18" charset="0"/>
                <a:cs typeface="Miriam Transparent" panose="020B0502050101010101" pitchFamily="34" charset="-79"/>
              </a:rPr>
              <a:t>84§</a:t>
            </a:r>
            <a:endParaRPr lang="en-US" sz="1400" dirty="0">
              <a:effectLst/>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111759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260648"/>
            <a:ext cx="8229600" cy="908720"/>
          </a:xfrm>
        </p:spPr>
        <p:txBody>
          <a:bodyPr/>
          <a:lstStyle/>
          <a:p>
            <a:r>
              <a:rPr lang="he-IL"/>
              <a:t>המודעות </a:t>
            </a:r>
            <a:r>
              <a:rPr lang="he-IL" dirty="0"/>
              <a:t>בוחנת את עצמה</a:t>
            </a:r>
            <a:br>
              <a:rPr lang="he-IL" dirty="0"/>
            </a:br>
            <a:r>
              <a:rPr lang="he-IL" sz="2400" dirty="0"/>
              <a:t>תפקידו (ונקודת ראותו) של </a:t>
            </a:r>
            <a:r>
              <a:rPr lang="he-IL" sz="2400" dirty="0" err="1"/>
              <a:t>הפנומנולוג</a:t>
            </a:r>
            <a:endParaRPr lang="he-IL" dirty="0"/>
          </a:p>
        </p:txBody>
      </p:sp>
      <p:sp>
        <p:nvSpPr>
          <p:cNvPr id="3" name="מציין מיקום של מספר שקופית 2"/>
          <p:cNvSpPr>
            <a:spLocks noGrp="1"/>
          </p:cNvSpPr>
          <p:nvPr>
            <p:ph type="sldNum" sz="quarter" idx="12"/>
          </p:nvPr>
        </p:nvSpPr>
        <p:spPr>
          <a:xfrm>
            <a:off x="0" y="6411516"/>
            <a:ext cx="763009" cy="432048"/>
          </a:xfrm>
        </p:spPr>
        <p:txBody>
          <a:bodyPr/>
          <a:lstStyle/>
          <a:p>
            <a:fld id="{7BB997BE-C4FA-4984-B18F-EF1A88858D01}" type="slidenum">
              <a:rPr lang="he-IL" smtClean="0">
                <a:solidFill>
                  <a:prstClr val="black">
                    <a:tint val="75000"/>
                  </a:prstClr>
                </a:solidFill>
              </a:rPr>
              <a:pPr/>
              <a:t>9</a:t>
            </a:fld>
            <a:endParaRPr lang="he-IL">
              <a:solidFill>
                <a:prstClr val="black">
                  <a:tint val="75000"/>
                </a:prstClr>
              </a:solidFill>
            </a:endParaRPr>
          </a:p>
        </p:txBody>
      </p:sp>
      <p:sp>
        <p:nvSpPr>
          <p:cNvPr id="4" name="מלבן 3"/>
          <p:cNvSpPr/>
          <p:nvPr/>
        </p:nvSpPr>
        <p:spPr>
          <a:xfrm>
            <a:off x="539552" y="2060848"/>
            <a:ext cx="8064896" cy="3416320"/>
          </a:xfrm>
          <a:prstGeom prst="rect">
            <a:avLst/>
          </a:prstGeom>
        </p:spPr>
        <p:txBody>
          <a:bodyPr wrap="square">
            <a:spAutoFit/>
          </a:bodyPr>
          <a:lstStyle/>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במה שהמודעות מכריזה עליו, בתוך עצמה, בתור</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בתור</a:t>
            </a:r>
            <a:r>
              <a:rPr lang="he-IL" sz="2400" i="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האמיתי</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אנו מוצאים את קנה המידה שהיא עצמה מציבה כדי למדוד בו את הידע שלה. 84-83</a:t>
            </a:r>
            <a:r>
              <a:rPr lang="he-IL" sz="16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a:endParaRPr lang="he-IL" sz="2400" dirty="0">
              <a:solidFill>
                <a:srgbClr val="181717"/>
              </a:solidFill>
              <a:latin typeface="Narkisim" panose="020E0502050101010101" pitchFamily="34" charset="-79"/>
              <a:cs typeface="Narkisim" panose="020E0502050101010101" pitchFamily="34" charset="-79"/>
            </a:endParaRPr>
          </a:p>
          <a:p>
            <a:pPr algn="just"/>
            <a:r>
              <a:rPr lang="he-IL" sz="2400" dirty="0">
                <a:solidFill>
                  <a:srgbClr val="181717"/>
                </a:solidFill>
                <a:latin typeface="Narkisim" panose="020E0502050101010101" pitchFamily="34" charset="-79"/>
                <a:cs typeface="Narkisim" panose="020E0502050101010101" pitchFamily="34" charset="-79"/>
              </a:rPr>
              <a:t>לכן איננו נדרשים להביא עמנו קני מידה וליישם במהלך החקירה רעיונות ומחשבות משלנו.</a:t>
            </a:r>
            <a:endParaRPr lang="en-US" sz="2400" dirty="0">
              <a:solidFill>
                <a:srgbClr val="181717"/>
              </a:solidFill>
              <a:latin typeface="Narkisim" panose="020E0502050101010101" pitchFamily="34" charset="-79"/>
              <a:cs typeface="Narkisim" panose="020E0502050101010101" pitchFamily="34" charset="-79"/>
            </a:endParaRPr>
          </a:p>
          <a:p>
            <a:pPr algn="l" rtl="0"/>
            <a:endParaRPr lang="en-US" sz="2400" dirty="0">
              <a:solidFill>
                <a:prstClr val="black"/>
              </a:solidFill>
              <a:latin typeface="Arial Rounded MT Bold"/>
              <a:ea typeface="Times New Roman"/>
              <a:cs typeface="Narkisim"/>
            </a:endParaRPr>
          </a:p>
          <a:p>
            <a:pPr algn="r"/>
            <a:r>
              <a:rPr lang="he-IL" sz="2400" dirty="0">
                <a:solidFill>
                  <a:srgbClr val="181717"/>
                </a:solidFill>
                <a:latin typeface="Narkisim" panose="020E0502050101010101" pitchFamily="34" charset="-79"/>
                <a:cs typeface="Narkisim" panose="020E0502050101010101" pitchFamily="34" charset="-79"/>
              </a:rPr>
              <a:t>הואיל והמודעות בוחנת את עצמה, גם מהיבט זה כל שנותר לנו הוא לצפות </a:t>
            </a:r>
            <a:r>
              <a:rPr lang="he-IL" sz="2400">
                <a:solidFill>
                  <a:srgbClr val="181717"/>
                </a:solidFill>
                <a:latin typeface="Narkisim" panose="020E0502050101010101" pitchFamily="34" charset="-79"/>
                <a:cs typeface="Narkisim" panose="020E0502050101010101" pitchFamily="34" charset="-79"/>
              </a:rPr>
              <a:t>ותו לא. </a:t>
            </a:r>
            <a:r>
              <a:rPr lang="he-IL" sz="2400" dirty="0">
                <a:solidFill>
                  <a:srgbClr val="181717"/>
                </a:solidFill>
                <a:latin typeface="Narkisim" panose="020E0502050101010101" pitchFamily="34" charset="-79"/>
                <a:cs typeface="Narkisim" panose="020E0502050101010101" pitchFamily="34" charset="-79"/>
              </a:rPr>
              <a:t>85§ </a:t>
            </a:r>
            <a:endParaRPr lang="en-US" sz="2400" dirty="0">
              <a:solidFill>
                <a:srgbClr val="181717"/>
              </a:solidFill>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2682921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טבע מושא חקירתנו מתעלה על ההפרדה הזאת</a:t>
            </a:r>
          </a:p>
        </p:txBody>
      </p:sp>
      <p:sp>
        <p:nvSpPr>
          <p:cNvPr id="3" name="מציין מיקום של מספר שקופית 2"/>
          <p:cNvSpPr>
            <a:spLocks noGrp="1"/>
          </p:cNvSpPr>
          <p:nvPr>
            <p:ph type="sldNum" sz="quarter" idx="12"/>
          </p:nvPr>
        </p:nvSpPr>
        <p:spPr>
          <a:xfrm>
            <a:off x="0" y="6492156"/>
            <a:ext cx="827088" cy="365125"/>
          </a:xfrm>
        </p:spPr>
        <p:txBody>
          <a:bodyPr/>
          <a:lstStyle/>
          <a:p>
            <a:pPr>
              <a:defRPr/>
            </a:pPr>
            <a:fld id="{D60D32C8-715F-44D9-A432-035A5BA06BC5}" type="slidenum">
              <a:rPr lang="he-IL" smtClean="0">
                <a:solidFill>
                  <a:prstClr val="black">
                    <a:tint val="75000"/>
                  </a:prstClr>
                </a:solidFill>
              </a:rPr>
              <a:pPr>
                <a:defRPr/>
              </a:pPr>
              <a:t>10</a:t>
            </a:fld>
            <a:endParaRPr lang="he-IL">
              <a:solidFill>
                <a:prstClr val="black">
                  <a:tint val="75000"/>
                </a:prstClr>
              </a:solidFill>
            </a:endParaRPr>
          </a:p>
        </p:txBody>
      </p:sp>
      <p:sp>
        <p:nvSpPr>
          <p:cNvPr id="5" name="מלבן 4"/>
          <p:cNvSpPr/>
          <p:nvPr/>
        </p:nvSpPr>
        <p:spPr>
          <a:xfrm>
            <a:off x="359532" y="1124744"/>
            <a:ext cx="8424936" cy="5262979"/>
          </a:xfrm>
          <a:prstGeom prst="rect">
            <a:avLst/>
          </a:prstGeom>
        </p:spPr>
        <p:txBody>
          <a:bodyPr wrap="square">
            <a:spAutoFit/>
          </a:bodyPr>
          <a:lstStyle/>
          <a:p>
            <a:pPr lvl="0" algn="just" rtl="1" fontAlgn="base">
              <a:buClr>
                <a:srgbClr val="181717"/>
              </a:buClr>
              <a:buSzPts val="1100"/>
            </a:pP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מאחר שאנו חוקרים כעת את האמת של הידע, נדמה שאנו חוקרים את מה שהידע הוא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בעצמו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אולם בחקירה זו הידע הוא המושא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שלנו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הוא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עבורנו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והיותו של מה שיתקבל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בעצמו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יהא לפיכך היותו דווקא </a:t>
            </a:r>
            <a:r>
              <a:rPr lang="he-IL" sz="2400" b="1"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עבורנו</a:t>
            </a:r>
            <a:r>
              <a:rPr lang="he-IL"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rPr>
              <a:t>; מה שאנו נטען כי הוא מהותו לא יהא האמת שלו, אלא רק הידע שלנו ממנו. המהות או קנה המידה יתגלעו בתוכנו, ומה שאמור להיות מושווה עמם ושעליו צריך להחליט באמצעות ההשוואה הזאת, לא בהכרח יהיה חייב להכיר בהם.</a:t>
            </a:r>
            <a:endParaRPr lang="en-US" sz="2400" u="none" strike="noStrike" dirty="0">
              <a:solidFill>
                <a:srgbClr val="181717"/>
              </a:solidFill>
              <a:effectLst/>
              <a:uFill>
                <a:solidFill>
                  <a:srgbClr val="000000"/>
                </a:solidFill>
              </a:uFill>
              <a:latin typeface="Narkisim" panose="020E0502050101010101" pitchFamily="34" charset="-79"/>
              <a:ea typeface="Times New Roman" panose="02020603050405020304" pitchFamily="18" charset="0"/>
              <a:cs typeface="Narkisim" panose="020E0502050101010101" pitchFamily="34" charset="-79"/>
            </a:endParaRPr>
          </a:p>
          <a:p>
            <a:pPr algn="just" rtl="1"/>
            <a:endPar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rtl="1"/>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אולם טבע מושא חקירתנו מתעלה על ההפרדה הזאת, או על המראית הזאת של הפרדה והנחה מראש. המודעות מספקת את קנה המידה שלה לעצמה, כך שהחקירה תהא השוואה של המודעות עם עצמה; וזאת משום שההבדלה שנעשתה לפני רגע מתגלעת בתוך המודעות. בתוכה, המודעות היא משהו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אחר, או במילים אחרות, בעצמה יש לה כבר מניה וביה את המסוימות של מומנט הידע; בה-בעת, עבור המודעות, האחר הזה אינו רק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עבורה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אלא גם מחוץ ליחס הזה או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בעצמו</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משמע: מומנט האמת.</a:t>
            </a:r>
            <a:r>
              <a:rPr lang="en-US" sz="2400" dirty="0">
                <a:effectLst/>
                <a:latin typeface="Narkisim" panose="020E0502050101010101" pitchFamily="34" charset="-79"/>
                <a:cs typeface="Narkisim" panose="020E0502050101010101" pitchFamily="34" charset="-79"/>
              </a:rPr>
              <a:t> </a:t>
            </a:r>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203656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err="1"/>
              <a:t>מיידיות</a:t>
            </a:r>
            <a:endParaRPr lang="he-IL" dirty="0"/>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11</a:t>
            </a:fld>
            <a:endParaRPr lang="he-IL"/>
          </a:p>
        </p:txBody>
      </p:sp>
      <p:sp>
        <p:nvSpPr>
          <p:cNvPr id="4" name="מלבן 3"/>
          <p:cNvSpPr/>
          <p:nvPr/>
        </p:nvSpPr>
        <p:spPr>
          <a:xfrm>
            <a:off x="287524" y="692696"/>
            <a:ext cx="8568952" cy="6109365"/>
          </a:xfrm>
          <a:prstGeom prst="rect">
            <a:avLst/>
          </a:prstGeom>
        </p:spPr>
        <p:txBody>
          <a:bodyPr wrap="square">
            <a:spAutoFit/>
          </a:bodyPr>
          <a:lstStyle/>
          <a:p>
            <a:pPr algn="just"/>
            <a:r>
              <a:rPr lang="he-IL" sz="2300" dirty="0">
                <a:effectLst/>
                <a:latin typeface="Narkisim" panose="020E0502050101010101" pitchFamily="34" charset="-79"/>
                <a:ea typeface="Times New Roman" panose="02020603050405020304" pitchFamily="18" charset="0"/>
                <a:cs typeface="Narkisim" panose="020E0502050101010101" pitchFamily="34" charset="-79"/>
              </a:rPr>
              <a:t>91</a:t>
            </a:r>
            <a:r>
              <a:rPr lang="he-IL" sz="2300" dirty="0">
                <a:solidFill>
                  <a:srgbClr val="181717"/>
                </a:solidFill>
                <a:latin typeface="Verdana" panose="020B0604030504040204" pitchFamily="34" charset="0"/>
                <a:ea typeface="Verdana" panose="020B0604030504040204" pitchFamily="34" charset="0"/>
                <a:cs typeface="Narkisim" panose="020E0502050101010101" pitchFamily="34" charset="-79"/>
              </a:rPr>
              <a:t>§.</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יש לי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ודאות</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לגבי העניין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הזה</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לא משום שפיתחתי את מודעותי והפעלתי בצורות מורכבות את מחשבתי. העניין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הווה</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והוא הווה רק משום שהוא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הווה</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הוא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הווה</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 זה מה שמהותי עבור הידע החושי, וההוויה הטהורה הזו או הבלתי-אמצעיות האחידה הזו מהווים את האמת שלו. בהתאם, הוודאות היא יחס טהור בלתי-אמצעי; מה שהפרט יודע הוא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הזה</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טהור</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או </a:t>
            </a:r>
            <a:r>
              <a:rPr lang="he-IL" sz="2300" b="1" dirty="0">
                <a:effectLst/>
                <a:latin typeface="Narkisim" panose="020E0502050101010101" pitchFamily="34" charset="-79"/>
                <a:ea typeface="Times New Roman" panose="02020603050405020304" pitchFamily="18" charset="0"/>
                <a:cs typeface="Narkisim" panose="020E0502050101010101" pitchFamily="34" charset="-79"/>
              </a:rPr>
              <a:t>הפרטי</a:t>
            </a:r>
            <a:r>
              <a:rPr lang="he-IL" sz="2300" dirty="0">
                <a:effectLst/>
                <a:latin typeface="Narkisim" panose="020E0502050101010101" pitchFamily="34" charset="-79"/>
                <a:ea typeface="Times New Roman" panose="02020603050405020304" pitchFamily="18" charset="0"/>
                <a:cs typeface="Narkisim" panose="020E0502050101010101" pitchFamily="34" charset="-79"/>
              </a:rPr>
              <a:t>. (בהשמטות)</a:t>
            </a:r>
          </a:p>
          <a:p>
            <a:pPr algn="just"/>
            <a:endParaRPr lang="he-IL" sz="2300" dirty="0">
              <a:latin typeface="Narkisim" panose="020E0502050101010101" pitchFamily="34" charset="-79"/>
              <a:ea typeface="Times New Roman" panose="02020603050405020304" pitchFamily="18" charset="0"/>
              <a:cs typeface="Narkisim" panose="020E0502050101010101" pitchFamily="34" charset="-79"/>
            </a:endParaRPr>
          </a:p>
          <a:p>
            <a:pPr algn="just"/>
            <a:r>
              <a:rPr lang="he-IL" sz="2300" dirty="0">
                <a:latin typeface="Narkisim" panose="020E0502050101010101" pitchFamily="34" charset="-79"/>
                <a:ea typeface="Times New Roman" panose="02020603050405020304" pitchFamily="18" charset="0"/>
                <a:cs typeface="Narkisim" panose="020E0502050101010101" pitchFamily="34" charset="-79"/>
              </a:rPr>
              <a:t>לוק על ידיעה הסתכלותית: הרוח תופסת לפעמים באופן בלתי-אמצעי את התאמתם או אי-התאמתם של שני מושגים בפני עצמם, ולזאת נוכל לקרוא ידיעה הסתכלותית. כי במקרה זה אין הרוח טורחת כלל להוכיח את האמת או לבחון אותה, אלא תופסת אותה, כמו שהעין תופסת את האור, אך ורק על-ידי מה שהיא מופנית אליה. כך תופסת הרוח שהלבן אינו השחור, שהעגול אינו משולש [...] את האמתות ממין זה תופסת הרוח על-ידי הסתכלות גרידא ובלי תיווּכו של שום מושג אחר </a:t>
            </a:r>
            <a:r>
              <a:rPr lang="he-IL" sz="2300" dirty="0" err="1">
                <a:latin typeface="Narkisim" panose="020E0502050101010101" pitchFamily="34" charset="-79"/>
                <a:ea typeface="Times New Roman" panose="02020603050405020304" pitchFamily="18" charset="0"/>
                <a:cs typeface="Narkisim" panose="020E0502050101010101" pitchFamily="34" charset="-79"/>
              </a:rPr>
              <a:t>כשאך</a:t>
            </a:r>
            <a:r>
              <a:rPr lang="he-IL" sz="2300" dirty="0">
                <a:latin typeface="Narkisim" panose="020E0502050101010101" pitchFamily="34" charset="-79"/>
                <a:ea typeface="Times New Roman" panose="02020603050405020304" pitchFamily="18" charset="0"/>
                <a:cs typeface="Narkisim" panose="020E0502050101010101" pitchFamily="34" charset="-79"/>
              </a:rPr>
              <a:t> רואה היא את המושגים ביחד; והידיעה ממין זה היא היותר ברורה והיותר וודאית שמוכשר לה טבעו החלש של האדם. חלק זה של הידיעה אי-אפשר לעמוד בפניו, כאור-השמש הבהיר כופה הוא את עצמו על הרוח, </a:t>
            </a:r>
            <a:r>
              <a:rPr lang="he-IL" sz="2300" dirty="0" err="1">
                <a:latin typeface="Narkisim" panose="020E0502050101010101" pitchFamily="34" charset="-79"/>
                <a:ea typeface="Times New Roman" panose="02020603050405020304" pitchFamily="18" charset="0"/>
                <a:cs typeface="Narkisim" panose="020E0502050101010101" pitchFamily="34" charset="-79"/>
              </a:rPr>
              <a:t>כשאך</a:t>
            </a:r>
            <a:r>
              <a:rPr lang="he-IL" sz="2300" dirty="0">
                <a:latin typeface="Narkisim" panose="020E0502050101010101" pitchFamily="34" charset="-79"/>
                <a:ea typeface="Times New Roman" panose="02020603050405020304" pitchFamily="18" charset="0"/>
                <a:cs typeface="Narkisim" panose="020E0502050101010101" pitchFamily="34" charset="-79"/>
              </a:rPr>
              <a:t> תפנה אליו את מבטה, עד שתתפוס אותו באופן בלתי-אמצעי, ואין הוא משאיר מקום להיסוס, ספק או חקירה, כי מָלאה הרוח מיד את אורו הבהיר. </a:t>
            </a:r>
            <a:endParaRPr lang="en-US" sz="2300" dirty="0">
              <a:effectLst/>
              <a:latin typeface="Times New Roman"/>
              <a:ea typeface="Times New Roman"/>
              <a:cs typeface="Miriam"/>
            </a:endParaRPr>
          </a:p>
        </p:txBody>
      </p:sp>
    </p:spTree>
    <p:extLst>
      <p:ext uri="{BB962C8B-B14F-4D97-AF65-F5344CB8AC3E}">
        <p14:creationId xmlns:p14="http://schemas.microsoft.com/office/powerpoint/2010/main" val="156566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Grp="1" noChangeArrowheads="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4AED6F9E-154D-466E-AB20-F616E3BE2755}" type="slidenum">
              <a:rPr kumimoji="0" lang="he-IL" sz="1400" b="0" i="0" u="none" strike="noStrike" kern="1200" cap="none" spc="0" normalizeH="0" baseline="0" noProof="0" smtClean="0">
                <a:ln>
                  <a:noFill/>
                </a:ln>
                <a:solidFill>
                  <a:srgbClr val="000000"/>
                </a:solidFill>
                <a:effectLst/>
                <a:uLnTx/>
                <a:uFillTx/>
                <a:latin typeface="Arial" pitchFamily="34" charset="0"/>
                <a:ea typeface="+mn-ea"/>
                <a:cs typeface="Narkisim" pitchFamily="2" charset="-79"/>
              </a:rPr>
              <a:pPr marL="0" marR="0" lvl="0" indent="0" algn="l" defTabSz="914400" rtl="1" eaLnBrk="1" fontAlgn="base" latinLnBrk="0" hangingPunct="1">
                <a:lnSpc>
                  <a:spcPct val="100000"/>
                </a:lnSpc>
                <a:spcBef>
                  <a:spcPct val="0"/>
                </a:spcBef>
                <a:spcAft>
                  <a:spcPct val="0"/>
                </a:spcAft>
                <a:buClrTx/>
                <a:buSzTx/>
                <a:buFontTx/>
                <a:buNone/>
                <a:tabLst/>
                <a:defRPr/>
              </a:pPr>
              <a:t>12</a:t>
            </a:fld>
            <a:endParaRPr kumimoji="0" lang="en-US" sz="1400" b="0" i="0" u="none" strike="noStrike" kern="1200" cap="none" spc="0" normalizeH="0" baseline="0" noProof="0">
              <a:ln>
                <a:noFill/>
              </a:ln>
              <a:solidFill>
                <a:srgbClr val="000000"/>
              </a:solidFill>
              <a:effectLst/>
              <a:uLnTx/>
              <a:uFillTx/>
              <a:latin typeface="Arial" pitchFamily="34" charset="0"/>
              <a:ea typeface="+mn-ea"/>
              <a:cs typeface="Narkisim" pitchFamily="2" charset="-79"/>
            </a:endParaRPr>
          </a:p>
        </p:txBody>
      </p:sp>
      <p:sp>
        <p:nvSpPr>
          <p:cNvPr id="40963" name="Rectangle 2"/>
          <p:cNvSpPr>
            <a:spLocks noGrp="1" noChangeArrowheads="1"/>
          </p:cNvSpPr>
          <p:nvPr>
            <p:ph type="title"/>
          </p:nvPr>
        </p:nvSpPr>
        <p:spPr>
          <a:xfrm>
            <a:off x="755650" y="115888"/>
            <a:ext cx="7931150" cy="419100"/>
          </a:xfrm>
        </p:spPr>
        <p:txBody>
          <a:bodyPr>
            <a:normAutofit fontScale="90000"/>
          </a:bodyPr>
          <a:lstStyle/>
          <a:p>
            <a:r>
              <a:rPr lang="he-IL" sz="3600">
                <a:cs typeface="Narkisim" pitchFamily="2" charset="-79"/>
              </a:rPr>
              <a:t>סבילות</a:t>
            </a:r>
            <a:endParaRPr lang="en-US" sz="3600">
              <a:cs typeface="Narkisim" pitchFamily="2" charset="-79"/>
            </a:endParaRPr>
          </a:p>
        </p:txBody>
      </p:sp>
      <p:sp>
        <p:nvSpPr>
          <p:cNvPr id="40964" name="Rectangle 3"/>
          <p:cNvSpPr>
            <a:spLocks noGrp="1" noChangeArrowheads="1"/>
          </p:cNvSpPr>
          <p:nvPr>
            <p:ph type="body" idx="1"/>
          </p:nvPr>
        </p:nvSpPr>
        <p:spPr/>
        <p:txBody>
          <a:bodyPr/>
          <a:lstStyle/>
          <a:p>
            <a:pPr algn="just"/>
            <a:r>
              <a:rPr lang="he-IL" sz="2800" dirty="0">
                <a:latin typeface="Narkisim" pitchFamily="2" charset="-79"/>
                <a:cs typeface="Narkisim" pitchFamily="2" charset="-79"/>
              </a:rPr>
              <a:t>ביחס לחלק זה ממושגיו [המושגים הפשוטים] השכל הוא סביל בלבד; ואין בכוחו לקבל או שלא לקבל את ההתחלות האלה של הידיעה, שהן, אם אפשר לומר, חומריה... כשמושגים פשוטים אלה </a:t>
            </a:r>
            <a:r>
              <a:rPr lang="he-IL" sz="2800" dirty="0" err="1">
                <a:latin typeface="Narkisim" pitchFamily="2" charset="-79"/>
                <a:cs typeface="Narkisim" pitchFamily="2" charset="-79"/>
              </a:rPr>
              <a:t>מתיצבים</a:t>
            </a:r>
            <a:r>
              <a:rPr lang="he-IL" sz="2800" dirty="0">
                <a:latin typeface="Narkisim" pitchFamily="2" charset="-79"/>
                <a:cs typeface="Narkisim" pitchFamily="2" charset="-79"/>
              </a:rPr>
              <a:t> לפני הרוח, אין השכל יכול למאן לקבלם, או לשנותם לאחר שהוטבעו בו, או למחוק אותם ולעשות בעצמו חדשים, כמו שאין המראה יכולה לדחות, לשנות או למחוק את הדמויות או המושגים שיוצרים בה הדברים שהושמו לפניה.</a:t>
            </a:r>
          </a:p>
          <a:p>
            <a:pPr algn="just"/>
            <a:r>
              <a:rPr lang="he-IL" sz="2800" dirty="0">
                <a:solidFill>
                  <a:srgbClr val="000000"/>
                </a:solidFill>
                <a:latin typeface="Narkisim" pitchFamily="2" charset="-79"/>
                <a:cs typeface="Narkisim" pitchFamily="2" charset="-79"/>
              </a:rPr>
              <a:t>אין ביכולתה של הרוח ליצור אותם או להכחידם.</a:t>
            </a:r>
            <a:endParaRPr lang="en-US" sz="2800" dirty="0">
              <a:latin typeface="Narkisim" pitchFamily="2" charset="-79"/>
              <a:cs typeface="Narkisim" pitchFamily="2" charset="-79"/>
            </a:endParaRPr>
          </a:p>
        </p:txBody>
      </p:sp>
    </p:spTree>
    <p:extLst>
      <p:ext uri="{BB962C8B-B14F-4D97-AF65-F5344CB8AC3E}">
        <p14:creationId xmlns:p14="http://schemas.microsoft.com/office/powerpoint/2010/main" val="580319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a:t>האמתית ביותר, כן, אבל למה היא מתכוונת? </a:t>
            </a:r>
            <a:r>
              <a:rPr lang="he-IL" sz="2800" dirty="0"/>
              <a:t>נשאלה את פיה</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pPr/>
              <a:t>13</a:t>
            </a:fld>
            <a:endParaRPr lang="he-IL"/>
          </a:p>
        </p:txBody>
      </p:sp>
      <p:sp>
        <p:nvSpPr>
          <p:cNvPr id="4" name="מלבן 3"/>
          <p:cNvSpPr/>
          <p:nvPr/>
        </p:nvSpPr>
        <p:spPr>
          <a:xfrm>
            <a:off x="935596" y="1196752"/>
            <a:ext cx="7524836" cy="3785652"/>
          </a:xfrm>
          <a:prstGeom prst="rect">
            <a:avLst/>
          </a:prstGeom>
        </p:spPr>
        <p:txBody>
          <a:bodyPr wrap="square">
            <a:spAutoFit/>
          </a:bodyPr>
          <a:lstStyle/>
          <a:p>
            <a:pPr algn="just"/>
            <a:r>
              <a:rPr lang="he-IL" sz="2400">
                <a:latin typeface="Narkisim" panose="020E0502050101010101" pitchFamily="34" charset="-79"/>
                <a:cs typeface="Narkisim" panose="020E0502050101010101" pitchFamily="34" charset="-79"/>
              </a:rPr>
              <a:t>91</a:t>
            </a:r>
            <a:r>
              <a:rPr lang="he-IL">
                <a:solidFill>
                  <a:srgbClr val="181717"/>
                </a:solidFill>
                <a:latin typeface="Verdana" panose="020B0604030504040204" pitchFamily="34" charset="0"/>
                <a:ea typeface="Verdana" panose="020B0604030504040204" pitchFamily="34" charset="0"/>
                <a:cs typeface="Narkisim" panose="020E0502050101010101" pitchFamily="34" charset="-79"/>
              </a:rPr>
              <a:t>§</a:t>
            </a:r>
            <a:r>
              <a:rPr lang="he-IL" sz="2400">
                <a:latin typeface="Narkisim" panose="020E0502050101010101" pitchFamily="34" charset="-79"/>
                <a:cs typeface="Narkisim" panose="020E0502050101010101" pitchFamily="34" charset="-79"/>
              </a:rPr>
              <a:t>. הוודאות החושית מופיעה בתור ההכרה האמיתית ביותר; שכן היא טרם גרעה דבר מהמושא והוא עומד לפניה בכל שלמותו. אבל הוודאות הזו מציגה בפועל את עצמה בתור האמת האבסטרקטית והענייה ביותר. על מה שהיא יודעת היא אומרת רק: זה הוֹוֶה.</a:t>
            </a:r>
          </a:p>
          <a:p>
            <a:pPr algn="just">
              <a:spcAft>
                <a:spcPts val="0"/>
              </a:spcAft>
            </a:pPr>
            <a:r>
              <a:rPr lang="en-US" sz="2400">
                <a:latin typeface="Narkisim" panose="020E0502050101010101" pitchFamily="34" charset="-79"/>
                <a:cs typeface="Narkisim" panose="020E0502050101010101" pitchFamily="34" charset="-79"/>
              </a:rPr>
              <a:t> </a:t>
            </a:r>
            <a:r>
              <a:rPr lang="he-IL" sz="2400">
                <a:latin typeface="Narkisim" panose="020E0502050101010101" pitchFamily="34" charset="-79"/>
                <a:cs typeface="Narkisim" panose="020E0502050101010101" pitchFamily="34" charset="-79"/>
              </a:rPr>
              <a:t>95</a:t>
            </a:r>
            <a:r>
              <a:rPr lang="he-IL">
                <a:solidFill>
                  <a:srgbClr val="181717"/>
                </a:solidFill>
                <a:latin typeface="Verdana" panose="020B0604030504040204" pitchFamily="34" charset="0"/>
                <a:ea typeface="Verdana" panose="020B0604030504040204" pitchFamily="34" charset="0"/>
                <a:cs typeface="Narkisim" panose="020E0502050101010101" pitchFamily="34" charset="-79"/>
              </a:rPr>
              <a:t>§</a:t>
            </a:r>
            <a:r>
              <a:rPr lang="he-IL" sz="2400">
                <a:latin typeface="Narkisim" panose="020E0502050101010101" pitchFamily="34" charset="-79"/>
                <a:cs typeface="Narkisim" panose="020E0502050101010101" pitchFamily="34" charset="-79"/>
              </a:rPr>
              <a:t>. יש אפוא לשאול אותה עצמה: מהו ה</a:t>
            </a:r>
            <a:r>
              <a:rPr lang="he-IL" sz="2400" b="1">
                <a:latin typeface="Narkisim" panose="020E0502050101010101" pitchFamily="34" charset="-79"/>
                <a:cs typeface="Narkisim" panose="020E0502050101010101" pitchFamily="34" charset="-79"/>
              </a:rPr>
              <a:t>הזה</a:t>
            </a:r>
            <a:r>
              <a:rPr lang="he-IL" sz="2400">
                <a:latin typeface="Narkisim" panose="020E0502050101010101" pitchFamily="34" charset="-79"/>
                <a:cs typeface="Narkisim" panose="020E0502050101010101" pitchFamily="34" charset="-79"/>
              </a:rPr>
              <a:t>? [...] מהו ה</a:t>
            </a:r>
            <a:r>
              <a:rPr lang="he-IL" sz="2400" b="1">
                <a:latin typeface="Narkisim" panose="020E0502050101010101" pitchFamily="34" charset="-79"/>
                <a:cs typeface="Narkisim" panose="020E0502050101010101" pitchFamily="34" charset="-79"/>
              </a:rPr>
              <a:t>עכשיו</a:t>
            </a:r>
            <a:r>
              <a:rPr lang="he-IL" sz="2400">
                <a:latin typeface="Narkisim" panose="020E0502050101010101" pitchFamily="34" charset="-79"/>
                <a:cs typeface="Narkisim" panose="020E0502050101010101" pitchFamily="34" charset="-79"/>
              </a:rPr>
              <a:t>? אנו משיבים למשל: </a:t>
            </a:r>
            <a:r>
              <a:rPr lang="he-IL" sz="2400" b="1">
                <a:latin typeface="Narkisim" panose="020E0502050101010101" pitchFamily="34" charset="-79"/>
                <a:cs typeface="Narkisim" panose="020E0502050101010101" pitchFamily="34" charset="-79"/>
              </a:rPr>
              <a:t>העכשיו הוא הלילה</a:t>
            </a:r>
            <a:r>
              <a:rPr lang="he-IL" sz="2400">
                <a:latin typeface="Narkisim" panose="020E0502050101010101" pitchFamily="34" charset="-79"/>
                <a:cs typeface="Narkisim" panose="020E0502050101010101" pitchFamily="34" charset="-79"/>
              </a:rPr>
              <a:t>. כדי לבחון את האמת של הוודאות החושית הזו, מספיק ניסוי פשוט. נרשום את האמת הזו; אמת אינה יכולה לאבד כלום על ידי כך שרושמים אותה; וגם לא על ידי כך ששומרים אותה. אם נשוב ונתבונן עכשיו, בשעת צהריים זו, באמת הרשומה, נהיה חייבים לומר שעבר זמנה. </a:t>
            </a:r>
            <a:endParaRPr lang="en-US" sz="3200" dirty="0">
              <a:solidFill>
                <a:prstClr val="black"/>
              </a:solidFill>
              <a:latin typeface="Narkisim" panose="020E0502050101010101" pitchFamily="34" charset="-79"/>
              <a:ea typeface="Times New Roman"/>
              <a:cs typeface="Narkisim" panose="020E0502050101010101" pitchFamily="34" charset="-79"/>
            </a:endParaRPr>
          </a:p>
        </p:txBody>
      </p:sp>
    </p:spTree>
    <p:extLst>
      <p:ext uri="{BB962C8B-B14F-4D97-AF65-F5344CB8AC3E}">
        <p14:creationId xmlns:p14="http://schemas.microsoft.com/office/powerpoint/2010/main" val="200989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3479974B-65E1-4E71-AA77-4FC64AAC8363}"/>
              </a:ext>
            </a:extLst>
          </p:cNvPr>
          <p:cNvSpPr>
            <a:spLocks noGrp="1"/>
          </p:cNvSpPr>
          <p:nvPr>
            <p:ph type="sldNum" sz="quarter" idx="12"/>
          </p:nvPr>
        </p:nvSpPr>
        <p:spPr/>
        <p:txBody>
          <a:bodyPr/>
          <a:lstStyle/>
          <a:p>
            <a:fld id="{7BB997BE-C4FA-4984-B18F-EF1A88858D01}" type="slidenum">
              <a:rPr lang="he-IL" smtClean="0"/>
              <a:pPr/>
              <a:t>14</a:t>
            </a:fld>
            <a:endParaRPr lang="he-IL"/>
          </a:p>
        </p:txBody>
      </p:sp>
      <p:sp>
        <p:nvSpPr>
          <p:cNvPr id="5" name="תיבת טקסט 4">
            <a:extLst>
              <a:ext uri="{FF2B5EF4-FFF2-40B4-BE49-F238E27FC236}">
                <a16:creationId xmlns:a16="http://schemas.microsoft.com/office/drawing/2014/main" id="{989A6486-77C0-4D85-826B-F8A7930CB67E}"/>
              </a:ext>
            </a:extLst>
          </p:cNvPr>
          <p:cNvSpPr txBox="1"/>
          <p:nvPr/>
        </p:nvSpPr>
        <p:spPr>
          <a:xfrm>
            <a:off x="798984" y="1412776"/>
            <a:ext cx="7546032" cy="3785652"/>
          </a:xfrm>
          <a:prstGeom prst="rect">
            <a:avLst/>
          </a:prstGeom>
          <a:noFill/>
        </p:spPr>
        <p:txBody>
          <a:bodyPr wrap="square">
            <a:spAutoFit/>
          </a:bodyPr>
          <a:lstStyle/>
          <a:p>
            <a:pPr marR="180340" algn="just"/>
            <a:r>
              <a:rPr lang="he-IL" sz="2400">
                <a:effectLst/>
                <a:latin typeface="Times New Roman" panose="02020603050405020304" pitchFamily="18" charset="0"/>
                <a:ea typeface="Times New Roman" panose="02020603050405020304" pitchFamily="18" charset="0"/>
                <a:cs typeface="Narkisim" panose="020E0502050101010101" pitchFamily="34" charset="-79"/>
              </a:rPr>
              <a:t>97</a:t>
            </a:r>
            <a:r>
              <a:rPr lang="he-IL">
                <a:solidFill>
                  <a:srgbClr val="181717"/>
                </a:solidFill>
                <a:latin typeface="Verdana" panose="020B0604030504040204" pitchFamily="34" charset="0"/>
                <a:ea typeface="Verdana" panose="020B0604030504040204" pitchFamily="34" charset="0"/>
                <a:cs typeface="Narkisim" panose="020E0502050101010101" pitchFamily="34" charset="-79"/>
              </a:rPr>
              <a:t>§</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את החושי אנחנו גם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מבטאים</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כמשהו כללי; ואכן, מה שאנו אומרים הוא: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הזה</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כלומר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ההזה הכללי</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או: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זה הווה</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a:t>
            </a:r>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כלומר</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הוויה באופן כללי</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בתוך כך איננו מדמים כמובן מול עינינו את ההזה הכללי או את ההוויה בכלל, אבל אנחנו מבטאים את הכללי; כלומר אנחנו כלל לא אומרים את מה שאליו אנו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מתכוונים</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בוודאות החושית הזו. מתברר אפוא שהשפה אמיתית יותר; בתוך השפה אנו עצמנו מפריכים באופן בלתי-אמצעי את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כוונתנו</a:t>
            </a:r>
            <a:r>
              <a:rPr lang="he-IL" sz="2400">
                <a:effectLst/>
                <a:latin typeface="Times New Roman" panose="02020603050405020304" pitchFamily="18" charset="0"/>
                <a:ea typeface="Times New Roman" panose="02020603050405020304" pitchFamily="18" charset="0"/>
                <a:cs typeface="Narkisim" panose="020E0502050101010101" pitchFamily="34" charset="-79"/>
              </a:rPr>
              <a:t>; והואיל והכללי הוא האמיתי של הוודאות החושית, והשפה מבטאת את האמיתי הזה בלבד, הלוא אין שום אפשרות שנוכל אי פעם לומר הוויה חושית כלשהי שאליה אנו </a:t>
            </a:r>
            <a:r>
              <a:rPr lang="he-IL" sz="2400" b="1">
                <a:effectLst/>
                <a:latin typeface="Times New Roman" panose="02020603050405020304" pitchFamily="18" charset="0"/>
                <a:ea typeface="Times New Roman" panose="02020603050405020304" pitchFamily="18" charset="0"/>
                <a:cs typeface="Narkisim" panose="020E0502050101010101" pitchFamily="34" charset="-79"/>
              </a:rPr>
              <a:t>מתכוונים</a:t>
            </a:r>
            <a:r>
              <a:rPr lang="he-IL" sz="2400">
                <a:effectLst/>
                <a:latin typeface="Times New Roman" panose="02020603050405020304" pitchFamily="18" charset="0"/>
                <a:ea typeface="Times New Roman" panose="02020603050405020304" pitchFamily="18" charset="0"/>
                <a:cs typeface="Narkisim" panose="020E0502050101010101" pitchFamily="34" charset="-79"/>
              </a:rPr>
              <a:t>.</a:t>
            </a:r>
            <a:endParaRPr lang="en-US" sz="1600">
              <a:effectLst/>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2866955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7D4C31A-7FF4-44E1-858B-A7A93091FC2E}"/>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15</a:t>
            </a:fld>
            <a:endParaRPr lang="he-IL">
              <a:solidFill>
                <a:prstClr val="black">
                  <a:tint val="75000"/>
                </a:prstClr>
              </a:solidFill>
            </a:endParaRPr>
          </a:p>
        </p:txBody>
      </p:sp>
      <p:sp>
        <p:nvSpPr>
          <p:cNvPr id="4" name="Rectangle 3">
            <a:extLst>
              <a:ext uri="{FF2B5EF4-FFF2-40B4-BE49-F238E27FC236}">
                <a16:creationId xmlns:a16="http://schemas.microsoft.com/office/drawing/2014/main" id="{269B5765-C72F-4B5B-93C2-1FBAF1D90A15}"/>
              </a:ext>
            </a:extLst>
          </p:cNvPr>
          <p:cNvSpPr/>
          <p:nvPr/>
        </p:nvSpPr>
        <p:spPr>
          <a:xfrm>
            <a:off x="976164" y="980728"/>
            <a:ext cx="7191672" cy="5632311"/>
          </a:xfrm>
          <a:prstGeom prst="rect">
            <a:avLst/>
          </a:prstGeom>
        </p:spPr>
        <p:txBody>
          <a:bodyPr wrap="square">
            <a:spAutoFit/>
          </a:bodyPr>
          <a:lstStyle/>
          <a:p>
            <a:pPr algn="just"/>
            <a:r>
              <a:rPr lang="he-IL" sz="2400" dirty="0">
                <a:latin typeface="Times New Roman" panose="02020603050405020304" pitchFamily="18" charset="0"/>
                <a:ea typeface="Times New Roman" panose="02020603050405020304" pitchFamily="18" charset="0"/>
                <a:cs typeface="Narkisim" panose="020E0502050101010101" pitchFamily="34" charset="-79"/>
              </a:rPr>
              <a:t>המושא הראשון [...] נהיה עבור המודעות מושא שרק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עבור המודעות הוא </a:t>
            </a:r>
            <a:r>
              <a:rPr lang="he-IL" sz="2400" b="1" dirty="0" err="1">
                <a:latin typeface="Times New Roman" panose="02020603050405020304" pitchFamily="18" charset="0"/>
                <a:ea typeface="Times New Roman" panose="02020603050405020304" pitchFamily="18" charset="0"/>
                <a:cs typeface="Narkisim" panose="020E0502050101010101" pitchFamily="34" charset="-79"/>
              </a:rPr>
              <a:t>הבעצמו</a:t>
            </a:r>
            <a:r>
              <a:rPr lang="he-IL" sz="2400" b="1" dirty="0">
                <a:latin typeface="Times New Roman" panose="02020603050405020304" pitchFamily="18" charset="0"/>
                <a:ea typeface="Times New Roman" panose="02020603050405020304" pitchFamily="18" charset="0"/>
                <a:cs typeface="Narkisim" panose="020E0502050101010101" pitchFamily="34" charset="-79"/>
              </a:rPr>
              <a:t>, </a:t>
            </a:r>
            <a:r>
              <a:rPr lang="he-IL" sz="2400" dirty="0">
                <a:latin typeface="Times New Roman" panose="02020603050405020304" pitchFamily="18" charset="0"/>
                <a:ea typeface="Times New Roman" panose="02020603050405020304" pitchFamily="18" charset="0"/>
                <a:cs typeface="Narkisim" panose="020E0502050101010101" pitchFamily="34" charset="-79"/>
              </a:rPr>
              <a:t>[...] מה שאומר אבל שזה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המהות </a:t>
            </a:r>
            <a:r>
              <a:rPr lang="he-IL" sz="2400" dirty="0">
                <a:latin typeface="Times New Roman" panose="02020603050405020304" pitchFamily="18" charset="0"/>
                <a:ea typeface="Times New Roman" panose="02020603050405020304" pitchFamily="18" charset="0"/>
                <a:cs typeface="Narkisim" panose="020E0502050101010101" pitchFamily="34" charset="-79"/>
              </a:rPr>
              <a:t>או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מושא </a:t>
            </a:r>
            <a:r>
              <a:rPr lang="he-IL" sz="2400" dirty="0">
                <a:latin typeface="Times New Roman" panose="02020603050405020304" pitchFamily="18" charset="0"/>
                <a:ea typeface="Times New Roman" panose="02020603050405020304" pitchFamily="18" charset="0"/>
                <a:cs typeface="Narkisim" panose="020E0502050101010101" pitchFamily="34" charset="-79"/>
              </a:rPr>
              <a:t>המודעות. מושא חדש זה מכיל את אֵינוּתוֹ של המושא הראשון -- המושא החדש הוא מה שנלמד מההתנסות במושא הראשון</a:t>
            </a:r>
            <a:r>
              <a:rPr lang="en-US" sz="2400" dirty="0">
                <a:latin typeface="Narkisim" panose="020E0502050101010101" pitchFamily="34" charset="-79"/>
                <a:ea typeface="Times New Roman" panose="02020603050405020304" pitchFamily="18" charset="0"/>
                <a:cs typeface="Miriam" panose="020B0502050101010101" pitchFamily="34" charset="-79"/>
              </a:rPr>
              <a:t>.</a:t>
            </a:r>
            <a:r>
              <a:rPr lang="he-IL" sz="2400" dirty="0">
                <a:latin typeface="Times New Roman" panose="02020603050405020304" pitchFamily="18" charset="0"/>
                <a:ea typeface="Times New Roman" panose="02020603050405020304" pitchFamily="18" charset="0"/>
                <a:cs typeface="Narkisim" panose="020E0502050101010101" pitchFamily="34" charset="-79"/>
              </a:rPr>
              <a:t> 86§</a:t>
            </a:r>
            <a:endParaRPr lang="en-IL" sz="2400" dirty="0">
              <a:latin typeface="Times New Roman" panose="02020603050405020304" pitchFamily="18" charset="0"/>
              <a:ea typeface="Times New Roman" panose="02020603050405020304" pitchFamily="18" charset="0"/>
              <a:cs typeface="Miriam" panose="020B0502050101010101" pitchFamily="34" charset="-79"/>
            </a:endParaRPr>
          </a:p>
          <a:p>
            <a:pPr algn="just"/>
            <a:r>
              <a:rPr lang="he-IL" sz="2400" dirty="0">
                <a:latin typeface="Times New Roman" panose="02020603050405020304" pitchFamily="18" charset="0"/>
                <a:ea typeface="Times New Roman" panose="02020603050405020304" pitchFamily="18" charset="0"/>
                <a:cs typeface="Narkisim" panose="020E0502050101010101" pitchFamily="34" charset="-79"/>
              </a:rPr>
              <a:t>על ההבדל הזה, שמצוי במודעות, מבוססת הבחינה. אם שני המומנטים האלה לא יתאימו זה לזה בהשוואה, נראה שהמודעות תיאלץ לשנות את הידע שלה כדי שהוא יתאים למושא; אולם עם שינוי הידע, הלוא (=הרי; א.מ.) משתנה עבורה גם המושא עצמו, כי הידע המצוי היה במהותו ידע של המושא; עם השתנות הידע הופך גם המושא לאחר, כי הוא היה שייך באופן מהותי לידע הזה. 85§</a:t>
            </a:r>
            <a:endParaRPr lang="en-IL" sz="2400" dirty="0">
              <a:latin typeface="Times New Roman" panose="02020603050405020304" pitchFamily="18" charset="0"/>
              <a:ea typeface="Times New Roman" panose="02020603050405020304" pitchFamily="18" charset="0"/>
              <a:cs typeface="Miriam" panose="020B0502050101010101" pitchFamily="34" charset="-79"/>
            </a:endParaRPr>
          </a:p>
          <a:p>
            <a:pPr algn="just"/>
            <a:r>
              <a:rPr lang="he-IL" sz="2400" dirty="0">
                <a:latin typeface="Times New Roman" panose="02020603050405020304" pitchFamily="18" charset="0"/>
                <a:ea typeface="Times New Roman" panose="02020603050405020304" pitchFamily="18" charset="0"/>
                <a:cs typeface="Narkisim" panose="020E0502050101010101" pitchFamily="34" charset="-79"/>
              </a:rPr>
              <a:t>החושי עצמו עדיין נוכח, אכל לא כפי שהוא היה אמור להיות בוודאות הבלתי-אמצעית, כלומר בתור הפרט שאליו היא התכוונה, אלא כמשהו כללי או כמה שיסתמן בתור </a:t>
            </a:r>
            <a:r>
              <a:rPr lang="he-IL" sz="2400" b="1" dirty="0">
                <a:latin typeface="Times New Roman" panose="02020603050405020304" pitchFamily="18" charset="0"/>
                <a:ea typeface="Times New Roman" panose="02020603050405020304" pitchFamily="18" charset="0"/>
                <a:cs typeface="Narkisim" panose="020E0502050101010101" pitchFamily="34" charset="-79"/>
              </a:rPr>
              <a:t>תכונה</a:t>
            </a:r>
            <a:r>
              <a:rPr lang="he-IL" sz="2400" dirty="0">
                <a:latin typeface="Times New Roman" panose="02020603050405020304" pitchFamily="18" charset="0"/>
                <a:ea typeface="Times New Roman" panose="02020603050405020304" pitchFamily="18" charset="0"/>
                <a:cs typeface="Narkisim" panose="020E0502050101010101" pitchFamily="34" charset="-79"/>
              </a:rPr>
              <a:t>. 113§</a:t>
            </a:r>
            <a:endParaRPr lang="en-IL" sz="24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161898637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c8eb246-3908-4bf2-9270-78aabb419f5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F140B02EF6F84E94449467E5B86E97" ma:contentTypeVersion="15" ma:contentTypeDescription="Create a new document." ma:contentTypeScope="" ma:versionID="2067d07784979ab201f812c476e1ba35">
  <xsd:schema xmlns:xsd="http://www.w3.org/2001/XMLSchema" xmlns:xs="http://www.w3.org/2001/XMLSchema" xmlns:p="http://schemas.microsoft.com/office/2006/metadata/properties" xmlns:ns3="dc8eb246-3908-4bf2-9270-78aabb419f5a" xmlns:ns4="f2e71ada-5fbf-4c98-b634-cbb41a34da09" targetNamespace="http://schemas.microsoft.com/office/2006/metadata/properties" ma:root="true" ma:fieldsID="a602ba3f3465495f8d324221adc42752" ns3:_="" ns4:_="">
    <xsd:import namespace="dc8eb246-3908-4bf2-9270-78aabb419f5a"/>
    <xsd:import namespace="f2e71ada-5fbf-4c98-b634-cbb41a34da0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MediaServiceSearchPropertie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eb246-3908-4bf2-9270-78aabb419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ystemTags" ma:index="11" nillable="true" ma:displayName="MediaServiceSystemTags" ma:hidden="true" ma:internalName="MediaServiceSystemTag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e71ada-5fbf-4c98-b634-cbb41a34da0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EBB686-A58F-41BF-BDBB-0620482254B3}">
  <ds:schemaRefs>
    <ds:schemaRef ds:uri="http://schemas.microsoft.com/sharepoint/v3/contenttype/forms"/>
  </ds:schemaRefs>
</ds:datastoreItem>
</file>

<file path=customXml/itemProps2.xml><?xml version="1.0" encoding="utf-8"?>
<ds:datastoreItem xmlns:ds="http://schemas.openxmlformats.org/officeDocument/2006/customXml" ds:itemID="{2FBD7693-2776-497F-A931-413FBC92530F}">
  <ds:schemaRefs>
    <ds:schemaRef ds:uri="dc8eb246-3908-4bf2-9270-78aabb419f5a"/>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f2e71ada-5fbf-4c98-b634-cbb41a34da09"/>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FE920CD-5E27-439C-B68B-B7F9CDDF80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eb246-3908-4bf2-9270-78aabb419f5a"/>
    <ds:schemaRef ds:uri="f2e71ada-5fbf-4c98-b634-cbb41a34d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3825</TotalTime>
  <Words>1957</Words>
  <Application>Microsoft Office PowerPoint</Application>
  <PresentationFormat>‫הצגה על המסך (4:3)</PresentationFormat>
  <Paragraphs>69</Paragraphs>
  <Slides>15</Slides>
  <Notes>6</Notes>
  <HiddenSlides>0</HiddenSlides>
  <MMClips>0</MMClips>
  <ScaleCrop>false</ScaleCrop>
  <HeadingPairs>
    <vt:vector size="6" baseType="variant">
      <vt:variant>
        <vt:lpstr>גופנים בשימוש</vt:lpstr>
      </vt:variant>
      <vt:variant>
        <vt:i4>6</vt:i4>
      </vt:variant>
      <vt:variant>
        <vt:lpstr>ערכת נושא</vt:lpstr>
      </vt:variant>
      <vt:variant>
        <vt:i4>4</vt:i4>
      </vt:variant>
      <vt:variant>
        <vt:lpstr>כותרות שקופיות</vt:lpstr>
      </vt:variant>
      <vt:variant>
        <vt:i4>15</vt:i4>
      </vt:variant>
    </vt:vector>
  </HeadingPairs>
  <TitlesOfParts>
    <vt:vector size="25" baseType="lpstr">
      <vt:lpstr>Arial</vt:lpstr>
      <vt:lpstr>Arial Rounded MT Bold</vt:lpstr>
      <vt:lpstr>Calibri</vt:lpstr>
      <vt:lpstr>Narkisim</vt:lpstr>
      <vt:lpstr>Times New Roman</vt:lpstr>
      <vt:lpstr>Verdana</vt:lpstr>
      <vt:lpstr>ערכת נושא Office</vt:lpstr>
      <vt:lpstr>1_ערכת נושא Office</vt:lpstr>
      <vt:lpstr>4_ערכת נושא Office</vt:lpstr>
      <vt:lpstr>3_ערכת נושא Office</vt:lpstr>
      <vt:lpstr>מצגת של PowerPoint‏</vt:lpstr>
      <vt:lpstr>הנחות היסוד הסמויות של הספק</vt:lpstr>
      <vt:lpstr>הבחנות מפוקפקות, מושגים מפוקפקים</vt:lpstr>
      <vt:lpstr>(שוב) הגדרוֹת המודעוּת</vt:lpstr>
      <vt:lpstr>מי יתננו משוחררים מכל הסיבוכים האלה!</vt:lpstr>
      <vt:lpstr>'הופעה', אקספוזיציה של 'ידיעה פנומנלית' </vt:lpstr>
      <vt:lpstr>שאלת קנה המידה</vt:lpstr>
      <vt:lpstr>הידיעה שאנו חוקרים</vt:lpstr>
      <vt:lpstr>המודעות בוחנת את עצמה תפקידו (ונקודת ראותו) של הפנומנולוג</vt:lpstr>
      <vt:lpstr>טבע מושא חקירתנו מתעלה על ההפרדה הזאת</vt:lpstr>
      <vt:lpstr>מיידיות</vt:lpstr>
      <vt:lpstr>סבילות</vt:lpstr>
      <vt:lpstr>האמתית ביותר, כן, אבל למה היא מתכוונת? נשאלה את פיה</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287</cp:revision>
  <dcterms:created xsi:type="dcterms:W3CDTF">2013-03-07T10:20:36Z</dcterms:created>
  <dcterms:modified xsi:type="dcterms:W3CDTF">2024-06-04T18:56:01Z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0x01010023F140B02EF6F84E94449467E5B86E97</vt:lpwstr>
  </property>
</Properties>
</file>