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4"/>
    <p:sldMasterId id="2147483735" r:id="rId5"/>
    <p:sldMasterId id="2147483778" r:id="rId6"/>
  </p:sldMasterIdLst>
  <p:notesMasterIdLst>
    <p:notesMasterId r:id="rId25"/>
  </p:notesMasterIdLst>
  <p:sldIdLst>
    <p:sldId id="422" r:id="rId7"/>
    <p:sldId id="387" r:id="rId8"/>
    <p:sldId id="417" r:id="rId9"/>
    <p:sldId id="416" r:id="rId10"/>
    <p:sldId id="446" r:id="rId11"/>
    <p:sldId id="419" r:id="rId12"/>
    <p:sldId id="449" r:id="rId13"/>
    <p:sldId id="447" r:id="rId14"/>
    <p:sldId id="451" r:id="rId15"/>
    <p:sldId id="365" r:id="rId16"/>
    <p:sldId id="386" r:id="rId17"/>
    <p:sldId id="410" r:id="rId18"/>
    <p:sldId id="426" r:id="rId19"/>
    <p:sldId id="444" r:id="rId20"/>
    <p:sldId id="445" r:id="rId21"/>
    <p:sldId id="450" r:id="rId22"/>
    <p:sldId id="427" r:id="rId23"/>
    <p:sldId id="428" r:id="rId2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870" autoAdjust="0"/>
    <p:restoredTop sz="94660"/>
  </p:normalViewPr>
  <p:slideViewPr>
    <p:cSldViewPr>
      <p:cViewPr>
        <p:scale>
          <a:sx n="40" d="100"/>
          <a:sy n="40" d="100"/>
        </p:scale>
        <p:origin x="378" y="5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י"א/סיון/תשפ"ד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4</a:t>
            </a:fld>
            <a:endParaRPr lang="he-IL">
              <a:solidFill>
                <a:prstClr val="black"/>
              </a:solidFill>
            </a:endParaRPr>
          </a:p>
        </p:txBody>
      </p:sp>
    </p:spTree>
    <p:extLst>
      <p:ext uri="{BB962C8B-B14F-4D97-AF65-F5344CB8AC3E}">
        <p14:creationId xmlns:p14="http://schemas.microsoft.com/office/powerpoint/2010/main" val="3741031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12</a:t>
            </a:fld>
            <a:endParaRPr lang="he-IL">
              <a:solidFill>
                <a:prstClr val="black"/>
              </a:solidFill>
            </a:endParaRPr>
          </a:p>
        </p:txBody>
      </p:sp>
    </p:spTree>
    <p:extLst>
      <p:ext uri="{BB962C8B-B14F-4D97-AF65-F5344CB8AC3E}">
        <p14:creationId xmlns:p14="http://schemas.microsoft.com/office/powerpoint/2010/main" val="279397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17.06.2024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17.06.2024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17.06.2024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17.06.2024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17.06.2024</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17.06.2024</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17.06.2024</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17.06.2024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17.06.2024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17.06.2024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17.06.2024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90130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10015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672341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27495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17.06.2024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983265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17.06.2024</a:t>
            </a:fld>
            <a:endParaRPr lang="he-IL">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905322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17.06.2024</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689541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17.06.2024</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132196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17.06.2024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432211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17.06.2024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826539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137915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097310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29791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200576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819234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17.06.2024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6626198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17.06.2024</a:t>
            </a:fld>
            <a:endParaRPr lang="he-IL">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704779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17.06.2024</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5057687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17.06.2024</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2100304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17.06.2024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8617888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17.06.2024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651366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807405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802603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17.06.2024</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69482246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17.06.2024</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18188251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E14A5B47-3750-4EAF-8FA9-A609527792E4}"/>
              </a:ext>
            </a:extLst>
          </p:cNvPr>
          <p:cNvSpPr>
            <a:spLocks noGrp="1"/>
          </p:cNvSpPr>
          <p:nvPr>
            <p:ph type="sldNum" sz="quarter" idx="12"/>
          </p:nvPr>
        </p:nvSpPr>
        <p:spPr/>
        <p:txBody>
          <a:bodyPr/>
          <a:lstStyle/>
          <a:p>
            <a:fld id="{7BB997BE-C4FA-4984-B18F-EF1A88858D01}" type="slidenum">
              <a:rPr lang="he-IL" smtClean="0"/>
              <a:pPr/>
              <a:t>1</a:t>
            </a:fld>
            <a:endParaRPr lang="he-IL"/>
          </a:p>
        </p:txBody>
      </p:sp>
      <p:sp>
        <p:nvSpPr>
          <p:cNvPr id="4" name="תיבת טקסט 3">
            <a:extLst>
              <a:ext uri="{FF2B5EF4-FFF2-40B4-BE49-F238E27FC236}">
                <a16:creationId xmlns:a16="http://schemas.microsoft.com/office/drawing/2014/main" id="{6EC5DBF8-5B6F-4D74-8E1F-A2B233BA9ACA}"/>
              </a:ext>
            </a:extLst>
          </p:cNvPr>
          <p:cNvSpPr txBox="1"/>
          <p:nvPr/>
        </p:nvSpPr>
        <p:spPr>
          <a:xfrm>
            <a:off x="395536" y="1365013"/>
            <a:ext cx="8352928" cy="2308324"/>
          </a:xfrm>
          <a:prstGeom prst="rect">
            <a:avLst/>
          </a:prstGeom>
          <a:noFill/>
        </p:spPr>
        <p:txBody>
          <a:bodyPr wrap="square">
            <a:spAutoFit/>
          </a:bodyPr>
          <a:lstStyle/>
          <a:p>
            <a:pPr algn="just"/>
            <a:r>
              <a:rPr lang="he-IL" sz="2400" u="sng" dirty="0">
                <a:effectLst/>
                <a:latin typeface="Times New Roman" panose="02020603050405020304" pitchFamily="18" charset="0"/>
                <a:ea typeface="Times New Roman" panose="02020603050405020304" pitchFamily="18" charset="0"/>
                <a:cs typeface="Narkisim" panose="020E0502050101010101" pitchFamily="34" charset="-79"/>
              </a:rPr>
              <a:t>תכנית-השיעור</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a:t>
            </a: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[א] פנומנולוגיה של הרוח, מסעה של הרוח </a:t>
            </a: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[ב] 'אחדות </a:t>
            </a:r>
            <a:r>
              <a:rPr lang="he-IL" sz="2400" dirty="0" err="1">
                <a:latin typeface="Calibri" panose="020F0502020204030204" pitchFamily="34" charset="0"/>
                <a:ea typeface="Times New Roman" panose="02020603050405020304" pitchFamily="18" charset="0"/>
                <a:cs typeface="Narkisim" panose="020E0502050101010101" pitchFamily="34" charset="-79"/>
              </a:rPr>
              <a:t>האפרצפציה</a:t>
            </a:r>
            <a:r>
              <a:rPr lang="he-IL" sz="2400" dirty="0">
                <a:latin typeface="Calibri" panose="020F0502020204030204" pitchFamily="34" charset="0"/>
                <a:ea typeface="Times New Roman" panose="02020603050405020304" pitchFamily="18" charset="0"/>
                <a:cs typeface="Narkisim" panose="020E0502050101010101" pitchFamily="34" charset="-79"/>
              </a:rPr>
              <a:t>', המושג ותנועתו, יעדו של המסע</a:t>
            </a:r>
          </a:p>
          <a:p>
            <a:pPr algn="just"/>
            <a:endParaRPr lang="he-IL" sz="2400" dirty="0">
              <a:latin typeface="Calibri" panose="020F0502020204030204" pitchFamily="34" charset="0"/>
              <a:ea typeface="Times New Roman" panose="02020603050405020304" pitchFamily="18" charset="0"/>
              <a:cs typeface="Narkisim" panose="020E0502050101010101" pitchFamily="34" charset="-79"/>
            </a:endParaRP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'בחלום הלילה בצאת הכוכבים'</a:t>
            </a:r>
          </a:p>
          <a:p>
            <a:pPr algn="just"/>
            <a:r>
              <a:rPr lang="he-IL" sz="2400" dirty="0">
                <a:solidFill>
                  <a:srgbClr val="FF0000"/>
                </a:solidFill>
                <a:latin typeface="Calibri" panose="020F0502020204030204" pitchFamily="34" charset="0"/>
                <a:ea typeface="Times New Roman" panose="02020603050405020304" pitchFamily="18" charset="0"/>
                <a:cs typeface="Narkisim" panose="020E0502050101010101" pitchFamily="34" charset="-79"/>
              </a:rPr>
              <a:t>[ג] מבט ביעף על פרקי 'מודעות' (3-1)</a:t>
            </a:r>
          </a:p>
        </p:txBody>
      </p:sp>
      <p:sp>
        <p:nvSpPr>
          <p:cNvPr id="5" name="תיבת טקסט 4">
            <a:extLst>
              <a:ext uri="{FF2B5EF4-FFF2-40B4-BE49-F238E27FC236}">
                <a16:creationId xmlns:a16="http://schemas.microsoft.com/office/drawing/2014/main" id="{64893AB2-40B9-A2D8-3150-01DFF653DF80}"/>
              </a:ext>
            </a:extLst>
          </p:cNvPr>
          <p:cNvSpPr txBox="1"/>
          <p:nvPr/>
        </p:nvSpPr>
        <p:spPr>
          <a:xfrm>
            <a:off x="89756" y="4149080"/>
            <a:ext cx="8964488" cy="1384995"/>
          </a:xfrm>
          <a:prstGeom prst="rect">
            <a:avLst/>
          </a:prstGeom>
          <a:noFill/>
        </p:spPr>
        <p:txBody>
          <a:bodyPr wrap="square">
            <a:spAutoFit/>
          </a:bodyPr>
          <a:lstStyle/>
          <a:p>
            <a:pPr algn="just" rtl="1">
              <a:tabLst>
                <a:tab pos="273050" algn="l"/>
              </a:tabLst>
            </a:pP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לסֵדֶר:</a:t>
            </a:r>
            <a:endParaRPr lang="en-US" sz="24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tabLst>
                <a:tab pos="273050" algn="l"/>
              </a:tabLst>
            </a:pPr>
            <a:r>
              <a:rPr lang="he-IL" sz="2000" dirty="0">
                <a:effectLst/>
                <a:latin typeface="Times New Roman" panose="02020603050405020304" pitchFamily="18" charset="0"/>
                <a:ea typeface="Times New Roman" panose="02020603050405020304" pitchFamily="18" charset="0"/>
                <a:cs typeface="Narkisim" panose="020E0502050101010101" pitchFamily="34" charset="-79"/>
              </a:rPr>
              <a:t>בחינת בית תתקיים בשבוע של 15-11 באוגוסט</a:t>
            </a:r>
            <a:endParaRPr lang="en-US" sz="20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tabLst>
                <a:tab pos="273050" algn="l"/>
              </a:tabLst>
            </a:pPr>
            <a:r>
              <a:rPr lang="he-IL" sz="2000" dirty="0">
                <a:effectLst/>
                <a:latin typeface="Times New Roman" panose="02020603050405020304" pitchFamily="18" charset="0"/>
                <a:ea typeface="Times New Roman" panose="02020603050405020304" pitchFamily="18" charset="0"/>
                <a:cs typeface="Narkisim" panose="020E0502050101010101" pitchFamily="34" charset="-79"/>
              </a:rPr>
              <a:t>שיעור השלמה יתקיים בהמשך לשיעור 10 ביום שלישי ה-16.7 בשעות 20:30-19:00</a:t>
            </a:r>
          </a:p>
          <a:p>
            <a:pPr marL="457200" indent="-457200" algn="just" rtl="1">
              <a:tabLst>
                <a:tab pos="273050" algn="l"/>
              </a:tabLst>
            </a:pPr>
            <a:r>
              <a:rPr lang="he-IL" sz="2000" dirty="0">
                <a:effectLst/>
                <a:latin typeface="Times New Roman" panose="02020603050405020304" pitchFamily="18" charset="0"/>
                <a:ea typeface="Times New Roman" panose="02020603050405020304" pitchFamily="18" charset="0"/>
                <a:cs typeface="Narkisim" panose="020E0502050101010101" pitchFamily="34" charset="-79"/>
              </a:rPr>
              <a:t>אבוא גם שבוע אחר כך ב-23.7 לכאן בשעה הרגילה; אתם מוזמנים לשוחח\לשאול\לספר</a:t>
            </a:r>
            <a:endParaRPr lang="en-US" sz="2000" dirty="0">
              <a:effectLst/>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251024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הידיעה שאנו חוקרים</a:t>
            </a:r>
          </a:p>
        </p:txBody>
      </p:sp>
      <p:sp>
        <p:nvSpPr>
          <p:cNvPr id="3" name="מציין מיקום של מספר שקופית 2"/>
          <p:cNvSpPr>
            <a:spLocks noGrp="1"/>
          </p:cNvSpPr>
          <p:nvPr>
            <p:ph type="sldNum" sz="quarter" idx="12"/>
          </p:nvPr>
        </p:nvSpPr>
        <p:spPr>
          <a:xfrm>
            <a:off x="0" y="6445424"/>
            <a:ext cx="763009" cy="432048"/>
          </a:xfrm>
        </p:spPr>
        <p:txBody>
          <a:bodyPr/>
          <a:lstStyle/>
          <a:p>
            <a:fld id="{7BB997BE-C4FA-4984-B18F-EF1A88858D01}" type="slidenum">
              <a:rPr lang="he-IL" smtClean="0">
                <a:solidFill>
                  <a:prstClr val="black">
                    <a:tint val="75000"/>
                  </a:prstClr>
                </a:solidFill>
              </a:rPr>
              <a:pPr/>
              <a:t>2</a:t>
            </a:fld>
            <a:endParaRPr lang="he-IL">
              <a:solidFill>
                <a:prstClr val="black">
                  <a:tint val="75000"/>
                </a:prstClr>
              </a:solidFill>
            </a:endParaRPr>
          </a:p>
        </p:txBody>
      </p:sp>
      <p:sp>
        <p:nvSpPr>
          <p:cNvPr id="6" name="תיבת טקסט 5">
            <a:extLst>
              <a:ext uri="{FF2B5EF4-FFF2-40B4-BE49-F238E27FC236}">
                <a16:creationId xmlns:a16="http://schemas.microsoft.com/office/drawing/2014/main" id="{2552EBF1-3C3D-4BD8-94F7-F66FB3A7AC63}"/>
              </a:ext>
            </a:extLst>
          </p:cNvPr>
          <p:cNvSpPr txBox="1"/>
          <p:nvPr/>
        </p:nvSpPr>
        <p:spPr>
          <a:xfrm>
            <a:off x="1992846" y="1484784"/>
            <a:ext cx="6072708" cy="2677656"/>
          </a:xfrm>
          <a:prstGeom prst="rect">
            <a:avLst/>
          </a:prstGeom>
          <a:noFill/>
        </p:spPr>
        <p:txBody>
          <a:bodyPr wrap="square">
            <a:spAutoFit/>
          </a:bodyPr>
          <a:lstStyle/>
          <a:p>
            <a:pPr algn="just" rtl="1"/>
            <a:r>
              <a:rPr lang="he-IL" sz="2400" dirty="0">
                <a:effectLst/>
                <a:latin typeface="Narkisim" panose="020E0502050101010101" pitchFamily="34" charset="-79"/>
                <a:ea typeface="Times New Roman" panose="02020603050405020304" pitchFamily="18" charset="0"/>
                <a:cs typeface="Narkisim" panose="020E0502050101010101" pitchFamily="34" charset="-79"/>
              </a:rPr>
              <a:t>העניין המהותי הוא לזכור במשך כל מהלך החקירה ששני המומנטים האלה,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מושג ומושא</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היות-עבור-אחר והיות-בעצמו</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מתגלעים בידע שאנו חוקרים עצמו, ולכן איננו נדרשים להביא עמנו קני מידה וליישם במהלך החקירה רעיונות ומחשבות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משלנו</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אם נרפה מכל אלה, נצליח לבחון את העניין כפי שהוא עצמו הווה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בעצמו ועבור עצמו</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a:t>
            </a:r>
            <a:r>
              <a:rPr lang="he-IL" sz="1800" dirty="0">
                <a:effectLst/>
                <a:latin typeface="Narkisim" panose="020E0502050101010101" pitchFamily="34" charset="-79"/>
                <a:ea typeface="Times New Roman" panose="02020603050405020304" pitchFamily="18" charset="0"/>
                <a:cs typeface="Miriam Transparent" panose="020B0502050101010101" pitchFamily="34" charset="-79"/>
              </a:rPr>
              <a:t>84§</a:t>
            </a:r>
            <a:endParaRPr lang="en-US" sz="1400" dirty="0">
              <a:effectLst/>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1117592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260648"/>
            <a:ext cx="8229600" cy="908720"/>
          </a:xfrm>
        </p:spPr>
        <p:txBody>
          <a:bodyPr/>
          <a:lstStyle/>
          <a:p>
            <a:r>
              <a:rPr lang="he-IL" dirty="0"/>
              <a:t>המודעות בוחנת את עצמה</a:t>
            </a:r>
            <a:br>
              <a:rPr lang="he-IL" dirty="0"/>
            </a:br>
            <a:r>
              <a:rPr lang="he-IL" sz="2400" dirty="0"/>
              <a:t>תפקידו (ונקודת ראותו) של </a:t>
            </a:r>
            <a:r>
              <a:rPr lang="he-IL" sz="2400" dirty="0" err="1"/>
              <a:t>הפנומנולוג</a:t>
            </a:r>
            <a:endParaRPr lang="he-IL" dirty="0"/>
          </a:p>
        </p:txBody>
      </p:sp>
      <p:sp>
        <p:nvSpPr>
          <p:cNvPr id="3" name="מציין מיקום של מספר שקופית 2"/>
          <p:cNvSpPr>
            <a:spLocks noGrp="1"/>
          </p:cNvSpPr>
          <p:nvPr>
            <p:ph type="sldNum" sz="quarter" idx="12"/>
          </p:nvPr>
        </p:nvSpPr>
        <p:spPr>
          <a:xfrm>
            <a:off x="0" y="6411516"/>
            <a:ext cx="763009" cy="432048"/>
          </a:xfrm>
        </p:spPr>
        <p:txBody>
          <a:bodyPr/>
          <a:lstStyle/>
          <a:p>
            <a:fld id="{7BB997BE-C4FA-4984-B18F-EF1A88858D01}" type="slidenum">
              <a:rPr lang="he-IL" smtClean="0">
                <a:solidFill>
                  <a:prstClr val="black">
                    <a:tint val="75000"/>
                  </a:prstClr>
                </a:solidFill>
              </a:rPr>
              <a:pPr/>
              <a:t>3</a:t>
            </a:fld>
            <a:endParaRPr lang="he-IL">
              <a:solidFill>
                <a:prstClr val="black">
                  <a:tint val="75000"/>
                </a:prstClr>
              </a:solidFill>
            </a:endParaRPr>
          </a:p>
        </p:txBody>
      </p:sp>
      <p:sp>
        <p:nvSpPr>
          <p:cNvPr id="4" name="מלבן 3"/>
          <p:cNvSpPr/>
          <p:nvPr/>
        </p:nvSpPr>
        <p:spPr>
          <a:xfrm>
            <a:off x="539552" y="2060848"/>
            <a:ext cx="8064896" cy="3416320"/>
          </a:xfrm>
          <a:prstGeom prst="rect">
            <a:avLst/>
          </a:prstGeom>
        </p:spPr>
        <p:txBody>
          <a:bodyPr wrap="square">
            <a:spAutoFit/>
          </a:bodyPr>
          <a:lstStyle/>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במה שהמודעות מכריזה עליו, בתוך עצמה, בתור</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הבעצמו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בתור</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האמיתי</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אנו מוצאים את קנה המידה שהיא עצמה מציבה כדי למדוד בו את הידע שלה. 84-83</a:t>
            </a:r>
            <a:r>
              <a:rPr lang="he-IL" sz="16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algn="just"/>
            <a:endParaRPr lang="he-IL" sz="2400" dirty="0">
              <a:solidFill>
                <a:srgbClr val="181717"/>
              </a:solidFill>
              <a:latin typeface="Narkisim" panose="020E0502050101010101" pitchFamily="34" charset="-79"/>
              <a:cs typeface="Narkisim" panose="020E0502050101010101" pitchFamily="34" charset="-79"/>
            </a:endParaRPr>
          </a:p>
          <a:p>
            <a:pPr algn="just"/>
            <a:r>
              <a:rPr lang="he-IL" sz="2400" dirty="0">
                <a:solidFill>
                  <a:srgbClr val="181717"/>
                </a:solidFill>
                <a:latin typeface="Narkisim" panose="020E0502050101010101" pitchFamily="34" charset="-79"/>
                <a:cs typeface="Narkisim" panose="020E0502050101010101" pitchFamily="34" charset="-79"/>
              </a:rPr>
              <a:t>לכן איננו נדרשים להביא עמנו קני מידה וליישם במהלך החקירה רעיונות ומחשבות משלנו.</a:t>
            </a:r>
            <a:endParaRPr lang="en-US" sz="2400" dirty="0">
              <a:solidFill>
                <a:srgbClr val="181717"/>
              </a:solidFill>
              <a:latin typeface="Narkisim" panose="020E0502050101010101" pitchFamily="34" charset="-79"/>
              <a:cs typeface="Narkisim" panose="020E0502050101010101" pitchFamily="34" charset="-79"/>
            </a:endParaRPr>
          </a:p>
          <a:p>
            <a:pPr algn="l" rtl="0"/>
            <a:endParaRPr lang="en-US" sz="2400" dirty="0">
              <a:solidFill>
                <a:prstClr val="black"/>
              </a:solidFill>
              <a:latin typeface="Arial Rounded MT Bold"/>
              <a:ea typeface="Times New Roman"/>
              <a:cs typeface="Narkisim"/>
            </a:endParaRPr>
          </a:p>
          <a:p>
            <a:pPr algn="r"/>
            <a:r>
              <a:rPr lang="he-IL" sz="2400" dirty="0">
                <a:solidFill>
                  <a:srgbClr val="181717"/>
                </a:solidFill>
                <a:latin typeface="Narkisim" panose="020E0502050101010101" pitchFamily="34" charset="-79"/>
                <a:cs typeface="Narkisim" panose="020E0502050101010101" pitchFamily="34" charset="-79"/>
              </a:rPr>
              <a:t>הואיל והמודעות בוחנת את עצמה, גם מהיבט זה כל שנותר לנו הוא לצפות </a:t>
            </a:r>
            <a:r>
              <a:rPr lang="he-IL" sz="2400">
                <a:solidFill>
                  <a:srgbClr val="181717"/>
                </a:solidFill>
                <a:latin typeface="Narkisim" panose="020E0502050101010101" pitchFamily="34" charset="-79"/>
                <a:cs typeface="Narkisim" panose="020E0502050101010101" pitchFamily="34" charset="-79"/>
              </a:rPr>
              <a:t>ותו לא. </a:t>
            </a:r>
            <a:r>
              <a:rPr lang="he-IL" sz="2400" dirty="0">
                <a:solidFill>
                  <a:srgbClr val="181717"/>
                </a:solidFill>
                <a:latin typeface="Narkisim" panose="020E0502050101010101" pitchFamily="34" charset="-79"/>
                <a:cs typeface="Narkisim" panose="020E0502050101010101" pitchFamily="34" charset="-79"/>
              </a:rPr>
              <a:t>85§ </a:t>
            </a:r>
            <a:endParaRPr lang="en-US" sz="2400" dirty="0">
              <a:solidFill>
                <a:srgbClr val="181717"/>
              </a:solidFill>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2682921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טבע מושא חקירתנו מתעלה על ההפרדה הזאת</a:t>
            </a:r>
          </a:p>
        </p:txBody>
      </p:sp>
      <p:sp>
        <p:nvSpPr>
          <p:cNvPr id="3" name="מציין מיקום של מספר שקופית 2"/>
          <p:cNvSpPr>
            <a:spLocks noGrp="1"/>
          </p:cNvSpPr>
          <p:nvPr>
            <p:ph type="sldNum" sz="quarter" idx="12"/>
          </p:nvPr>
        </p:nvSpPr>
        <p:spPr>
          <a:xfrm>
            <a:off x="0" y="6492156"/>
            <a:ext cx="827088" cy="365125"/>
          </a:xfrm>
        </p:spPr>
        <p:txBody>
          <a:bodyPr/>
          <a:lstStyle/>
          <a:p>
            <a:pPr>
              <a:defRPr/>
            </a:pPr>
            <a:fld id="{D60D32C8-715F-44D9-A432-035A5BA06BC5}" type="slidenum">
              <a:rPr lang="he-IL" smtClean="0">
                <a:solidFill>
                  <a:prstClr val="black">
                    <a:tint val="75000"/>
                  </a:prstClr>
                </a:solidFill>
              </a:rPr>
              <a:pPr>
                <a:defRPr/>
              </a:pPr>
              <a:t>4</a:t>
            </a:fld>
            <a:endParaRPr lang="he-IL">
              <a:solidFill>
                <a:prstClr val="black">
                  <a:tint val="75000"/>
                </a:prstClr>
              </a:solidFill>
            </a:endParaRPr>
          </a:p>
        </p:txBody>
      </p:sp>
      <p:sp>
        <p:nvSpPr>
          <p:cNvPr id="5" name="מלבן 4"/>
          <p:cNvSpPr/>
          <p:nvPr/>
        </p:nvSpPr>
        <p:spPr>
          <a:xfrm>
            <a:off x="359532" y="1124744"/>
            <a:ext cx="8424936" cy="5262979"/>
          </a:xfrm>
          <a:prstGeom prst="rect">
            <a:avLst/>
          </a:prstGeom>
        </p:spPr>
        <p:txBody>
          <a:bodyPr wrap="square">
            <a:spAutoFit/>
          </a:bodyPr>
          <a:lstStyle/>
          <a:p>
            <a:pPr lvl="0" algn="just" rtl="1" fontAlgn="base">
              <a:buClr>
                <a:srgbClr val="181717"/>
              </a:buClr>
              <a:buSzPts val="1100"/>
            </a:pP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מאחר שאנו חוקרים כעת את האמת של הידע, נדמה שאנו חוקרים את מה שהידע הוא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בעצמו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אולם בחקירה זו הידע הוא המושא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שלנו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הוא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עבורנו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והיותו של מה שיתקבל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בעצמו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יהא לפיכך היותו דווקא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עבורנו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מה שאנו נטען כי הוא מהותו לא יהא האמת שלו, אלא רק הידע שלנו ממנו. המהות או קנה המידה יתגלעו בתוכנו, ומה שאמור להיות מושווה עמם ושעליו צריך להחליט באמצעות ההשוואה הזאת, לא בהכרח יהיה חייב להכיר בהם.</a:t>
            </a:r>
            <a:endParaRPr lang="en-US"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endParaRPr>
          </a:p>
          <a:p>
            <a:pPr algn="just" rtl="1"/>
            <a:endPar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algn="just" rtl="1"/>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אולם טבע מושא חקירתנו מתעלה על ההפרדה הזאת, או על המראית הזאת של הפרדה והנחה מראש. המודעות מספקת את קנה המידה שלה לעצמה, כך שהחקירה תהא השוואה של המודעות עם עצמה; וזאת משום שההבדלה שנעשתה לפני רגע מתגלעת בתוך המודעות. בתוכה, המודעות היא משהו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עבור</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אחר, או במילים אחרות, בעצמה יש לה כבר מניה וביה את המסוימות של מומנט הידע; בה-בעת, עבור המודעות, האחר הזה אינו רק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עבורה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אלא גם מחוץ ליחס הזה או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בעצמו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משמע: מומנט האמת.</a:t>
            </a:r>
            <a:r>
              <a:rPr lang="en-US" sz="2400" dirty="0">
                <a:effectLst/>
                <a:latin typeface="Narkisim" panose="020E0502050101010101" pitchFamily="34" charset="-79"/>
                <a:cs typeface="Narkisim" panose="020E0502050101010101" pitchFamily="34" charset="-79"/>
              </a:rPr>
              <a:t> </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036562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p:cNvSpPr>
            <a:spLocks noGrp="1"/>
          </p:cNvSpPr>
          <p:nvPr>
            <p:ph type="sldNum" sz="quarter" idx="12"/>
          </p:nvPr>
        </p:nvSpPr>
        <p:spPr>
          <a:xfrm>
            <a:off x="0" y="6411516"/>
            <a:ext cx="763009" cy="432048"/>
          </a:xfrm>
        </p:spPr>
        <p:txBody>
          <a:bodyPr/>
          <a:lstStyle/>
          <a:p>
            <a:fld id="{7BB997BE-C4FA-4984-B18F-EF1A88858D01}" type="slidenum">
              <a:rPr lang="he-IL" smtClean="0">
                <a:solidFill>
                  <a:prstClr val="black">
                    <a:tint val="75000"/>
                  </a:prstClr>
                </a:solidFill>
              </a:rPr>
              <a:pPr/>
              <a:t>5</a:t>
            </a:fld>
            <a:endParaRPr lang="he-IL">
              <a:solidFill>
                <a:prstClr val="black">
                  <a:tint val="75000"/>
                </a:prstClr>
              </a:solidFill>
            </a:endParaRPr>
          </a:p>
        </p:txBody>
      </p:sp>
      <p:sp>
        <p:nvSpPr>
          <p:cNvPr id="4" name="מלבן 3"/>
          <p:cNvSpPr/>
          <p:nvPr/>
        </p:nvSpPr>
        <p:spPr>
          <a:xfrm>
            <a:off x="539552" y="1117392"/>
            <a:ext cx="8064896" cy="3046988"/>
          </a:xfrm>
          <a:prstGeom prst="rect">
            <a:avLst/>
          </a:prstGeom>
        </p:spPr>
        <p:txBody>
          <a:bodyPr wrap="square">
            <a:spAutoFit/>
          </a:bodyPr>
          <a:lstStyle/>
          <a:p>
            <a:pPr algn="just"/>
            <a:r>
              <a:rPr lang="he-IL" sz="2400" dirty="0">
                <a:latin typeface="Arial Rounded MT Bold" panose="020F0704030504030204" pitchFamily="34" charset="0"/>
                <a:ea typeface="Times New Roman" panose="02020603050405020304" pitchFamily="18" charset="0"/>
                <a:cs typeface="Narkisim" panose="020E0502050101010101" pitchFamily="34" charset="-79"/>
              </a:rPr>
              <a:t>אי ההתאמה בין האני לבין העצם זהו ההבדל שלהם, השלילי בכלל, ולמעשה הוא נשמתם או מה שמניע אותם</a:t>
            </a:r>
            <a:endParaRPr lang="he-IL" sz="2400" dirty="0">
              <a:solidFill>
                <a:srgbClr val="181717"/>
              </a:solidFill>
              <a:latin typeface="Narkisim" panose="020E0502050101010101" pitchFamily="34" charset="-79"/>
              <a:cs typeface="Narkisim" panose="020E0502050101010101" pitchFamily="34" charset="-79"/>
            </a:endParaRPr>
          </a:p>
          <a:p>
            <a:pPr algn="r"/>
            <a:endParaRPr lang="he-IL" sz="2400" dirty="0">
              <a:solidFill>
                <a:srgbClr val="181717"/>
              </a:solidFill>
              <a:latin typeface="Narkisim" panose="020E0502050101010101" pitchFamily="34" charset="-79"/>
              <a:cs typeface="Narkisim" panose="020E0502050101010101" pitchFamily="34" charset="-79"/>
            </a:endParaRPr>
          </a:p>
          <a:p>
            <a:pPr algn="just"/>
            <a:r>
              <a:rPr lang="he-IL" sz="2400" dirty="0">
                <a:solidFill>
                  <a:prstClr val="black"/>
                </a:solidFill>
                <a:latin typeface="Narkisim" pitchFamily="34" charset="-79"/>
                <a:cs typeface="Narkisim" pitchFamily="34" charset="-79"/>
              </a:rPr>
              <a:t>אם ההפרכה היא יסודית היא נלקחת מן העיקרון עצמו ומפותחת מתוכו ואינה מועלית מבחוץ, על ידי מבטחות וסתם הבזקי רעיונות שכנגד. (ההקדמה הראשונה, עמ' 94)</a:t>
            </a:r>
            <a:endParaRPr lang="en-US" sz="2400" dirty="0">
              <a:solidFill>
                <a:prstClr val="black"/>
              </a:solidFill>
              <a:latin typeface="Narkisim" pitchFamily="34" charset="-79"/>
              <a:cs typeface="Narkisim" pitchFamily="34" charset="-79"/>
            </a:endParaRPr>
          </a:p>
          <a:p>
            <a:pPr algn="just"/>
            <a:r>
              <a:rPr lang="he-IL" sz="2400" dirty="0">
                <a:solidFill>
                  <a:prstClr val="black"/>
                </a:solidFill>
                <a:latin typeface="Narkisim" pitchFamily="34" charset="-79"/>
                <a:cs typeface="Narkisim" pitchFamily="34" charset="-79"/>
              </a:rPr>
              <a:t>במקום להיות עקרון ההנעה השרירותי</a:t>
            </a:r>
            <a:r>
              <a:rPr lang="en-US" sz="2400" dirty="0">
                <a:solidFill>
                  <a:prstClr val="black"/>
                </a:solidFill>
                <a:latin typeface="Narkisim" pitchFamily="34" charset="-79"/>
                <a:cs typeface="Narkisim" pitchFamily="34" charset="-79"/>
              </a:rPr>
              <a:t>…</a:t>
            </a:r>
            <a:r>
              <a:rPr lang="he-IL" sz="2400" dirty="0">
                <a:solidFill>
                  <a:prstClr val="black"/>
                </a:solidFill>
                <a:latin typeface="Narkisim" pitchFamily="34" charset="-79"/>
                <a:cs typeface="Narkisim" pitchFamily="34" charset="-79"/>
              </a:rPr>
              <a:t> [יש] להניח לתוכן שיניע את עצמו מתוך טבעו שלו ואז לעיין בתנועה זו. (שם, עמ' 160)</a:t>
            </a:r>
            <a:endParaRPr lang="en-US" sz="2400" dirty="0">
              <a:solidFill>
                <a:srgbClr val="181717"/>
              </a:solidFill>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61163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400"/>
              <a:t>יאוש </a:t>
            </a:r>
            <a:r>
              <a:rPr lang="he-IL" sz="2400" dirty="0"/>
              <a:t>מכל צורות התודעה הפנומנלית</a:t>
            </a:r>
          </a:p>
        </p:txBody>
      </p:sp>
      <p:sp>
        <p:nvSpPr>
          <p:cNvPr id="3" name="מציין מיקום של מספר שקופית 2"/>
          <p:cNvSpPr>
            <a:spLocks noGrp="1"/>
          </p:cNvSpPr>
          <p:nvPr>
            <p:ph type="sldNum" sz="quarter" idx="12"/>
          </p:nvPr>
        </p:nvSpPr>
        <p:spPr>
          <a:xfrm>
            <a:off x="0" y="6392466"/>
            <a:ext cx="763009" cy="432048"/>
          </a:xfrm>
        </p:spPr>
        <p:txBody>
          <a:bodyPr/>
          <a:lstStyle/>
          <a:p>
            <a:fld id="{7BB997BE-C4FA-4984-B18F-EF1A88858D01}" type="slidenum">
              <a:rPr lang="he-IL" smtClean="0">
                <a:solidFill>
                  <a:prstClr val="black">
                    <a:tint val="75000"/>
                  </a:prstClr>
                </a:solidFill>
              </a:rPr>
              <a:pPr/>
              <a:t>6</a:t>
            </a:fld>
            <a:endParaRPr lang="he-IL">
              <a:solidFill>
                <a:prstClr val="black">
                  <a:tint val="75000"/>
                </a:prstClr>
              </a:solidFill>
            </a:endParaRPr>
          </a:p>
        </p:txBody>
      </p:sp>
      <p:sp>
        <p:nvSpPr>
          <p:cNvPr id="6" name="תיבת טקסט 5">
            <a:extLst>
              <a:ext uri="{FF2B5EF4-FFF2-40B4-BE49-F238E27FC236}">
                <a16:creationId xmlns:a16="http://schemas.microsoft.com/office/drawing/2014/main" id="{48FAAE18-15AB-4F10-BEC6-279D6211918A}"/>
              </a:ext>
            </a:extLst>
          </p:cNvPr>
          <p:cNvSpPr txBox="1"/>
          <p:nvPr/>
        </p:nvSpPr>
        <p:spPr>
          <a:xfrm>
            <a:off x="1968860" y="1700808"/>
            <a:ext cx="6120680" cy="2677656"/>
          </a:xfrm>
          <a:prstGeom prst="rect">
            <a:avLst/>
          </a:prstGeom>
          <a:noFill/>
        </p:spPr>
        <p:txBody>
          <a:bodyPr wrap="square">
            <a:spAutoFit/>
          </a:bodyPr>
          <a:lstStyle/>
          <a:p>
            <a:pPr algn="just" rtl="1"/>
            <a:r>
              <a:rPr lang="he-IL" sz="2400">
                <a:effectLst/>
                <a:latin typeface="Times New Roman" panose="02020603050405020304" pitchFamily="18" charset="0"/>
                <a:ea typeface="Times New Roman" panose="02020603050405020304" pitchFamily="18" charset="0"/>
                <a:cs typeface="Narkisim" panose="020E0502050101010101" pitchFamily="34" charset="-79"/>
              </a:rPr>
              <a:t>רק הספקנות המְכַווֶנֶת למלוא היקף המודעות המופיעה מכשירה את הרוח לבחון מה היא אמת, בעוררה ייאוש ביחס לדימויים, המחשבות והסברות המכונים טבעיים -- ואין זה משנה אם מכנים אותם עצמיים או זרים - שהמודעות הניגשת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מיד </a:t>
            </a:r>
            <a:r>
              <a:rPr lang="he-IL" sz="2400">
                <a:effectLst/>
                <a:latin typeface="Times New Roman" panose="02020603050405020304" pitchFamily="18" charset="0"/>
                <a:ea typeface="Times New Roman" panose="02020603050405020304" pitchFamily="18" charset="0"/>
                <a:cs typeface="Narkisim" panose="020E0502050101010101" pitchFamily="34" charset="-79"/>
              </a:rPr>
              <a:t>לבחינה עדיין מלאה בהם ומותנית על ידם, ומשום כך אינה מסוגלת לבצע בפועל את מה שברצונה לעשות. 78§</a:t>
            </a:r>
            <a:endParaRPr lang="en-US" sz="2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155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מסע של שלילה ואבדן</a:t>
            </a:r>
          </a:p>
        </p:txBody>
      </p:sp>
      <p:sp>
        <p:nvSpPr>
          <p:cNvPr id="3" name="מציין מיקום של מספר שקופית 2"/>
          <p:cNvSpPr>
            <a:spLocks noGrp="1"/>
          </p:cNvSpPr>
          <p:nvPr>
            <p:ph type="sldNum" sz="quarter" idx="12"/>
          </p:nvPr>
        </p:nvSpPr>
        <p:spPr>
          <a:xfrm>
            <a:off x="0" y="6401991"/>
            <a:ext cx="763009" cy="432048"/>
          </a:xfrm>
        </p:spPr>
        <p:txBody>
          <a:bodyPr/>
          <a:lstStyle/>
          <a:p>
            <a:fld id="{7BB997BE-C4FA-4984-B18F-EF1A88858D01}" type="slidenum">
              <a:rPr lang="he-IL" smtClean="0">
                <a:solidFill>
                  <a:prstClr val="black">
                    <a:tint val="75000"/>
                  </a:prstClr>
                </a:solidFill>
              </a:rPr>
              <a:pPr/>
              <a:t>7</a:t>
            </a:fld>
            <a:endParaRPr lang="he-IL">
              <a:solidFill>
                <a:prstClr val="black">
                  <a:tint val="75000"/>
                </a:prstClr>
              </a:solidFill>
            </a:endParaRPr>
          </a:p>
        </p:txBody>
      </p:sp>
      <p:sp>
        <p:nvSpPr>
          <p:cNvPr id="4" name="מלבן 3"/>
          <p:cNvSpPr/>
          <p:nvPr/>
        </p:nvSpPr>
        <p:spPr>
          <a:xfrm>
            <a:off x="899592" y="747353"/>
            <a:ext cx="7344816" cy="5632311"/>
          </a:xfrm>
          <a:prstGeom prst="rect">
            <a:avLst/>
          </a:prstGeom>
        </p:spPr>
        <p:txBody>
          <a:bodyPr wrap="square">
            <a:spAutoFit/>
          </a:bodyPr>
          <a:lstStyle/>
          <a:p>
            <a:pPr algn="just"/>
            <a:r>
              <a:rPr lang="he-IL" sz="240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ניתן לראות את ההצגה הזאת בתור דרכה של המודעות הטבעית החותרת אל הידע האמיתי, או בתור דרכה של הנפש התועה דרך סדרת דמויותיה, כתחנות הטבועות עבורה מראש מטבעה, על מנת שתזדכך לכדי רוח, על ידי כך שבאמצעות התנסותה המלאה בעצמה היא תגיע להכרת הווייתה כפי שהיא בעצמה. </a:t>
            </a:r>
            <a:r>
              <a:rPr lang="en-US" sz="240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78</a:t>
            </a:r>
          </a:p>
          <a:p>
            <a:pPr lvl="0" algn="just"/>
            <a:endParaRPr lang="he-IL" sz="240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lvl="0" algn="just"/>
            <a:r>
              <a:rPr lang="he-IL" sz="240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המודעות הטבעית היא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רק מושג של הידע או ידע בלתי </a:t>
            </a:r>
            <a:r>
              <a:rPr lang="he-IL" sz="240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ר</a:t>
            </a:r>
            <a:r>
              <a:rPr lang="he-IL" sz="2400">
                <a:solidFill>
                  <a:srgbClr val="181717"/>
                </a:solidFill>
                <a:latin typeface="Narkisim" panose="020E0502050101010101" pitchFamily="34" charset="-79"/>
                <a:cs typeface="Narkisim" panose="020E0502050101010101" pitchFamily="34" charset="-79"/>
              </a:rPr>
              <a:t>יאלי.</a:t>
            </a:r>
            <a:r>
              <a:rPr lang="en-US" sz="2400">
                <a:solidFill>
                  <a:srgbClr val="181717"/>
                </a:solidFill>
                <a:latin typeface="Narkisim" panose="020E0502050101010101" pitchFamily="34" charset="-79"/>
                <a:cs typeface="Narkisim" panose="020E0502050101010101" pitchFamily="34" charset="-79"/>
              </a:rPr>
              <a:t> </a:t>
            </a:r>
            <a:r>
              <a:rPr lang="he-IL" sz="2400">
                <a:solidFill>
                  <a:srgbClr val="181717"/>
                </a:solidFill>
                <a:latin typeface="Narkisim" panose="020E0502050101010101" pitchFamily="34" charset="-79"/>
                <a:cs typeface="Narkisim" panose="020E0502050101010101" pitchFamily="34" charset="-79"/>
              </a:rPr>
              <a:t>אבל משום </a:t>
            </a:r>
            <a:r>
              <a:rPr lang="he-IL" sz="2400" dirty="0">
                <a:solidFill>
                  <a:srgbClr val="181717"/>
                </a:solidFill>
                <a:latin typeface="Narkisim" panose="020E0502050101010101" pitchFamily="34" charset="-79"/>
                <a:cs typeface="Narkisim" panose="020E0502050101010101" pitchFamily="34" charset="-79"/>
              </a:rPr>
              <a:t>ש[המודעות הטבעית] תופסת את עצמה באופן בלתי אמצעי</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דווקא בתור הידע הריאלי, לדרך הזאת יש עבורה משמעות שלילית, ולגביה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הריאליזציה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של המושג משמעה אובדנה שלה עצמה; כי בדרך זו היא מאבדת את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אמיתותה</a:t>
            </a:r>
            <a:r>
              <a:rPr lang="he-IL" sz="2400" dirty="0">
                <a:solidFill>
                  <a:srgbClr val="181717"/>
                </a:solidFill>
                <a:latin typeface="Narkisim" panose="020E0502050101010101" pitchFamily="34" charset="-79"/>
                <a:ea typeface="Times New Roman" panose="02020603050405020304" pitchFamily="18" charset="0"/>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את הדרך הזאת ניתן אפוא לראות כדרך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הספק</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 ליתר דיוק כדרך הייאוש</a:t>
            </a:r>
            <a:r>
              <a:rPr lang="he-IL" sz="240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78</a:t>
            </a:r>
            <a:r>
              <a:rPr lang="en-US" sz="240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r>
              <a:rPr lang="he-IL" sz="240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p>
          <a:p>
            <a:pPr lvl="0" algn="just"/>
            <a:endParaRPr lang="he-IL" sz="2400">
              <a:solidFill>
                <a:srgbClr val="181717"/>
              </a:solidFill>
              <a:latin typeface="Verdana" panose="020B0604030504040204" pitchFamily="34" charset="0"/>
              <a:ea typeface="Verdana" panose="020B0604030504040204" pitchFamily="34" charset="0"/>
              <a:cs typeface="Narkisim" panose="020E0502050101010101" pitchFamily="34" charset="-79"/>
            </a:endParaRPr>
          </a:p>
          <a:p>
            <a:pPr lvl="0" algn="just"/>
            <a:r>
              <a:rPr lang="he-IL" sz="2400">
                <a:solidFill>
                  <a:srgbClr val="181717"/>
                </a:solidFill>
                <a:effectLst/>
                <a:latin typeface="Verdana" panose="020B0604030504040204" pitchFamily="34" charset="0"/>
                <a:ea typeface="Verdana" panose="020B0604030504040204" pitchFamily="34" charset="0"/>
                <a:cs typeface="Narkisim" panose="020E0502050101010101" pitchFamily="34" charset="-79"/>
              </a:rPr>
              <a:t>את האלימות הטמונה בהפרעת הסיפוק המוגבל, המודעות סובלת אפוא מידי עצמה. 80§</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600978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הכוח המניע של החקירה כולה</a:t>
            </a:r>
          </a:p>
        </p:txBody>
      </p:sp>
      <p:sp>
        <p:nvSpPr>
          <p:cNvPr id="3" name="מציין מיקום של מספר שקופית 2"/>
          <p:cNvSpPr>
            <a:spLocks noGrp="1"/>
          </p:cNvSpPr>
          <p:nvPr>
            <p:ph type="sldNum" sz="quarter" idx="12"/>
          </p:nvPr>
        </p:nvSpPr>
        <p:spPr>
          <a:xfrm>
            <a:off x="-1463" y="6425952"/>
            <a:ext cx="763009" cy="432048"/>
          </a:xfrm>
        </p:spPr>
        <p:txBody>
          <a:bodyPr/>
          <a:lstStyle/>
          <a:p>
            <a:fld id="{7BB997BE-C4FA-4984-B18F-EF1A88858D01}" type="slidenum">
              <a:rPr lang="he-IL" smtClean="0">
                <a:solidFill>
                  <a:prstClr val="black">
                    <a:tint val="75000"/>
                  </a:prstClr>
                </a:solidFill>
              </a:rPr>
              <a:pPr/>
              <a:t>8</a:t>
            </a:fld>
            <a:endParaRPr lang="he-IL">
              <a:solidFill>
                <a:prstClr val="black">
                  <a:tint val="75000"/>
                </a:prstClr>
              </a:solidFill>
            </a:endParaRPr>
          </a:p>
        </p:txBody>
      </p:sp>
      <p:sp>
        <p:nvSpPr>
          <p:cNvPr id="6" name="תיבת טקסט 5">
            <a:extLst>
              <a:ext uri="{FF2B5EF4-FFF2-40B4-BE49-F238E27FC236}">
                <a16:creationId xmlns:a16="http://schemas.microsoft.com/office/drawing/2014/main" id="{4BF88267-3565-49B3-BF5D-5907BA62FBA2}"/>
              </a:ext>
            </a:extLst>
          </p:cNvPr>
          <p:cNvSpPr txBox="1"/>
          <p:nvPr/>
        </p:nvSpPr>
        <p:spPr>
          <a:xfrm>
            <a:off x="1776822" y="1340768"/>
            <a:ext cx="6504756" cy="3046988"/>
          </a:xfrm>
          <a:prstGeom prst="rect">
            <a:avLst/>
          </a:prstGeom>
          <a:noFill/>
        </p:spPr>
        <p:txBody>
          <a:bodyPr wrap="square">
            <a:spAutoFit/>
          </a:bodyPr>
          <a:lstStyle/>
          <a:p>
            <a:pPr algn="just" rtl="1"/>
            <a:r>
              <a:rPr lang="he-IL" sz="2400" dirty="0">
                <a:effectLst/>
                <a:latin typeface="Narkisim" panose="020E0502050101010101" pitchFamily="34" charset="-79"/>
                <a:ea typeface="Times New Roman" panose="02020603050405020304" pitchFamily="18" charset="0"/>
                <a:cs typeface="Narkisim" panose="020E0502050101010101" pitchFamily="34" charset="-79"/>
              </a:rPr>
              <a:t>המושא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בעצמו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נהיה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להיות-עבור-המודעות של היות המושא בעצמו</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לפיכך זה האחרון הוא המושא החדש, שעמו מופיעה גם דמות חדשה של המודעות, שעבורה המהות היא משהו אחר מאשר מה שהיה קודם. זהו התנאי שמנחה את הכרחיות הרצף המלא של דמויות המודעוּת. רק ההכרחיות הזו עצמה או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היווצרותו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של המושא החדש שנקרה למודעות בלי שתדע כיצד זה קורה לה, היא מה שעבורנו כמו מתרחש מאחורי גבה של המודעות. 87§</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229318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D0459692-DA36-4620-A367-A994541B6935}"/>
              </a:ext>
            </a:extLst>
          </p:cNvPr>
          <p:cNvSpPr txBox="1"/>
          <p:nvPr/>
        </p:nvSpPr>
        <p:spPr>
          <a:xfrm>
            <a:off x="372292" y="889909"/>
            <a:ext cx="8399417" cy="5170646"/>
          </a:xfrm>
          <a:prstGeom prst="rect">
            <a:avLst/>
          </a:prstGeom>
          <a:noFill/>
        </p:spPr>
        <p:txBody>
          <a:bodyPr wrap="square">
            <a:spAutoFit/>
          </a:bodyPr>
          <a:lstStyle/>
          <a:p>
            <a:pPr algn="just"/>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מן-ההכרח, ש'אני חושב' יהא עשוי ללוות את כל דימויי; שאם-לא-כן, הייתי מדמה בתוכי משהו, שאי-אפשר לחשבו כלל, ופירושו-של-דבר: הדימוי היה שלא באפשר, או לפחות לגבי, לא-כלום. הדימוי, שאפשר שיהא נתון לפני כל מחשבה, קרוי 'הסתכלות'. לכן כל ריבוי של ההסתכלות הוא בעל זיקה הכרחית אל 'אני חושב' באותו הסובייקט עצמו, שבו מצוי אותו ריבוי. אך דימוי זה הוא פעולה של הנביעה העצמית, כלומר, שאין לראותו כשייך לחושניות. אני קורא לו לדימוי זה...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אפרצפציה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מקורית', משום שהיא-היא אותה התודעה העצמית, שביצרה את הדימוי  'אני חושב' -- שמן-ההכרח שיהא עשוי ללוות את כל הדימויים האחרים ושהוא אחד וזהה בכל תודעה -- אי אפשר ששוב תהא מלווה דימוי כלשהו.</a:t>
            </a: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 קאנט, ביקורת התבונה הטהורה</a:t>
            </a:r>
            <a:r>
              <a:rPr lang="he-IL" dirty="0">
                <a:latin typeface="Arial Rounded MT Bold" panose="020F0704030504030204" pitchFamily="34" charset="0"/>
                <a:ea typeface="Times New Roman" panose="02020603050405020304" pitchFamily="18" charset="0"/>
                <a:cs typeface="Narkisim" panose="020E0502050101010101" pitchFamily="34" charset="-79"/>
              </a:rPr>
              <a:t>. </a:t>
            </a:r>
            <a:endParaRPr lang="en-US" dirty="0">
              <a:latin typeface="Times New Roman" panose="02020603050405020304" pitchFamily="18" charset="0"/>
              <a:ea typeface="Times New Roman" panose="02020603050405020304" pitchFamily="18" charset="0"/>
            </a:endParaRPr>
          </a:p>
          <a:p>
            <a:pPr algn="just" rtl="1"/>
            <a:r>
              <a:rPr lang="he-IL" dirty="0">
                <a:latin typeface="Arial Rounded MT Bold" panose="020F0704030504030204" pitchFamily="34" charset="0"/>
                <a:ea typeface="Times New Roman" panose="02020603050405020304" pitchFamily="18" charset="0"/>
                <a:cs typeface="Narkisim" panose="020E0502050101010101" pitchFamily="34" charset="-79"/>
              </a:rPr>
              <a:t> </a:t>
            </a:r>
            <a:endParaRPr lang="en-US" dirty="0">
              <a:latin typeface="Times New Roman" panose="02020603050405020304" pitchFamily="18" charset="0"/>
              <a:ea typeface="Times New Roman" panose="02020603050405020304" pitchFamily="18" charset="0"/>
            </a:endParaRPr>
          </a:p>
          <a:p>
            <a:pPr algn="just" rtl="1"/>
            <a:r>
              <a:rPr lang="he-IL" sz="2400" b="1" dirty="0">
                <a:latin typeface="Arial Rounded MT Bold" panose="020F0704030504030204" pitchFamily="34" charset="0"/>
                <a:ea typeface="Times New Roman" panose="02020603050405020304" pitchFamily="18" charset="0"/>
                <a:cs typeface="Narkisim" panose="020E0502050101010101" pitchFamily="34" charset="-79"/>
              </a:rPr>
              <a:t>פנומנולוגיה של הרוח</a:t>
            </a:r>
            <a:r>
              <a:rPr lang="he-IL" sz="2400" dirty="0">
                <a:latin typeface="Arial Rounded MT Bold" panose="020F0704030504030204" pitchFamily="34" charset="0"/>
                <a:ea typeface="Times New Roman" panose="02020603050405020304" pitchFamily="18" charset="0"/>
                <a:cs typeface="Narkisim" panose="020E0502050101010101" pitchFamily="34" charset="-79"/>
              </a:rPr>
              <a:t>, סעיף 80:</a:t>
            </a:r>
            <a:endParaRPr lang="en-US" sz="2400" dirty="0">
              <a:latin typeface="Times New Roman" panose="02020603050405020304" pitchFamily="18" charset="0"/>
              <a:ea typeface="Times New Roman" panose="02020603050405020304" pitchFamily="18" charset="0"/>
            </a:endParaRPr>
          </a:p>
          <a:p>
            <a:pPr algn="just" rtl="1"/>
            <a:r>
              <a:rPr lang="he-IL" sz="2400" dirty="0">
                <a:latin typeface="Arial Rounded MT Bold" panose="020F0704030504030204" pitchFamily="34" charset="0"/>
                <a:ea typeface="Times New Roman" panose="02020603050405020304" pitchFamily="18" charset="0"/>
                <a:cs typeface="Narkisim" panose="020E0502050101010101" pitchFamily="34" charset="-79"/>
              </a:rPr>
              <a:t> </a:t>
            </a:r>
            <a:r>
              <a:rPr lang="he-IL" sz="2400" dirty="0">
                <a:latin typeface="Times New Roman" panose="02020603050405020304" pitchFamily="18" charset="0"/>
                <a:ea typeface="Times New Roman" panose="02020603050405020304" pitchFamily="18" charset="0"/>
                <a:cs typeface="Narkisim" panose="020E0502050101010101" pitchFamily="34" charset="-79"/>
              </a:rPr>
              <a:t>המודעות היא לעצמה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מוּשַׂגה</a:t>
            </a:r>
            <a:r>
              <a:rPr lang="he-IL" sz="2400" dirty="0">
                <a:latin typeface="Times New Roman" panose="02020603050405020304" pitchFamily="18" charset="0"/>
                <a:ea typeface="Times New Roman" panose="02020603050405020304" pitchFamily="18" charset="0"/>
                <a:cs typeface="Narkisim" panose="020E0502050101010101" pitchFamily="34" charset="-79"/>
              </a:rPr>
              <a:t>, ולכן היא מהווה באופן בלתי אמצעי הליכה אל מעבר למוגבל, וכן - הואיל והמוגבל הזה הוא שלה – גם מעבר לעצמה.</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0680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930730F-F1C7-4012-8657-B833CF2F9D45}" type="slidenum">
              <a:rPr lang="he-IL" smtClean="0">
                <a:solidFill>
                  <a:srgbClr val="000000"/>
                </a:solidFill>
                <a:cs typeface="Narkisim" pitchFamily="2" charset="-79"/>
              </a:rPr>
              <a:pPr eaLnBrk="1" hangingPunct="1"/>
              <a:t>10</a:t>
            </a:fld>
            <a:endParaRPr lang="en-US">
              <a:solidFill>
                <a:srgbClr val="000000"/>
              </a:solidFill>
              <a:cs typeface="Narkisim" pitchFamily="2" charset="-79"/>
            </a:endParaRPr>
          </a:p>
        </p:txBody>
      </p:sp>
      <p:sp>
        <p:nvSpPr>
          <p:cNvPr id="83971" name="Rectangle 2"/>
          <p:cNvSpPr>
            <a:spLocks noGrp="1" noChangeArrowheads="1"/>
          </p:cNvSpPr>
          <p:nvPr>
            <p:ph type="title"/>
          </p:nvPr>
        </p:nvSpPr>
        <p:spPr>
          <a:xfrm>
            <a:off x="1212850" y="0"/>
            <a:ext cx="7931150" cy="561975"/>
          </a:xfrm>
        </p:spPr>
        <p:txBody>
          <a:bodyPr>
            <a:normAutofit fontScale="90000"/>
          </a:bodyPr>
          <a:lstStyle/>
          <a:p>
            <a:r>
              <a:rPr lang="he-IL" sz="3200" b="1" dirty="0">
                <a:cs typeface="Narkisim" pitchFamily="2" charset="-79"/>
              </a:rPr>
              <a:t>הפרכת האידאליזם</a:t>
            </a:r>
            <a:endParaRPr lang="en-US" sz="3200" dirty="0">
              <a:cs typeface="Narkisim" pitchFamily="2" charset="-79"/>
            </a:endParaRPr>
          </a:p>
        </p:txBody>
      </p:sp>
      <p:sp>
        <p:nvSpPr>
          <p:cNvPr id="83972" name="Rectangle 3"/>
          <p:cNvSpPr>
            <a:spLocks noGrp="1" noChangeArrowheads="1"/>
          </p:cNvSpPr>
          <p:nvPr>
            <p:ph type="body" idx="1"/>
          </p:nvPr>
        </p:nvSpPr>
        <p:spPr>
          <a:xfrm>
            <a:off x="467544" y="836712"/>
            <a:ext cx="8229600" cy="5760640"/>
          </a:xfrm>
        </p:spPr>
        <p:txBody>
          <a:bodyPr/>
          <a:lstStyle/>
          <a:p>
            <a:pPr>
              <a:lnSpc>
                <a:spcPct val="80000"/>
              </a:lnSpc>
            </a:pPr>
            <a:r>
              <a:rPr lang="he-IL" sz="2800" dirty="0">
                <a:latin typeface="Arial Rounded MT Bold"/>
                <a:ea typeface="Calibri"/>
                <a:cs typeface="Narkisim"/>
              </a:rPr>
              <a:t>הניסיון הפנימי שלנו, </a:t>
            </a:r>
            <a:r>
              <a:rPr lang="he-IL" sz="2800" dirty="0" err="1">
                <a:latin typeface="Arial Rounded MT Bold"/>
                <a:ea typeface="Calibri"/>
                <a:cs typeface="Narkisim"/>
              </a:rPr>
              <a:t>שדקארט</a:t>
            </a:r>
            <a:r>
              <a:rPr lang="he-IL" sz="2800" dirty="0">
                <a:latin typeface="Arial Rounded MT Bold"/>
                <a:ea typeface="Calibri"/>
                <a:cs typeface="Narkisim"/>
              </a:rPr>
              <a:t> לא מטיל בו ספק, אפשרי רק בהנחה של ניסיון חיצוני.</a:t>
            </a:r>
          </a:p>
          <a:p>
            <a:pPr>
              <a:lnSpc>
                <a:spcPct val="80000"/>
              </a:lnSpc>
            </a:pPr>
            <a:r>
              <a:rPr lang="he-IL" sz="2800" b="1" dirty="0">
                <a:cs typeface="Narkisim" pitchFamily="2" charset="-79"/>
              </a:rPr>
              <a:t>משפט</a:t>
            </a:r>
            <a:r>
              <a:rPr lang="he-IL" sz="2800" dirty="0">
                <a:cs typeface="Narkisim" pitchFamily="2" charset="-79"/>
              </a:rPr>
              <a:t>: </a:t>
            </a:r>
            <a:r>
              <a:rPr lang="he-IL" sz="2800" dirty="0">
                <a:latin typeface="Arial Rounded MT Bold"/>
                <a:ea typeface="Calibri"/>
                <a:cs typeface="Narkisim"/>
              </a:rPr>
              <a:t>התודעה גרידא [...] שיש לי על מציאותי שלי, היא עצמה מוכיחה את מציאות המושאים בחלל שמחוצה לי. </a:t>
            </a:r>
            <a:r>
              <a:rPr lang="he-IL" sz="1400" dirty="0">
                <a:latin typeface="Arial Rounded MT Bold"/>
                <a:ea typeface="Calibri"/>
                <a:cs typeface="Narkisim"/>
              </a:rPr>
              <a:t>280-281</a:t>
            </a:r>
            <a:endParaRPr lang="he-IL" sz="2400" dirty="0">
              <a:cs typeface="Narkisim" pitchFamily="2" charset="-79"/>
            </a:endParaRPr>
          </a:p>
          <a:p>
            <a:pPr lvl="1">
              <a:lnSpc>
                <a:spcPct val="80000"/>
              </a:lnSpc>
            </a:pPr>
            <a:r>
              <a:rPr lang="he-IL" sz="2400" dirty="0">
                <a:cs typeface="Narkisim" pitchFamily="2" charset="-79"/>
              </a:rPr>
              <a:t>תודעת קיומי שלי היא בה-בעת תודעה בלתי-אמצעית של קיומם של דברים אחרים מחוץ לי. </a:t>
            </a:r>
          </a:p>
          <a:p>
            <a:pPr lvl="1">
              <a:lnSpc>
                <a:spcPct val="80000"/>
              </a:lnSpc>
            </a:pPr>
            <a:r>
              <a:rPr lang="he-IL" sz="2400" dirty="0">
                <a:cs typeface="Narkisim" pitchFamily="2" charset="-79"/>
              </a:rPr>
              <a:t>משחקו של האידאליזם חוזר ופונה ביתר הצדקה נגדו. האידאליזם מניח שהניסיון הלא-אמצעי היחיד הוא הניסיון הפנימי, ושאנו רק </a:t>
            </a:r>
            <a:r>
              <a:rPr lang="he-IL" sz="2400" b="1" dirty="0">
                <a:cs typeface="Narkisim" pitchFamily="2" charset="-79"/>
              </a:rPr>
              <a:t>מסיקים</a:t>
            </a:r>
            <a:r>
              <a:rPr lang="he-IL" sz="2400" dirty="0">
                <a:cs typeface="Narkisim" pitchFamily="2" charset="-79"/>
              </a:rPr>
              <a:t> מתוכו על קיום דברים חיצוניים, וזאת בהיסק שאמינותו אינה מספקת. [...] ואולם רק בתיווכו (של הניסיון החיצוני), אפשרי הניסיון הפנימי. [...] הדימוי 'אני נמצא' כולל אמנם באופן בלתי-אמצעי את קיומו של סובייקט, אבל אין בו עדיין </a:t>
            </a:r>
            <a:r>
              <a:rPr lang="he-IL" sz="2400" b="1" dirty="0">
                <a:cs typeface="Narkisim" pitchFamily="2" charset="-79"/>
              </a:rPr>
              <a:t>הכרה</a:t>
            </a:r>
            <a:r>
              <a:rPr lang="he-IL" sz="2400" dirty="0">
                <a:cs typeface="Narkisim" pitchFamily="2" charset="-79"/>
              </a:rPr>
              <a:t> של הסובייקט הזה. [...] לשם כך דרושים בהחלט מושאים חיצוניים. </a:t>
            </a:r>
            <a:endParaRPr lang="he-IL" sz="2400" b="1" u="sng" dirty="0">
              <a:cs typeface="Narkisim" pitchFamily="2" charset="-79"/>
            </a:endParaRPr>
          </a:p>
        </p:txBody>
      </p:sp>
    </p:spTree>
    <p:extLst>
      <p:ext uri="{BB962C8B-B14F-4D97-AF65-F5344CB8AC3E}">
        <p14:creationId xmlns:p14="http://schemas.microsoft.com/office/powerpoint/2010/main" val="427189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9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9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55576" y="0"/>
            <a:ext cx="8388424" cy="548680"/>
          </a:xfrm>
        </p:spPr>
        <p:txBody>
          <a:bodyPr/>
          <a:lstStyle/>
          <a:p>
            <a:r>
              <a:rPr lang="he-IL" sz="2800" dirty="0"/>
              <a:t>תכלית המסע; העצמי כחריגה אל מעבר לעצמו השייך לעצמו</a:t>
            </a:r>
          </a:p>
        </p:txBody>
      </p:sp>
      <p:sp>
        <p:nvSpPr>
          <p:cNvPr id="3" name="מציין מיקום של מספר שקופית 2"/>
          <p:cNvSpPr>
            <a:spLocks noGrp="1"/>
          </p:cNvSpPr>
          <p:nvPr>
            <p:ph type="sldNum" sz="quarter" idx="12"/>
          </p:nvPr>
        </p:nvSpPr>
        <p:spPr>
          <a:xfrm>
            <a:off x="8062" y="6425952"/>
            <a:ext cx="763009" cy="432048"/>
          </a:xfrm>
        </p:spPr>
        <p:txBody>
          <a:bodyPr/>
          <a:lstStyle/>
          <a:p>
            <a:fld id="{7BB997BE-C4FA-4984-B18F-EF1A88858D01}" type="slidenum">
              <a:rPr lang="he-IL" smtClean="0"/>
              <a:pPr/>
              <a:t>11</a:t>
            </a:fld>
            <a:endParaRPr lang="he-IL"/>
          </a:p>
        </p:txBody>
      </p:sp>
      <p:sp>
        <p:nvSpPr>
          <p:cNvPr id="6" name="תיבת טקסט 5">
            <a:extLst>
              <a:ext uri="{FF2B5EF4-FFF2-40B4-BE49-F238E27FC236}">
                <a16:creationId xmlns:a16="http://schemas.microsoft.com/office/drawing/2014/main" id="{1B6520F3-CE23-495C-9828-C74D4FEC46DC}"/>
              </a:ext>
            </a:extLst>
          </p:cNvPr>
          <p:cNvSpPr txBox="1"/>
          <p:nvPr/>
        </p:nvSpPr>
        <p:spPr>
          <a:xfrm>
            <a:off x="863588" y="1351508"/>
            <a:ext cx="7416824" cy="4154984"/>
          </a:xfrm>
          <a:prstGeom prst="rect">
            <a:avLst/>
          </a:prstGeom>
          <a:noFill/>
        </p:spPr>
        <p:txBody>
          <a:bodyPr wrap="square">
            <a:spAutoFit/>
          </a:bodyPr>
          <a:lstStyle/>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המטרה נמצאת היכן שהידע אינו נדרש יותר ללכת אל מעבר לעצמו, היכן שהוא מוצא את עצמו כך שהמושג תואם את המושא והמושא תואם את המושג. משום כך, ההתקדמות לעבר מטרה זו גם אין לעוצרה ולא ניתן למצוא סיפוק בשום תחנה מוקדמת. מה שמוגבל לחיים טבעיים לא מסוגל בכוחות עצמו ללכת אל מעבר למציאותו הבלתי אמצעית, אלא הוא נגרר לשם על ידי אחר, וההיקרעות הזאת מעל עצמו היא מותו. אבל המודעות היא לעצמה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מוּשַׂגה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ולכן היא מהווה באופן בלתי אמצעי הליכה אל מעבר למוגבל, וכן -- הואיל והמוגבל הזה הוא שלה -- גם מעבר לעצמה; לצד הדבר הפרטי מוצב למודעות בו-זמנית גם מה שמעבר לו, ולוּ רק, כמו בַּהסתכלות החללית,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לצדו </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של המוגבל</a:t>
            </a:r>
            <a:r>
              <a:rPr lang="en-US" sz="2400" dirty="0">
                <a:effectLst/>
                <a:latin typeface="Narkisim" panose="020E0502050101010101" pitchFamily="34" charset="-79"/>
                <a:ea typeface="Times New Roman" panose="02020603050405020304" pitchFamily="18" charset="0"/>
                <a:cs typeface="Miriam Transparent" panose="020B0502050101010101" pitchFamily="34" charset="-79"/>
              </a:rPr>
              <a:t>.</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80§</a:t>
            </a:r>
            <a:endParaRPr lang="en-US" sz="2400" dirty="0">
              <a:effectLst/>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2438211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זהות אני=לא-אני</a:t>
            </a:r>
            <a:endParaRPr lang="en-US" dirty="0"/>
          </a:p>
        </p:txBody>
      </p:sp>
      <p:sp>
        <p:nvSpPr>
          <p:cNvPr id="3" name="Slide Number Placeholder 2"/>
          <p:cNvSpPr>
            <a:spLocks noGrp="1"/>
          </p:cNvSpPr>
          <p:nvPr>
            <p:ph type="sldNum" sz="quarter" idx="12"/>
          </p:nvPr>
        </p:nvSpPr>
        <p:spPr>
          <a:xfrm>
            <a:off x="0" y="6473106"/>
            <a:ext cx="827088" cy="365125"/>
          </a:xfrm>
        </p:spPr>
        <p:txBody>
          <a:bodyPr/>
          <a:lstStyle/>
          <a:p>
            <a:pPr>
              <a:defRPr/>
            </a:pPr>
            <a:fld id="{D60D32C8-715F-44D9-A432-035A5BA06BC5}" type="slidenum">
              <a:rPr lang="he-IL" smtClean="0">
                <a:solidFill>
                  <a:prstClr val="black">
                    <a:tint val="75000"/>
                  </a:prstClr>
                </a:solidFill>
              </a:rPr>
              <a:pPr>
                <a:defRPr/>
              </a:pPr>
              <a:t>12</a:t>
            </a:fld>
            <a:endParaRPr lang="he-IL">
              <a:solidFill>
                <a:prstClr val="black">
                  <a:tint val="75000"/>
                </a:prstClr>
              </a:solidFill>
            </a:endParaRPr>
          </a:p>
        </p:txBody>
      </p:sp>
      <p:sp>
        <p:nvSpPr>
          <p:cNvPr id="4" name="Rectangle 3"/>
          <p:cNvSpPr/>
          <p:nvPr/>
        </p:nvSpPr>
        <p:spPr>
          <a:xfrm>
            <a:off x="323528" y="1340768"/>
            <a:ext cx="8568952" cy="5262979"/>
          </a:xfrm>
          <a:prstGeom prst="rect">
            <a:avLst/>
          </a:prstGeom>
        </p:spPr>
        <p:txBody>
          <a:bodyPr wrap="square">
            <a:spAutoFit/>
          </a:bodyPr>
          <a:lstStyle/>
          <a:p>
            <a:pPr marR="180340" algn="just">
              <a:tabLst>
                <a:tab pos="180340" algn="l"/>
              </a:tabLst>
            </a:pPr>
            <a:r>
              <a:rPr lang="he-IL" sz="2800" b="1" dirty="0">
                <a:solidFill>
                  <a:prstClr val="black"/>
                </a:solidFill>
                <a:latin typeface="Times New Roman"/>
                <a:ea typeface="Times New Roman"/>
                <a:cs typeface="Narkisim"/>
              </a:rPr>
              <a:t>הכרת-עצמו הטהורה</a:t>
            </a:r>
            <a:r>
              <a:rPr lang="he-IL" sz="2800" dirty="0">
                <a:solidFill>
                  <a:prstClr val="black"/>
                </a:solidFill>
                <a:latin typeface="Times New Roman"/>
                <a:ea typeface="Times New Roman"/>
                <a:cs typeface="Narkisim"/>
              </a:rPr>
              <a:t> בתוך האחרוּת המוחלטת, אֶתֶר זה </a:t>
            </a:r>
            <a:r>
              <a:rPr lang="he-IL" sz="2800" b="1" dirty="0">
                <a:solidFill>
                  <a:prstClr val="black"/>
                </a:solidFill>
                <a:latin typeface="Times New Roman"/>
                <a:ea typeface="Times New Roman"/>
                <a:cs typeface="Narkisim"/>
              </a:rPr>
              <a:t>בתור כזה</a:t>
            </a:r>
            <a:r>
              <a:rPr lang="he-IL" sz="2800" dirty="0">
                <a:solidFill>
                  <a:prstClr val="black"/>
                </a:solidFill>
                <a:latin typeface="Times New Roman"/>
                <a:ea typeface="Times New Roman"/>
                <a:cs typeface="Narkisim"/>
              </a:rPr>
              <a:t>, זהו היסוד והקרקע של המדע, או הוא הדעת בכלל. 98</a:t>
            </a:r>
          </a:p>
          <a:p>
            <a:pPr marR="180340" algn="just">
              <a:tabLst>
                <a:tab pos="180340" algn="l"/>
              </a:tabLst>
            </a:pPr>
            <a:endParaRPr lang="he-IL" sz="2800" dirty="0">
              <a:solidFill>
                <a:prstClr val="black"/>
              </a:solidFill>
              <a:latin typeface="Times New Roman"/>
              <a:ea typeface="Times New Roman"/>
              <a:cs typeface="Narkisim"/>
            </a:endParaRPr>
          </a:p>
          <a:p>
            <a:pPr marR="180340" algn="l">
              <a:tabLst>
                <a:tab pos="180340" algn="l"/>
              </a:tabLst>
            </a:pPr>
            <a:r>
              <a:rPr lang="en-US" sz="2800" dirty="0">
                <a:solidFill>
                  <a:prstClr val="black"/>
                </a:solidFill>
              </a:rPr>
              <a:t>The principle of speculation is the identity of </a:t>
            </a:r>
          </a:p>
          <a:p>
            <a:pPr marR="180340" algn="l" rtl="0">
              <a:tabLst>
                <a:tab pos="180340" algn="l"/>
              </a:tabLst>
            </a:pPr>
            <a:r>
              <a:rPr lang="en-US" sz="2800" dirty="0">
                <a:solidFill>
                  <a:prstClr val="black"/>
                </a:solidFill>
              </a:rPr>
              <a:t>subject and object. (Diff, 80)</a:t>
            </a:r>
          </a:p>
          <a:p>
            <a:pPr marR="180340" algn="l" rtl="0">
              <a:tabLst>
                <a:tab pos="180340" algn="l"/>
              </a:tabLst>
            </a:pPr>
            <a:endParaRPr lang="en-US" sz="2800" dirty="0">
              <a:solidFill>
                <a:prstClr val="black"/>
              </a:solidFill>
            </a:endParaRPr>
          </a:p>
          <a:p>
            <a:r>
              <a:rPr lang="he-IL" sz="2800" dirty="0">
                <a:solidFill>
                  <a:prstClr val="black"/>
                </a:solidFill>
                <a:latin typeface="Narkisim" pitchFamily="34" charset="-79"/>
                <a:cs typeface="Narkisim" pitchFamily="34" charset="-79"/>
              </a:rPr>
              <a:t>מה שבו התודעה יודעת את עצמה כשרויה בתוך עצמה, המדע רואה אותו דווקא </a:t>
            </a:r>
            <a:r>
              <a:rPr lang="he-IL" sz="2800" dirty="0" err="1">
                <a:solidFill>
                  <a:prstClr val="black"/>
                </a:solidFill>
                <a:latin typeface="Narkisim" pitchFamily="34" charset="-79"/>
                <a:cs typeface="Narkisim" pitchFamily="34" charset="-79"/>
              </a:rPr>
              <a:t>כאבדנו</a:t>
            </a:r>
            <a:r>
              <a:rPr lang="he-IL" sz="2800" dirty="0">
                <a:solidFill>
                  <a:prstClr val="black"/>
                </a:solidFill>
                <a:latin typeface="Narkisim" pitchFamily="34" charset="-79"/>
                <a:cs typeface="Narkisim" pitchFamily="34" charset="-79"/>
              </a:rPr>
              <a:t> של הרוח. 101</a:t>
            </a:r>
          </a:p>
          <a:p>
            <a:endParaRPr lang="he-IL" sz="2800" dirty="0">
              <a:solidFill>
                <a:prstClr val="black"/>
              </a:solidFill>
              <a:latin typeface="Narkisim" pitchFamily="34" charset="-79"/>
              <a:cs typeface="Narkisim" pitchFamily="34" charset="-79"/>
            </a:endParaRPr>
          </a:p>
          <a:p>
            <a:r>
              <a:rPr lang="he-IL" sz="2800" dirty="0">
                <a:solidFill>
                  <a:prstClr val="black"/>
                </a:solidFill>
                <a:latin typeface="Narkisim" pitchFamily="34" charset="-79"/>
                <a:cs typeface="Narkisim" pitchFamily="34" charset="-79"/>
              </a:rPr>
              <a:t>כאשר מוציאים מתחומו של </a:t>
            </a:r>
            <a:r>
              <a:rPr lang="he-IL" sz="2800" dirty="0" err="1">
                <a:solidFill>
                  <a:prstClr val="black"/>
                </a:solidFill>
                <a:latin typeface="Narkisim" pitchFamily="34" charset="-79"/>
                <a:cs typeface="Narkisim" pitchFamily="34" charset="-79"/>
              </a:rPr>
              <a:t>האמיתי</a:t>
            </a:r>
            <a:r>
              <a:rPr lang="he-IL" sz="2800" dirty="0">
                <a:solidFill>
                  <a:prstClr val="black"/>
                </a:solidFill>
                <a:latin typeface="Narkisim" pitchFamily="34" charset="-79"/>
                <a:cs typeface="Narkisim" pitchFamily="34" charset="-79"/>
              </a:rPr>
              <a:t> את הרפלקסיה ולא תופסים אותה כמומנט חיובי של המוחלט, הרי זו הכרת-כזב של התבונה. 89</a:t>
            </a:r>
            <a:endParaRPr lang="en-US" sz="2800" dirty="0">
              <a:solidFill>
                <a:prstClr val="black"/>
              </a:solidFill>
            </a:endParaRPr>
          </a:p>
        </p:txBody>
      </p:sp>
    </p:spTree>
    <p:extLst>
      <p:ext uri="{BB962C8B-B14F-4D97-AF65-F5344CB8AC3E}">
        <p14:creationId xmlns:p14="http://schemas.microsoft.com/office/powerpoint/2010/main" val="195000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EBCECC-B497-4571-8C5D-8D24076FBC21}"/>
              </a:ext>
            </a:extLst>
          </p:cNvPr>
          <p:cNvSpPr>
            <a:spLocks noGrp="1"/>
          </p:cNvSpPr>
          <p:nvPr>
            <p:ph type="title"/>
          </p:nvPr>
        </p:nvSpPr>
        <p:spPr/>
        <p:txBody>
          <a:bodyPr/>
          <a:lstStyle/>
          <a:p>
            <a:r>
              <a:rPr lang="he-IL" sz="2800"/>
              <a:t>מודעות, נורמות </a:t>
            </a:r>
            <a:r>
              <a:rPr lang="he-IL" sz="2800" b="1"/>
              <a:t>של הסובייקט המודע</a:t>
            </a:r>
            <a:r>
              <a:rPr lang="he-IL" sz="2800"/>
              <a:t> (רוברט פיפין)</a:t>
            </a:r>
            <a:endParaRPr lang="he-IL" sz="2800" b="1"/>
          </a:p>
        </p:txBody>
      </p:sp>
      <p:sp>
        <p:nvSpPr>
          <p:cNvPr id="3" name="מציין מיקום של מספר שקופית 2">
            <a:extLst>
              <a:ext uri="{FF2B5EF4-FFF2-40B4-BE49-F238E27FC236}">
                <a16:creationId xmlns:a16="http://schemas.microsoft.com/office/drawing/2014/main" id="{374C608A-98F5-4D63-8048-95843E0C9537}"/>
              </a:ext>
            </a:extLst>
          </p:cNvPr>
          <p:cNvSpPr>
            <a:spLocks noGrp="1"/>
          </p:cNvSpPr>
          <p:nvPr>
            <p:ph type="sldNum" sz="quarter" idx="12"/>
          </p:nvPr>
        </p:nvSpPr>
        <p:spPr>
          <a:xfrm>
            <a:off x="15037" y="6425952"/>
            <a:ext cx="763009" cy="432048"/>
          </a:xfrm>
        </p:spPr>
        <p:txBody>
          <a:bodyPr/>
          <a:lstStyle/>
          <a:p>
            <a:fld id="{7BB997BE-C4FA-4984-B18F-EF1A88858D01}" type="slidenum">
              <a:rPr lang="he-IL" smtClean="0">
                <a:solidFill>
                  <a:prstClr val="black">
                    <a:tint val="75000"/>
                  </a:prstClr>
                </a:solidFill>
              </a:rPr>
              <a:pPr/>
              <a:t>13</a:t>
            </a:fld>
            <a:endParaRPr lang="he-IL">
              <a:solidFill>
                <a:prstClr val="black">
                  <a:tint val="75000"/>
                </a:prstClr>
              </a:solidFill>
            </a:endParaRPr>
          </a:p>
        </p:txBody>
      </p:sp>
      <p:sp>
        <p:nvSpPr>
          <p:cNvPr id="5" name="תיבת טקסט 4">
            <a:extLst>
              <a:ext uri="{FF2B5EF4-FFF2-40B4-BE49-F238E27FC236}">
                <a16:creationId xmlns:a16="http://schemas.microsoft.com/office/drawing/2014/main" id="{55DA89B6-3ED1-4426-A1F0-0AB6F580D078}"/>
              </a:ext>
            </a:extLst>
          </p:cNvPr>
          <p:cNvSpPr txBox="1"/>
          <p:nvPr/>
        </p:nvSpPr>
        <p:spPr>
          <a:xfrm>
            <a:off x="579273" y="1009665"/>
            <a:ext cx="7985454" cy="3416320"/>
          </a:xfrm>
          <a:prstGeom prst="rect">
            <a:avLst/>
          </a:prstGeom>
          <a:noFill/>
        </p:spPr>
        <p:txBody>
          <a:bodyPr wrap="square">
            <a:spAutoFit/>
          </a:bodyPr>
          <a:lstStyle/>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הסטנדרטים ומבחני-ההולמות שמתפקדים במודעות אנושית הם "של המודעות עצמה", כלומר הסובייקט בעצמו ממלא אחריהם, ולא חוקים פסיכולוגיים או אמפיריים של החשיבה. </a:t>
            </a:r>
            <a:r>
              <a:rPr lang="he-IL" sz="2400">
                <a:effectLst/>
                <a:latin typeface="Times New Roman" panose="02020603050405020304" pitchFamily="18" charset="0"/>
                <a:ea typeface="Times New Roman" panose="02020603050405020304" pitchFamily="18" charset="0"/>
                <a:cs typeface="Narkisim" panose="020E0502050101010101" pitchFamily="34" charset="-79"/>
              </a:rPr>
              <a:t>על נורמות שמנחות את מה שאנחנו חושבים או עושים אפשר לומר שהן מנחות חשיבה ופעולה רק ככול שסובייקטים מקבלים מגבלות כאלה ושומרים על נאמנות להם; סובייקטים ממלאים אחר כללים, ולא נשלטים על ידיהם.</a:t>
            </a:r>
            <a:endParaRPr lang="en-US" sz="24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a:endParaRPr lang="en-US" sz="2400" dirty="0">
              <a:effectLst/>
              <a:latin typeface="Arial Rounded MT Bold" panose="020F0704030504030204" pitchFamily="34" charset="0"/>
              <a:ea typeface="Times New Roman" panose="02020603050405020304" pitchFamily="18" charset="0"/>
              <a:cs typeface="Narkisim" panose="020E0502050101010101" pitchFamily="34" charset="-79"/>
            </a:endParaRPr>
          </a:p>
          <a:p>
            <a:pPr algn="just" rtl="0"/>
            <a:r>
              <a:rPr lang="en-US" sz="1200" dirty="0">
                <a:effectLst/>
                <a:latin typeface="Arial Rounded MT Bold" panose="020F0704030504030204" pitchFamily="34" charset="0"/>
                <a:ea typeface="Times New Roman" panose="02020603050405020304" pitchFamily="18" charset="0"/>
                <a:cs typeface="Narkisim" panose="020E0502050101010101" pitchFamily="34" charset="-79"/>
              </a:rPr>
              <a:t>the normative standards and proprieties at play in human </a:t>
            </a:r>
            <a:r>
              <a:rPr lang="en-US" sz="1200" dirty="0" err="1">
                <a:effectLst/>
                <a:latin typeface="Arial Rounded MT Bold" panose="020F0704030504030204" pitchFamily="34" charset="0"/>
                <a:ea typeface="Times New Roman" panose="02020603050405020304" pitchFamily="18" charset="0"/>
                <a:cs typeface="Narkisim" panose="020E0502050101010101" pitchFamily="34" charset="-79"/>
              </a:rPr>
              <a:t>onsciousness</a:t>
            </a:r>
            <a:r>
              <a:rPr lang="en-US" sz="1200" dirty="0">
                <a:effectLst/>
                <a:latin typeface="Arial Rounded MT Bold" panose="020F0704030504030204" pitchFamily="34" charset="0"/>
                <a:ea typeface="Times New Roman" panose="02020603050405020304" pitchFamily="18" charset="0"/>
                <a:cs typeface="Narkisim" panose="020E0502050101010101" pitchFamily="34" charset="-79"/>
              </a:rPr>
              <a:t> are “consciousness’s own,” that is, are followed by a subject, are not psychological, empirical laws of thought. […] norms governing what we think and do can be said to govern thought and action only insofar as subjects […] accept such constraints and sustain allegiance; they follow the rules, are not governed by them. </a:t>
            </a:r>
            <a:endParaRPr lang="en-US" sz="12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3877653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D76C054-27A9-429D-182C-8265A0AD102E}"/>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14</a:t>
            </a:fld>
            <a:endParaRPr lang="he-IL">
              <a:solidFill>
                <a:prstClr val="black">
                  <a:tint val="75000"/>
                </a:prstClr>
              </a:solidFill>
            </a:endParaRPr>
          </a:p>
        </p:txBody>
      </p:sp>
      <p:sp>
        <p:nvSpPr>
          <p:cNvPr id="4" name="תיבת טקסט 3">
            <a:extLst>
              <a:ext uri="{FF2B5EF4-FFF2-40B4-BE49-F238E27FC236}">
                <a16:creationId xmlns:a16="http://schemas.microsoft.com/office/drawing/2014/main" id="{4372BCF0-4224-A0D3-A717-A684679DDE96}"/>
              </a:ext>
            </a:extLst>
          </p:cNvPr>
          <p:cNvSpPr txBox="1"/>
          <p:nvPr/>
        </p:nvSpPr>
        <p:spPr>
          <a:xfrm>
            <a:off x="539552" y="548680"/>
            <a:ext cx="8064896" cy="4524315"/>
          </a:xfrm>
          <a:prstGeom prst="rect">
            <a:avLst/>
          </a:prstGeom>
          <a:noFill/>
        </p:spPr>
        <p:txBody>
          <a:bodyPr wrap="square">
            <a:spAutoFit/>
          </a:bodyPr>
          <a:lstStyle/>
          <a:p>
            <a:pPr algn="just" rtl="0"/>
            <a:r>
              <a:rPr lang="en-US" sz="2400" dirty="0">
                <a:effectLst/>
                <a:latin typeface="Arial Rounded MT Bold" panose="020F0704030504030204" pitchFamily="34" charset="0"/>
                <a:ea typeface="Times New Roman" panose="02020603050405020304" pitchFamily="18" charset="0"/>
                <a:cs typeface="Arial" panose="020B0604020202020204" pitchFamily="34" charset="0"/>
              </a:rPr>
              <a:t>Whatever linguistic unit one chooses in Hegel — whether text (as here), chapter, paragraph, sentence, or word — it is absolutely typical of Hegel’s philosophical writing to mean several distinct (though hopefully consistent) things at once. This reflects deliberate policy on Hegel’s part, not merely confusion. It is especially important for analytic philosophers to keep this in mind when interpreting Hegel, because analytic philosophy tends to espouse an equally deliberate opposite policy of avoiding such ambiguities at all costs (especially at the level of sentence and word). (Forster p. 25)</a:t>
            </a:r>
            <a:endParaRPr lang="en-US" sz="1600" dirty="0">
              <a:effectLst/>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4112636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2E87B6E-85A1-4780-4259-1A06695D23AE}"/>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15</a:t>
            </a:fld>
            <a:endParaRPr lang="he-IL">
              <a:solidFill>
                <a:prstClr val="black">
                  <a:tint val="75000"/>
                </a:prstClr>
              </a:solidFill>
            </a:endParaRPr>
          </a:p>
        </p:txBody>
      </p:sp>
      <p:sp>
        <p:nvSpPr>
          <p:cNvPr id="4" name="תיבת טקסט 3">
            <a:extLst>
              <a:ext uri="{FF2B5EF4-FFF2-40B4-BE49-F238E27FC236}">
                <a16:creationId xmlns:a16="http://schemas.microsoft.com/office/drawing/2014/main" id="{F64B0189-7AD3-8A14-B8E7-7A70EB0789F0}"/>
              </a:ext>
            </a:extLst>
          </p:cNvPr>
          <p:cNvSpPr txBox="1"/>
          <p:nvPr/>
        </p:nvSpPr>
        <p:spPr>
          <a:xfrm>
            <a:off x="1376772" y="1484784"/>
            <a:ext cx="6390456" cy="2308324"/>
          </a:xfrm>
          <a:prstGeom prst="rect">
            <a:avLst/>
          </a:prstGeom>
          <a:noFill/>
        </p:spPr>
        <p:txBody>
          <a:bodyPr wrap="square">
            <a:spAutoFit/>
          </a:bodyPr>
          <a:lstStyle/>
          <a:p>
            <a:pPr algn="just" rtl="0"/>
            <a:r>
              <a:rPr lang="en-US" sz="2400" dirty="0">
                <a:effectLst/>
                <a:latin typeface="Arial Rounded MT Bold" panose="020F0704030504030204" pitchFamily="34" charset="0"/>
                <a:ea typeface="Times New Roman" panose="02020603050405020304" pitchFamily="18" charset="0"/>
                <a:cs typeface="ArnoPro-Regular"/>
              </a:rPr>
              <a:t>here are several book-length issues involved in the much-debated issue of the relation between the </a:t>
            </a:r>
            <a:r>
              <a:rPr lang="en-US" sz="2400" i="1" dirty="0">
                <a:effectLst/>
                <a:latin typeface="Arial Rounded MT Bold" panose="020F0704030504030204" pitchFamily="34" charset="0"/>
                <a:ea typeface="Times New Roman" panose="02020603050405020304" pitchFamily="18" charset="0"/>
                <a:cs typeface="ArnoPro-Italic"/>
              </a:rPr>
              <a:t>Phenomenology </a:t>
            </a:r>
            <a:r>
              <a:rPr lang="en-US" sz="2400" dirty="0">
                <a:effectLst/>
                <a:latin typeface="Arial Rounded MT Bold" panose="020F0704030504030204" pitchFamily="34" charset="0"/>
                <a:ea typeface="Times New Roman" panose="02020603050405020304" pitchFamily="18" charset="0"/>
                <a:cs typeface="ArnoPro-Regular"/>
              </a:rPr>
              <a:t>and the </a:t>
            </a:r>
            <a:r>
              <a:rPr lang="en-US" sz="2400" i="1" dirty="0">
                <a:effectLst/>
                <a:latin typeface="Arial Rounded MT Bold" panose="020F0704030504030204" pitchFamily="34" charset="0"/>
                <a:ea typeface="Times New Roman" panose="02020603050405020304" pitchFamily="18" charset="0"/>
                <a:cs typeface="ArnoPro-Italic"/>
              </a:rPr>
              <a:t>Logic</a:t>
            </a:r>
            <a:r>
              <a:rPr lang="en-US" sz="2400" dirty="0">
                <a:effectLst/>
                <a:latin typeface="Arial Rounded MT Bold" panose="020F0704030504030204" pitchFamily="34" charset="0"/>
                <a:ea typeface="Times New Roman" panose="02020603050405020304" pitchFamily="18" charset="0"/>
                <a:cs typeface="ArnoPro-Regular"/>
              </a:rPr>
              <a:t>. It is perhaps the most discussed issue in the history of Hegel scholarship. Pippin 2018 p. 166</a:t>
            </a:r>
            <a:endParaRPr lang="he-IL" sz="5400" dirty="0"/>
          </a:p>
        </p:txBody>
      </p:sp>
    </p:spTree>
    <p:extLst>
      <p:ext uri="{BB962C8B-B14F-4D97-AF65-F5344CB8AC3E}">
        <p14:creationId xmlns:p14="http://schemas.microsoft.com/office/powerpoint/2010/main" val="3728311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B95B43-14EE-DB18-02E3-F6AD25CCB3F5}"/>
              </a:ext>
            </a:extLst>
          </p:cNvPr>
          <p:cNvSpPr>
            <a:spLocks noGrp="1"/>
          </p:cNvSpPr>
          <p:nvPr>
            <p:ph type="title"/>
          </p:nvPr>
        </p:nvSpPr>
        <p:spPr/>
        <p:txBody>
          <a:bodyPr/>
          <a:lstStyle/>
          <a:p>
            <a:endParaRPr lang="he-IL"/>
          </a:p>
        </p:txBody>
      </p:sp>
      <p:sp>
        <p:nvSpPr>
          <p:cNvPr id="3" name="מציין מיקום של מספר שקופית 2">
            <a:extLst>
              <a:ext uri="{FF2B5EF4-FFF2-40B4-BE49-F238E27FC236}">
                <a16:creationId xmlns:a16="http://schemas.microsoft.com/office/drawing/2014/main" id="{A8413991-1B39-1186-2077-FB401D8D8C89}"/>
              </a:ext>
            </a:extLst>
          </p:cNvPr>
          <p:cNvSpPr>
            <a:spLocks noGrp="1"/>
          </p:cNvSpPr>
          <p:nvPr>
            <p:ph type="sldNum" sz="quarter" idx="12"/>
          </p:nvPr>
        </p:nvSpPr>
        <p:spPr/>
        <p:txBody>
          <a:bodyPr/>
          <a:lstStyle/>
          <a:p>
            <a:fld id="{7BB997BE-C4FA-4984-B18F-EF1A88858D01}" type="slidenum">
              <a:rPr lang="he-IL" smtClean="0"/>
              <a:pPr/>
              <a:t>16</a:t>
            </a:fld>
            <a:endParaRPr lang="he-IL"/>
          </a:p>
        </p:txBody>
      </p:sp>
    </p:spTree>
    <p:extLst>
      <p:ext uri="{BB962C8B-B14F-4D97-AF65-F5344CB8AC3E}">
        <p14:creationId xmlns:p14="http://schemas.microsoft.com/office/powerpoint/2010/main" val="3109042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0831E50-B177-4BF5-B780-EC827A559EB9}"/>
              </a:ext>
            </a:extLst>
          </p:cNvPr>
          <p:cNvSpPr>
            <a:spLocks noGrp="1"/>
          </p:cNvSpPr>
          <p:nvPr>
            <p:ph type="sldNum" sz="quarter" idx="12"/>
          </p:nvPr>
        </p:nvSpPr>
        <p:spPr>
          <a:xfrm>
            <a:off x="32259" y="6473403"/>
            <a:ext cx="2133600" cy="365125"/>
          </a:xfrm>
        </p:spPr>
        <p:txBody>
          <a:bodyPr/>
          <a:lstStyle/>
          <a:p>
            <a:pPr algn="l" rtl="0"/>
            <a:fld id="{7BB997BE-C4FA-4984-B18F-EF1A88858D01}" type="slidenum">
              <a:rPr lang="he-IL" sz="2000" smtClean="0">
                <a:solidFill>
                  <a:prstClr val="black">
                    <a:tint val="75000"/>
                  </a:prstClr>
                </a:solidFill>
              </a:rPr>
              <a:pPr algn="l" rtl="0"/>
              <a:t>17</a:t>
            </a:fld>
            <a:endParaRPr lang="he-IL">
              <a:solidFill>
                <a:prstClr val="black">
                  <a:tint val="75000"/>
                </a:prstClr>
              </a:solidFill>
            </a:endParaRPr>
          </a:p>
        </p:txBody>
      </p:sp>
      <p:sp>
        <p:nvSpPr>
          <p:cNvPr id="4" name="תיבת טקסט 3">
            <a:extLst>
              <a:ext uri="{FF2B5EF4-FFF2-40B4-BE49-F238E27FC236}">
                <a16:creationId xmlns:a16="http://schemas.microsoft.com/office/drawing/2014/main" id="{D5889012-D5F5-4327-805A-E12BE1244B26}"/>
              </a:ext>
            </a:extLst>
          </p:cNvPr>
          <p:cNvSpPr txBox="1"/>
          <p:nvPr/>
        </p:nvSpPr>
        <p:spPr>
          <a:xfrm>
            <a:off x="251520" y="332656"/>
            <a:ext cx="8892480" cy="6370975"/>
          </a:xfrm>
          <a:prstGeom prst="rect">
            <a:avLst/>
          </a:prstGeom>
          <a:noFill/>
        </p:spPr>
        <p:txBody>
          <a:bodyPr wrap="square">
            <a:spAutoFit/>
          </a:bodyPr>
          <a:lstStyle/>
          <a:p>
            <a:pPr algn="just"/>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המודעות היא לעצמה </a:t>
            </a:r>
            <a:r>
              <a:rPr kumimoji="0" lang="he-IL" sz="2400" b="1"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מוּשַׂגה</a:t>
            </a:r>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 ולכן היא מהווה באופן בלתי אמצעי הליכה אל מעבר למוגבל, וכן - הואיל והמוגבל הזה הוא שלה – גם מעבר לעצמה.</a:t>
            </a:r>
          </a:p>
          <a:p>
            <a:pPr algn="just"/>
            <a:endParaRPr lang="he-IL" sz="2400">
              <a:solidFill>
                <a:prstClr val="black"/>
              </a:solidFill>
              <a:latin typeface="Times New Roman" panose="02020603050405020304" pitchFamily="18" charset="0"/>
              <a:ea typeface="Times New Roman" panose="02020603050405020304" pitchFamily="18" charset="0"/>
              <a:cs typeface="Narkisim" panose="020E0502050101010101" pitchFamily="34" charset="-79"/>
            </a:endParaRPr>
          </a:p>
          <a:p>
            <a:pPr algn="just"/>
            <a:r>
              <a:rPr lang="he-IL" sz="2400">
                <a:effectLst/>
                <a:latin typeface="Narkisim" panose="020E0502050101010101" pitchFamily="34" charset="-79"/>
                <a:ea typeface="Times New Roman" panose="02020603050405020304" pitchFamily="18" charset="0"/>
                <a:cs typeface="Narkisim" panose="020E0502050101010101" pitchFamily="34" charset="-79"/>
              </a:rPr>
              <a:t>המושגים שמעורבים באירגון התנסותנו התפיסתית הם גם נורמות שקובעות כיצד האלמנטים של התנסות חושית צריכים להיות מאורגנים. [...] אנחנו נענים לְסביבה נתפסת (</a:t>
            </a:r>
            <a:r>
              <a:rPr lang="en-US" sz="2400">
                <a:effectLst/>
                <a:latin typeface="Narkisim" panose="020E0502050101010101" pitchFamily="34" charset="-79"/>
                <a:ea typeface="Times New Roman" panose="02020603050405020304" pitchFamily="18" charset="0"/>
                <a:cs typeface="Narkisim" panose="020E0502050101010101" pitchFamily="34" charset="-79"/>
              </a:rPr>
              <a:t>perceivable environment</a:t>
            </a:r>
            <a:r>
              <a:rPr lang="he-IL" sz="2400">
                <a:effectLst/>
                <a:latin typeface="Narkisim" panose="020E0502050101010101" pitchFamily="34" charset="-79"/>
                <a:ea typeface="Times New Roman" panose="02020603050405020304" pitchFamily="18" charset="0"/>
                <a:cs typeface="Narkisim" panose="020E0502050101010101" pitchFamily="34" charset="-79"/>
              </a:rPr>
              <a:t>) בדרכים שרגישות לנורמות. דרך אחרת לומר זאת היא לומר ששימת-הלב המבחינה שלנו אף פעם אינה 'קורית' באופן אפיסודי, אלא כחלק מטוטליות או מכוליות שלתוכה כל אבחנה מוכרחה להשתבץ\להתאים, ואם כך כל שימת-לב כזו כפופה לסוג מסוים של מתח כאשר מתעורר איום על יכולתה להתאים. הטוטליות הזו היא נורמה.</a:t>
            </a:r>
          </a:p>
          <a:p>
            <a:pPr algn="just"/>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מכיוון שהעקרונות המעורבים מנחים את התנהגותי או את מסקנותיי רק ככל שאני מקבל אותם וממלא אחריהם, הם עלולים להתברר כבלתי-הולמים ולאבד את כוחם. לכך מתכוון היגל באומרו שהמודעות "מהווה באופן בלתי אמצעי הליכה אל מעבר למוגבל". היא תמיד 'מעבר' לכל נורמה במובן שהיא אינה, נאמר, תקועה עם מגבלה כזאת כדבר שבעובדה פסיכולוגית; מודעות נצבת תמיד בעמדה לשנות את הנורמות לתפיסה נכונה, להיסק, לחקיקת-חוק, או פעולה נכונה.</a:t>
            </a:r>
            <a:endParaRPr lang="en-US">
              <a:effectLst/>
              <a:latin typeface="Arial Rounded MT Bold" panose="020F0704030504030204" pitchFamily="34" charset="0"/>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495124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0831E50-B177-4BF5-B780-EC827A559EB9}"/>
              </a:ext>
            </a:extLst>
          </p:cNvPr>
          <p:cNvSpPr>
            <a:spLocks noGrp="1"/>
          </p:cNvSpPr>
          <p:nvPr>
            <p:ph type="sldNum" sz="quarter" idx="12"/>
          </p:nvPr>
        </p:nvSpPr>
        <p:spPr>
          <a:xfrm>
            <a:off x="0" y="6492875"/>
            <a:ext cx="2133600" cy="365125"/>
          </a:xfrm>
        </p:spPr>
        <p:txBody>
          <a:bodyPr/>
          <a:lstStyle/>
          <a:p>
            <a:pPr algn="l" rtl="0"/>
            <a:fld id="{7BB997BE-C4FA-4984-B18F-EF1A88858D01}" type="slidenum">
              <a:rPr lang="he-IL" sz="2000" smtClean="0">
                <a:solidFill>
                  <a:prstClr val="black">
                    <a:tint val="75000"/>
                  </a:prstClr>
                </a:solidFill>
              </a:rPr>
              <a:pPr algn="l" rtl="0"/>
              <a:t>18</a:t>
            </a:fld>
            <a:endParaRPr lang="he-IL">
              <a:solidFill>
                <a:prstClr val="black">
                  <a:tint val="75000"/>
                </a:prstClr>
              </a:solidFill>
            </a:endParaRPr>
          </a:p>
        </p:txBody>
      </p:sp>
      <p:sp>
        <p:nvSpPr>
          <p:cNvPr id="4" name="תיבת טקסט 3">
            <a:extLst>
              <a:ext uri="{FF2B5EF4-FFF2-40B4-BE49-F238E27FC236}">
                <a16:creationId xmlns:a16="http://schemas.microsoft.com/office/drawing/2014/main" id="{D5889012-D5F5-4327-805A-E12BE1244B26}"/>
              </a:ext>
            </a:extLst>
          </p:cNvPr>
          <p:cNvSpPr txBox="1"/>
          <p:nvPr/>
        </p:nvSpPr>
        <p:spPr>
          <a:xfrm>
            <a:off x="1295636" y="566707"/>
            <a:ext cx="6552728" cy="6124754"/>
          </a:xfrm>
          <a:prstGeom prst="rect">
            <a:avLst/>
          </a:prstGeom>
          <a:noFill/>
        </p:spPr>
        <p:txBody>
          <a:bodyPr wrap="square">
            <a:spAutoFit/>
          </a:bodyPr>
          <a:lstStyle/>
          <a:p>
            <a:pPr algn="just"/>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מודעות היא 'מעבר לעצמה' בדרך נוספת. מעבר לטענה שמודעות 'שוללת' את מה שמוצג לפניה, כלומר אינה רק לוקחת-פנימה (מתרשמת, סופגת, א.מ.) אלא גם קובעת מהו מצב העניינים, הטענה היא גם שמודעות רגילה, יומיומית, תמיד 'הולכת מעבר לעצמה', אף פעם לא לגמרי בלועה בדבר שאליו היא שמה-לב, אף פעם לא בפשטות או רק במצב תפיסתי, אלא תמיד מכריעה\קובעת\פותרת את פעילותה המושגית. וזאת בדרך שמשמעה הוא שאפשר לומר עליה (על המודעות) שהיא מאשרת את עצמה, מולידה שיפוטים וציוויים, אבל גם פוטנציאלית שוללת עת עצמה, ערה לכך שמה שהיא מכריעה או מאשרת כעובדה עלול לא להיות עובדה. </a:t>
            </a:r>
            <a:endParaRPr lang="en-US" sz="2400">
              <a:effectLst/>
              <a:latin typeface="Times New Roman" panose="02020603050405020304" pitchFamily="18" charset="0"/>
              <a:ea typeface="Times New Roman" panose="02020603050405020304" pitchFamily="18" charset="0"/>
            </a:endParaRPr>
          </a:p>
          <a:p>
            <a:pPr algn="just"/>
            <a:r>
              <a:rPr lang="en-US" sz="2000">
                <a:effectLst/>
                <a:latin typeface="Arial Rounded MT Bold" panose="020F0704030504030204" pitchFamily="34" charset="0"/>
                <a:ea typeface="Times New Roman" panose="02020603050405020304" pitchFamily="18" charset="0"/>
                <a:cs typeface="Narkisim" panose="020E0502050101010101" pitchFamily="34" charset="-79"/>
              </a:rPr>
              <a:t> </a:t>
            </a:r>
          </a:p>
          <a:p>
            <a:pPr algn="just" rtl="0"/>
            <a:r>
              <a:rPr lang="en-US" sz="1200">
                <a:effectLst/>
                <a:latin typeface="Arial Rounded MT Bold" panose="020F0704030504030204" pitchFamily="34" charset="0"/>
                <a:ea typeface="Times New Roman" panose="02020603050405020304" pitchFamily="18" charset="0"/>
                <a:cs typeface="Narkisim" panose="020E0502050101010101" pitchFamily="34" charset="-79"/>
              </a:rPr>
              <a:t>consciousness is “beyond itself” in another way. [...] the claim is also that ordinary, everyday consciousness is always “going beyond itself,” never wholly absorbed in what it is attending to, never simply or only in a perceptual state, but always resolving its own conceptual activity; and this in a way that means it can be said both to be self-affirming, possibly issuing in judgments and imperatives, but also potentially “self-negating,” aware that what it resolves or takes to be the case might not be the case. Robert Pippin</a:t>
            </a:r>
            <a:endParaRPr lang="he-IL" sz="1200">
              <a:latin typeface="Arial Rounded MT Bold" panose="020F0704030504030204" pitchFamily="34" charset="0"/>
            </a:endParaRPr>
          </a:p>
        </p:txBody>
      </p:sp>
    </p:spTree>
    <p:extLst>
      <p:ext uri="{BB962C8B-B14F-4D97-AF65-F5344CB8AC3E}">
        <p14:creationId xmlns:p14="http://schemas.microsoft.com/office/powerpoint/2010/main" val="180198155"/>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3F140B02EF6F84E94449467E5B86E97" ma:contentTypeVersion="15" ma:contentTypeDescription="Create a new document." ma:contentTypeScope="" ma:versionID="2067d07784979ab201f812c476e1ba35">
  <xsd:schema xmlns:xsd="http://www.w3.org/2001/XMLSchema" xmlns:xs="http://www.w3.org/2001/XMLSchema" xmlns:p="http://schemas.microsoft.com/office/2006/metadata/properties" xmlns:ns3="dc8eb246-3908-4bf2-9270-78aabb419f5a" xmlns:ns4="f2e71ada-5fbf-4c98-b634-cbb41a34da09" targetNamespace="http://schemas.microsoft.com/office/2006/metadata/properties" ma:root="true" ma:fieldsID="a602ba3f3465495f8d324221adc42752" ns3:_="" ns4:_="">
    <xsd:import namespace="dc8eb246-3908-4bf2-9270-78aabb419f5a"/>
    <xsd:import namespace="f2e71ada-5fbf-4c98-b634-cbb41a34da0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element ref="ns3:MediaServiceSearchPropertie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8eb246-3908-4bf2-9270-78aabb419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ystemTags" ma:index="11" nillable="true" ma:displayName="MediaServiceSystemTags" ma:hidden="true" ma:internalName="MediaServiceSystemTag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e71ada-5fbf-4c98-b634-cbb41a34da09"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dc8eb246-3908-4bf2-9270-78aabb419f5a" xsi:nil="true"/>
  </documentManagement>
</p:properties>
</file>

<file path=customXml/itemProps1.xml><?xml version="1.0" encoding="utf-8"?>
<ds:datastoreItem xmlns:ds="http://schemas.openxmlformats.org/officeDocument/2006/customXml" ds:itemID="{A1EBB686-A58F-41BF-BDBB-0620482254B3}">
  <ds:schemaRefs>
    <ds:schemaRef ds:uri="http://schemas.microsoft.com/sharepoint/v3/contenttype/forms"/>
  </ds:schemaRefs>
</ds:datastoreItem>
</file>

<file path=customXml/itemProps2.xml><?xml version="1.0" encoding="utf-8"?>
<ds:datastoreItem xmlns:ds="http://schemas.openxmlformats.org/officeDocument/2006/customXml" ds:itemID="{6FE920CD-5E27-439C-B68B-B7F9CDDF80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8eb246-3908-4bf2-9270-78aabb419f5a"/>
    <ds:schemaRef ds:uri="f2e71ada-5fbf-4c98-b634-cbb41a34da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BD7693-2776-497F-A931-413FBC92530F}">
  <ds:schemaRefs>
    <ds:schemaRef ds:uri="dc8eb246-3908-4bf2-9270-78aabb419f5a"/>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f2e71ada-5fbf-4c98-b634-cbb41a34da09"/>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3952</TotalTime>
  <Words>2014</Words>
  <Application>Microsoft Office PowerPoint</Application>
  <PresentationFormat>‫הצגה על המסך (4:3)</PresentationFormat>
  <Paragraphs>88</Paragraphs>
  <Slides>18</Slides>
  <Notes>2</Notes>
  <HiddenSlides>0</HiddenSlides>
  <MMClips>0</MMClips>
  <ScaleCrop>false</ScaleCrop>
  <HeadingPairs>
    <vt:vector size="6" baseType="variant">
      <vt:variant>
        <vt:lpstr>גופנים בשימוש</vt:lpstr>
      </vt:variant>
      <vt:variant>
        <vt:i4>6</vt:i4>
      </vt:variant>
      <vt:variant>
        <vt:lpstr>ערכת נושא</vt:lpstr>
      </vt:variant>
      <vt:variant>
        <vt:i4>3</vt:i4>
      </vt:variant>
      <vt:variant>
        <vt:lpstr>כותרות שקופיות</vt:lpstr>
      </vt:variant>
      <vt:variant>
        <vt:i4>18</vt:i4>
      </vt:variant>
    </vt:vector>
  </HeadingPairs>
  <TitlesOfParts>
    <vt:vector size="27" baseType="lpstr">
      <vt:lpstr>Arial</vt:lpstr>
      <vt:lpstr>Arial Rounded MT Bold</vt:lpstr>
      <vt:lpstr>Calibri</vt:lpstr>
      <vt:lpstr>Narkisim</vt:lpstr>
      <vt:lpstr>Times New Roman</vt:lpstr>
      <vt:lpstr>Verdana</vt:lpstr>
      <vt:lpstr>ערכת נושא Office</vt:lpstr>
      <vt:lpstr>4_ערכת נושא Office</vt:lpstr>
      <vt:lpstr>3_ערכת נושא Office</vt:lpstr>
      <vt:lpstr>מצגת של PowerPoint‏</vt:lpstr>
      <vt:lpstr>הידיעה שאנו חוקרים</vt:lpstr>
      <vt:lpstr>המודעות בוחנת את עצמה תפקידו (ונקודת ראותו) של הפנומנולוג</vt:lpstr>
      <vt:lpstr>טבע מושא חקירתנו מתעלה על ההפרדה הזאת</vt:lpstr>
      <vt:lpstr>מצגת של PowerPoint‏</vt:lpstr>
      <vt:lpstr>יאוש מכל צורות התודעה הפנומנלית</vt:lpstr>
      <vt:lpstr>מסע של שלילה ואבדן</vt:lpstr>
      <vt:lpstr>הכוח המניע של החקירה כולה</vt:lpstr>
      <vt:lpstr>מצגת של PowerPoint‏</vt:lpstr>
      <vt:lpstr>הפרכת האידאליזם</vt:lpstr>
      <vt:lpstr>תכלית המסע; העצמי כחריגה אל מעבר לעצמו השייך לעצמו</vt:lpstr>
      <vt:lpstr>זהות אני=לא-אני</vt:lpstr>
      <vt:lpstr>מודעות, נורמות של הסובייקט המודע (רוברט פיפין)</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מלכיאל אליעזר</cp:lastModifiedBy>
  <cp:revision>294</cp:revision>
  <dcterms:created xsi:type="dcterms:W3CDTF">2013-03-07T10:20:36Z</dcterms:created>
  <dcterms:modified xsi:type="dcterms:W3CDTF">2024-06-17T16:52:35Z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0x01010023F140B02EF6F84E94449467E5B86E97</vt:lpwstr>
  </property>
</Properties>
</file>