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4"/>
  </p:sldMasterIdLst>
  <p:notesMasterIdLst>
    <p:notesMasterId r:id="rId14"/>
  </p:notesMasterIdLst>
  <p:sldIdLst>
    <p:sldId id="422" r:id="rId5"/>
    <p:sldId id="439" r:id="rId6"/>
    <p:sldId id="564" r:id="rId7"/>
    <p:sldId id="566" r:id="rId8"/>
    <p:sldId id="558" r:id="rId9"/>
    <p:sldId id="565" r:id="rId10"/>
    <p:sldId id="949" r:id="rId11"/>
    <p:sldId id="526" r:id="rId12"/>
    <p:sldId id="563" r:id="rId13"/>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870" autoAdjust="0"/>
    <p:restoredTop sz="94660"/>
  </p:normalViewPr>
  <p:slideViewPr>
    <p:cSldViewPr>
      <p:cViewPr varScale="1">
        <p:scale>
          <a:sx n="56" d="100"/>
          <a:sy n="56" d="100"/>
        </p:scale>
        <p:origin x="14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6BD0E8D-814E-485C-9B53-39A2D4B663C1}" type="datetimeFigureOut">
              <a:rPr lang="he-IL" smtClean="0"/>
              <a:t>כ"ט/סיון/תשפ"ד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5CC1AD-4592-48DD-A3A6-E18E6C77537F}" type="slidenum">
              <a:rPr lang="he-IL" smtClean="0"/>
              <a:t>‹#›</a:t>
            </a:fld>
            <a:endParaRPr lang="he-IL"/>
          </a:p>
        </p:txBody>
      </p:sp>
    </p:spTree>
    <p:extLst>
      <p:ext uri="{BB962C8B-B14F-4D97-AF65-F5344CB8AC3E}">
        <p14:creationId xmlns:p14="http://schemas.microsoft.com/office/powerpoint/2010/main" val="32491861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2</a:t>
            </a:fld>
            <a:endParaRPr lang="he-IL">
              <a:solidFill>
                <a:prstClr val="black"/>
              </a:solidFill>
            </a:endParaRPr>
          </a:p>
        </p:txBody>
      </p:sp>
    </p:spTree>
    <p:extLst>
      <p:ext uri="{BB962C8B-B14F-4D97-AF65-F5344CB8AC3E}">
        <p14:creationId xmlns:p14="http://schemas.microsoft.com/office/powerpoint/2010/main" val="63478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5</a:t>
            </a:fld>
            <a:endParaRPr lang="he-IL">
              <a:solidFill>
                <a:prstClr val="black"/>
              </a:solidFill>
            </a:endParaRPr>
          </a:p>
        </p:txBody>
      </p:sp>
    </p:spTree>
    <p:extLst>
      <p:ext uri="{BB962C8B-B14F-4D97-AF65-F5344CB8AC3E}">
        <p14:creationId xmlns:p14="http://schemas.microsoft.com/office/powerpoint/2010/main" val="390793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6</a:t>
            </a:fld>
            <a:endParaRPr lang="he-IL">
              <a:solidFill>
                <a:prstClr val="black"/>
              </a:solidFill>
            </a:endParaRPr>
          </a:p>
        </p:txBody>
      </p:sp>
    </p:spTree>
    <p:extLst>
      <p:ext uri="{BB962C8B-B14F-4D97-AF65-F5344CB8AC3E}">
        <p14:creationId xmlns:p14="http://schemas.microsoft.com/office/powerpoint/2010/main" val="2907682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078801-E0E3-4CFE-B17C-2873A7F439C5}" type="slidenum">
              <a:rPr lang="he-IL" smtClean="0">
                <a:solidFill>
                  <a:prstClr val="black"/>
                </a:solidFill>
              </a:rPr>
              <a:pPr>
                <a:defRPr/>
              </a:pPr>
              <a:t>8</a:t>
            </a:fld>
            <a:endParaRPr lang="he-IL">
              <a:solidFill>
                <a:prstClr val="black"/>
              </a:solidFill>
            </a:endParaRPr>
          </a:p>
        </p:txBody>
      </p:sp>
    </p:spTree>
    <p:extLst>
      <p:ext uri="{BB962C8B-B14F-4D97-AF65-F5344CB8AC3E}">
        <p14:creationId xmlns:p14="http://schemas.microsoft.com/office/powerpoint/2010/main" val="4036037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t>05.07.2024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288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t>05.07.2024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55739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t>05.07.2024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75170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t>05.07.2024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4091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t>05.07.2024</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398781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t>05.07.2024</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pPr/>
              <a:t>‹#›</a:t>
            </a:fld>
            <a:endParaRPr lang="he-IL"/>
          </a:p>
        </p:txBody>
      </p:sp>
    </p:spTree>
    <p:extLst>
      <p:ext uri="{BB962C8B-B14F-4D97-AF65-F5344CB8AC3E}">
        <p14:creationId xmlns:p14="http://schemas.microsoft.com/office/powerpoint/2010/main" val="83794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t>05.07.2024</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7067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t>05.07.2024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17358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t>05.07.2024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189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t>05.07.2024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8694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t>05.07.2024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901303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t>05.07.2024</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t>‹#›</a:t>
            </a:fld>
            <a:endParaRPr lang="he-IL"/>
          </a:p>
        </p:txBody>
      </p:sp>
    </p:spTree>
    <p:extLst>
      <p:ext uri="{BB962C8B-B14F-4D97-AF65-F5344CB8AC3E}">
        <p14:creationId xmlns:p14="http://schemas.microsoft.com/office/powerpoint/2010/main" val="3122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click.smoove.io/lk0gag9pm8ngipnnanxwg34es3brd6t5hn1x6yy1n1wog93n84ndero4bd8d.ashx"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E14A5B47-3750-4EAF-8FA9-A609527792E4}"/>
              </a:ext>
            </a:extLst>
          </p:cNvPr>
          <p:cNvSpPr>
            <a:spLocks noGrp="1"/>
          </p:cNvSpPr>
          <p:nvPr>
            <p:ph type="sldNum" sz="quarter" idx="12"/>
          </p:nvPr>
        </p:nvSpPr>
        <p:spPr/>
        <p:txBody>
          <a:bodyPr/>
          <a:lstStyle/>
          <a:p>
            <a:fld id="{7BB997BE-C4FA-4984-B18F-EF1A88858D01}" type="slidenum">
              <a:rPr lang="he-IL" smtClean="0"/>
              <a:pPr/>
              <a:t>1</a:t>
            </a:fld>
            <a:endParaRPr lang="he-IL"/>
          </a:p>
        </p:txBody>
      </p:sp>
      <p:sp>
        <p:nvSpPr>
          <p:cNvPr id="4" name="תיבת טקסט 3">
            <a:extLst>
              <a:ext uri="{FF2B5EF4-FFF2-40B4-BE49-F238E27FC236}">
                <a16:creationId xmlns:a16="http://schemas.microsoft.com/office/drawing/2014/main" id="{6EC5DBF8-5B6F-4D74-8E1F-A2B233BA9ACA}"/>
              </a:ext>
            </a:extLst>
          </p:cNvPr>
          <p:cNvSpPr txBox="1"/>
          <p:nvPr/>
        </p:nvSpPr>
        <p:spPr>
          <a:xfrm>
            <a:off x="1070738" y="1628800"/>
            <a:ext cx="7002524" cy="2585323"/>
          </a:xfrm>
          <a:prstGeom prst="rect">
            <a:avLst/>
          </a:prstGeom>
          <a:noFill/>
        </p:spPr>
        <p:txBody>
          <a:bodyPr wrap="square">
            <a:spAutoFit/>
          </a:bodyPr>
          <a:lstStyle/>
          <a:p>
            <a:pPr marL="772795" indent="-756920" algn="just"/>
            <a:r>
              <a:rPr lang="he-IL" sz="2400" b="1" u="sng" dirty="0">
                <a:effectLst/>
                <a:latin typeface="Arial Rounded MT Bold" panose="020F0704030504030204" pitchFamily="34" charset="0"/>
                <a:ea typeface="Times New Roman" panose="02020603050405020304" pitchFamily="18" charset="0"/>
                <a:cs typeface="Narkisim" panose="020E0502050101010101" pitchFamily="34" charset="-79"/>
              </a:rPr>
              <a:t>תכנית שיעור</a:t>
            </a:r>
            <a:r>
              <a:rPr lang="he-IL" sz="2400" dirty="0">
                <a:effectLst/>
                <a:latin typeface="Arial Rounded MT Bold" panose="020F0704030504030204" pitchFamily="34" charset="0"/>
                <a:ea typeface="Times New Roman" panose="02020603050405020304" pitchFamily="18" charset="0"/>
                <a:cs typeface="Narkisim" panose="020E0502050101010101" pitchFamily="34" charset="-79"/>
              </a:rPr>
              <a:t>:</a:t>
            </a:r>
          </a:p>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[א] חירות, אדנות ועבדות בפרספקטיבה היסטורית </a:t>
            </a:r>
            <a:endParaRPr lang="en-US" sz="1600" dirty="0">
              <a:effectLst/>
              <a:latin typeface="Times New Roman" panose="02020603050405020304" pitchFamily="18" charset="0"/>
              <a:ea typeface="Times New Roman" panose="02020603050405020304" pitchFamily="18" charset="0"/>
              <a:cs typeface="Miriam" panose="020B0502050101010101" pitchFamily="34" charset="-79"/>
            </a:endParaRPr>
          </a:p>
          <a:p>
            <a:pPr marL="533400"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(ואולי מעט על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חיים</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מפסקאות הפתיחה של הסעיף)</a:t>
            </a:r>
            <a:endParaRPr lang="en-US" sz="1600" dirty="0">
              <a:effectLst/>
              <a:latin typeface="Times New Roman" panose="02020603050405020304" pitchFamily="18" charset="0"/>
              <a:ea typeface="Times New Roman" panose="02020603050405020304" pitchFamily="18" charset="0"/>
              <a:cs typeface="Miriam" panose="020B0502050101010101" pitchFamily="34" charset="-79"/>
            </a:endParaRPr>
          </a:p>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[ב] קריאה בצוותא של פסקאות 185-178</a:t>
            </a:r>
          </a:p>
          <a:p>
            <a:pPr algn="just" rtl="1"/>
            <a:endParaRPr lang="he-IL" sz="2400" dirty="0">
              <a:latin typeface="Times New Roman" panose="02020603050405020304" pitchFamily="18" charset="0"/>
              <a:ea typeface="Times New Roman" panose="02020603050405020304" pitchFamily="18" charset="0"/>
              <a:cs typeface="Narkisim" panose="020E0502050101010101" pitchFamily="34" charset="-79"/>
            </a:endParaRPr>
          </a:p>
          <a:p>
            <a:pPr algn="just" rtl="1"/>
            <a:endParaRPr lang="he-IL" sz="2400" dirty="0">
              <a:effectLst/>
              <a:latin typeface="Times New Roman" panose="02020603050405020304" pitchFamily="18" charset="0"/>
              <a:ea typeface="Times New Roman" panose="02020603050405020304" pitchFamily="18" charset="0"/>
              <a:cs typeface="Narkisim" panose="020E0502050101010101" pitchFamily="34" charset="-79"/>
            </a:endParaRPr>
          </a:p>
          <a:p>
            <a:pPr algn="just" rtl="1"/>
            <a:r>
              <a:rPr lang="he-IL" sz="1800" b="1" u="none" strike="noStrike" dirty="0">
                <a:solidFill>
                  <a:srgbClr val="FFFFFF"/>
                </a:solidFill>
                <a:effectLst/>
                <a:latin typeface="Arial" panose="020B0604020202020204" pitchFamily="34" charset="0"/>
                <a:ea typeface="Aptos" panose="020B0004020202020204" pitchFamily="34" charset="0"/>
                <a:hlinkClick r:id="rId2"/>
              </a:rPr>
              <a:t>קישור לסקר</a:t>
            </a:r>
            <a:endParaRPr lang="en-US" sz="1600" dirty="0">
              <a:effectLst/>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251024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רוסו על תרבות, אדנות וחירות</a:t>
            </a:r>
          </a:p>
        </p:txBody>
      </p:sp>
      <p:sp>
        <p:nvSpPr>
          <p:cNvPr id="3" name="מציין מיקום של מספר שקופית 2"/>
          <p:cNvSpPr>
            <a:spLocks noGrp="1"/>
          </p:cNvSpPr>
          <p:nvPr>
            <p:ph type="sldNum" sz="quarter" idx="12"/>
          </p:nvPr>
        </p:nvSpPr>
        <p:spPr/>
        <p:txBody>
          <a:bodyPr/>
          <a:lstStyle/>
          <a:p>
            <a:pPr>
              <a:defRPr/>
            </a:pPr>
            <a:fld id="{3012693B-B60F-4C06-9B65-FC63E26715C2}" type="slidenum">
              <a:rPr lang="he-IL" smtClean="0"/>
              <a:pPr>
                <a:defRPr/>
              </a:pPr>
              <a:t>2</a:t>
            </a:fld>
            <a:endParaRPr lang="he-IL"/>
          </a:p>
        </p:txBody>
      </p:sp>
      <p:sp>
        <p:nvSpPr>
          <p:cNvPr id="6" name="תיבת טקסט 5">
            <a:extLst>
              <a:ext uri="{FF2B5EF4-FFF2-40B4-BE49-F238E27FC236}">
                <a16:creationId xmlns:a16="http://schemas.microsoft.com/office/drawing/2014/main" id="{586F562C-5008-46C1-BFF8-1567594ED028}"/>
              </a:ext>
            </a:extLst>
          </p:cNvPr>
          <p:cNvSpPr txBox="1"/>
          <p:nvPr/>
        </p:nvSpPr>
        <p:spPr>
          <a:xfrm>
            <a:off x="704135" y="1674674"/>
            <a:ext cx="7735730" cy="3046988"/>
          </a:xfrm>
          <a:prstGeom prst="rect">
            <a:avLst/>
          </a:prstGeom>
          <a:noFill/>
        </p:spPr>
        <p:txBody>
          <a:bodyPr wrap="square">
            <a:spAutoFit/>
          </a:bodyPr>
          <a:lstStyle/>
          <a:p>
            <a:pPr algn="just"/>
            <a:r>
              <a:rPr lang="he-IL" sz="2400">
                <a:latin typeface="Narkisim" panose="020E0502050101010101" pitchFamily="34" charset="-79"/>
                <a:cs typeface="Narkisim" panose="020E0502050101010101" pitchFamily="34" charset="-79"/>
              </a:rPr>
              <a:t>הוא צריך היה -- כדי לזכות ביתרון -- להראות את עצמו שונה מכפי שהוא למעשה. להיות ולהיראות נעשו שני דברים שונים לחלוטין; וההבדל האמור הוא מקורם של הפאר המנסה להרשים, העורמה רודפת התדמית, וכל שאר המידות הרעות בנות לווייתן של אלה. מבחינה אחרת, מאדם חופשי ועצמאי, כפי שהיה קודם, הרי בשל ריבוי של צרכים חדשים, ניתן לומר שהוא נעשה עתה משועבד לכל הטבע ובעיקר לבני-מינו; הוא נעשה עתה לעבדם של אלה גם בהיותו אדונם.</a:t>
            </a:r>
            <a:r>
              <a:rPr lang="he-IL">
                <a:latin typeface="Narkisim" panose="020E0502050101010101" pitchFamily="34" charset="-79"/>
                <a:cs typeface="Narkisim" panose="020E0502050101010101" pitchFamily="34" charset="-79"/>
              </a:rPr>
              <a:t> רוסו</a:t>
            </a:r>
          </a:p>
        </p:txBody>
      </p:sp>
    </p:spTree>
    <p:extLst>
      <p:ext uri="{BB962C8B-B14F-4D97-AF65-F5344CB8AC3E}">
        <p14:creationId xmlns:p14="http://schemas.microsoft.com/office/powerpoint/2010/main" val="4294915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smtClean="0">
                <a:solidFill>
                  <a:prstClr val="black">
                    <a:tint val="75000"/>
                  </a:prstClr>
                </a:solidFill>
              </a:rPr>
              <a:pPr>
                <a:defRPr/>
              </a:pPr>
              <a:t>3</a:t>
            </a:fld>
            <a:endParaRPr lang="he-IL">
              <a:solidFill>
                <a:prstClr val="black">
                  <a:tint val="75000"/>
                </a:prstClr>
              </a:solidFill>
            </a:endParaRPr>
          </a:p>
        </p:txBody>
      </p:sp>
      <p:pic>
        <p:nvPicPr>
          <p:cNvPr id="1026" name="Picture 2" descr="CCF02122011_0001"/>
          <p:cNvPicPr>
            <a:picLocks noChangeAspect="1" noChangeArrowheads="1"/>
          </p:cNvPicPr>
          <p:nvPr/>
        </p:nvPicPr>
        <p:blipFill rotWithShape="1">
          <a:blip r:embed="rId2">
            <a:extLst>
              <a:ext uri="{28A0092B-C50C-407E-A947-70E740481C1C}">
                <a14:useLocalDpi xmlns:a14="http://schemas.microsoft.com/office/drawing/2010/main" val="0"/>
              </a:ext>
            </a:extLst>
          </a:blip>
          <a:srcRect b="48976"/>
          <a:stretch/>
        </p:blipFill>
        <p:spPr bwMode="auto">
          <a:xfrm>
            <a:off x="4588058" y="338099"/>
            <a:ext cx="4557432" cy="648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CF02122011_0001"/>
          <p:cNvPicPr>
            <a:picLocks noChangeAspect="1" noChangeArrowheads="1"/>
          </p:cNvPicPr>
          <p:nvPr/>
        </p:nvPicPr>
        <p:blipFill rotWithShape="1">
          <a:blip r:embed="rId2">
            <a:extLst>
              <a:ext uri="{28A0092B-C50C-407E-A947-70E740481C1C}">
                <a14:useLocalDpi xmlns:a14="http://schemas.microsoft.com/office/drawing/2010/main" val="0"/>
              </a:ext>
            </a:extLst>
          </a:blip>
          <a:srcRect t="55206"/>
          <a:stretch/>
        </p:blipFill>
        <p:spPr bwMode="auto">
          <a:xfrm>
            <a:off x="0" y="1124744"/>
            <a:ext cx="4588057" cy="573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מלבן 3"/>
          <p:cNvSpPr/>
          <p:nvPr/>
        </p:nvSpPr>
        <p:spPr>
          <a:xfrm>
            <a:off x="899592" y="76489"/>
            <a:ext cx="1577676" cy="523220"/>
          </a:xfrm>
          <a:prstGeom prst="rect">
            <a:avLst/>
          </a:prstGeom>
        </p:spPr>
        <p:txBody>
          <a:bodyPr wrap="none">
            <a:spAutoFit/>
          </a:bodyPr>
          <a:lstStyle/>
          <a:p>
            <a:r>
              <a:rPr lang="he-IL" sz="2800">
                <a:latin typeface="Narkisim" panose="020E0502050101010101" pitchFamily="34" charset="-79"/>
                <a:ea typeface="Times New Roman"/>
                <a:cs typeface="Narkisim" panose="020E0502050101010101" pitchFamily="34" charset="-79"/>
              </a:rPr>
              <a:t>אגי משעול</a:t>
            </a:r>
            <a:endParaRPr lang="he-IL" sz="280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1384073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8E229454-6519-41CF-3B08-3D8AA69841B0}"/>
              </a:ext>
            </a:extLst>
          </p:cNvPr>
          <p:cNvSpPr>
            <a:spLocks noGrp="1"/>
          </p:cNvSpPr>
          <p:nvPr>
            <p:ph type="sldNum" sz="quarter" idx="12"/>
          </p:nvPr>
        </p:nvSpPr>
        <p:spPr/>
        <p:txBody>
          <a:bodyPr/>
          <a:lstStyle/>
          <a:p>
            <a:fld id="{7BB997BE-C4FA-4984-B18F-EF1A88858D01}" type="slidenum">
              <a:rPr lang="he-IL" smtClean="0"/>
              <a:pPr/>
              <a:t>4</a:t>
            </a:fld>
            <a:endParaRPr lang="he-IL"/>
          </a:p>
        </p:txBody>
      </p:sp>
      <p:sp>
        <p:nvSpPr>
          <p:cNvPr id="5" name="תיבת טקסט 4">
            <a:extLst>
              <a:ext uri="{FF2B5EF4-FFF2-40B4-BE49-F238E27FC236}">
                <a16:creationId xmlns:a16="http://schemas.microsoft.com/office/drawing/2014/main" id="{4EEA490E-117C-7064-948D-CF1A7620C1B6}"/>
              </a:ext>
            </a:extLst>
          </p:cNvPr>
          <p:cNvSpPr txBox="1"/>
          <p:nvPr/>
        </p:nvSpPr>
        <p:spPr>
          <a:xfrm>
            <a:off x="1748662" y="2151727"/>
            <a:ext cx="5646676" cy="2554545"/>
          </a:xfrm>
          <a:prstGeom prst="rect">
            <a:avLst/>
          </a:prstGeom>
          <a:noFill/>
        </p:spPr>
        <p:txBody>
          <a:bodyPr wrap="square">
            <a:spAutoFit/>
          </a:bodyPr>
          <a:lstStyle/>
          <a:p>
            <a:pPr marL="0" marR="0" lvl="0" indent="-212725" algn="just" defTabSz="914400" rtl="1" eaLnBrk="1" fontAlgn="base" latinLnBrk="0" hangingPunct="1">
              <a:lnSpc>
                <a:spcPct val="100000"/>
              </a:lnSpc>
              <a:spcBef>
                <a:spcPct val="0"/>
              </a:spcBef>
              <a:spcAft>
                <a:spcPts val="0"/>
              </a:spcAft>
              <a:buClrTx/>
              <a:buSzTx/>
              <a:buFontTx/>
              <a:buNone/>
              <a:tabLst/>
              <a:defRPr/>
            </a:pPr>
            <a:r>
              <a:rPr kumimoji="0" lang="he-IL" altLang="he-IL" sz="2000" b="0" i="0" u="none" strike="noStrike" kern="1200" cap="none" spc="0" normalizeH="0" baseline="0" noProof="0">
                <a:ln>
                  <a:noFill/>
                </a:ln>
                <a:solidFill>
                  <a:prstClr val="black"/>
                </a:solidFill>
                <a:effectLst/>
                <a:uLnTx/>
                <a:uFillTx/>
                <a:latin typeface="Calibri"/>
                <a:ea typeface="Times New Roman" pitchFamily="18" charset="0"/>
                <a:cs typeface="Narkisim" pitchFamily="34" charset="-79"/>
              </a:rPr>
              <a:t>בגיל שלושים ואחת מצא עצמו אניהו מגשים כמעט את כל החלומות שחלמו בשבילו הקרובים לו: הוא הצליח לא פחות משכולם קיוו שיצליח, ועדיין נותר צנוע, עובדה שמילאה את אביו בגאווה. שלא לדבר על זה שהיה נשוי בדיוק כמו שהוריו ואשתו תמיד חלמו, ואפילו בריא, חוץ מהעניין הקטן הזה עם הטחורים. ובכל זאת לא היה אניהו מאושר – עובדה שגרמה לו לא פעם לתחושת תסכול. </a:t>
            </a:r>
            <a:r>
              <a:rPr kumimoji="0" lang="he-IL" altLang="he-IL" sz="2000" b="0" i="0" u="none" strike="noStrike" kern="1200" cap="none" spc="0" normalizeH="0" baseline="0" noProof="0" err="1">
                <a:ln>
                  <a:noFill/>
                </a:ln>
                <a:solidFill>
                  <a:prstClr val="black"/>
                </a:solidFill>
                <a:effectLst/>
                <a:uLnTx/>
                <a:uFillTx/>
                <a:latin typeface="Calibri"/>
                <a:ea typeface="Times New Roman" pitchFamily="18" charset="0"/>
                <a:cs typeface="Narkisim" pitchFamily="34" charset="-79"/>
              </a:rPr>
              <a:t>אמו</a:t>
            </a:r>
            <a:r>
              <a:rPr kumimoji="0" lang="he-IL" altLang="he-IL" sz="2000" b="0" i="0" u="none" strike="noStrike" kern="1200" cap="none" spc="0" normalizeH="0" baseline="0" noProof="0">
                <a:ln>
                  <a:noFill/>
                </a:ln>
                <a:solidFill>
                  <a:prstClr val="black"/>
                </a:solidFill>
                <a:effectLst/>
                <a:uLnTx/>
                <a:uFillTx/>
                <a:latin typeface="Calibri"/>
                <a:ea typeface="Times New Roman" pitchFamily="18" charset="0"/>
                <a:cs typeface="Narkisim" pitchFamily="34" charset="-79"/>
              </a:rPr>
              <a:t>, הרי, מילדות תמיד רצתה שיהיה מאושר. </a:t>
            </a:r>
            <a:r>
              <a:rPr kumimoji="0" lang="he-IL" altLang="he-IL" sz="1400" b="0" i="0" u="none" strike="noStrike" kern="1200" cap="none" spc="0" normalizeH="0" baseline="0" noProof="0">
                <a:ln>
                  <a:noFill/>
                </a:ln>
                <a:solidFill>
                  <a:prstClr val="black"/>
                </a:solidFill>
                <a:effectLst/>
                <a:uLnTx/>
                <a:uFillTx/>
                <a:latin typeface="Calibri"/>
                <a:ea typeface="Times New Roman" pitchFamily="18" charset="0"/>
                <a:cs typeface="Narkisim" pitchFamily="34" charset="-79"/>
              </a:rPr>
              <a:t>אתגר קרת, אניהו</a:t>
            </a:r>
            <a:endParaRPr kumimoji="0" lang="en-US" sz="1400" b="0" i="0" u="none" strike="noStrike" kern="1200" cap="none" spc="0" normalizeH="0" baseline="0" noProof="0">
              <a:ln>
                <a:noFill/>
              </a:ln>
              <a:solidFill>
                <a:prstClr val="black"/>
              </a:solidFill>
              <a:effectLst/>
              <a:uLnTx/>
              <a:uFillTx/>
              <a:latin typeface="Times New Roman"/>
              <a:ea typeface="Times New Roman"/>
              <a:cs typeface="Narkisim"/>
            </a:endParaRPr>
          </a:p>
        </p:txBody>
      </p:sp>
    </p:spTree>
    <p:extLst>
      <p:ext uri="{BB962C8B-B14F-4D97-AF65-F5344CB8AC3E}">
        <p14:creationId xmlns:p14="http://schemas.microsoft.com/office/powerpoint/2010/main" val="1777347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09638" y="1"/>
            <a:ext cx="8229600" cy="404664"/>
          </a:xfrm>
        </p:spPr>
        <p:txBody>
          <a:bodyPr/>
          <a:lstStyle/>
          <a:p>
            <a:r>
              <a:rPr lang="he-IL" sz="2800"/>
              <a:t>תכלית התרבות היא סילוקה של התמימות הטבעית</a:t>
            </a:r>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5</a:t>
            </a:fld>
            <a:endParaRPr lang="he-IL">
              <a:solidFill>
                <a:prstClr val="black">
                  <a:tint val="75000"/>
                </a:prstClr>
              </a:solidFill>
            </a:endParaRPr>
          </a:p>
        </p:txBody>
      </p:sp>
      <p:sp>
        <p:nvSpPr>
          <p:cNvPr id="4" name="Rectangle 3"/>
          <p:cNvSpPr/>
          <p:nvPr/>
        </p:nvSpPr>
        <p:spPr>
          <a:xfrm>
            <a:off x="457200" y="764704"/>
            <a:ext cx="8229600" cy="5632311"/>
          </a:xfrm>
          <a:prstGeom prst="rect">
            <a:avLst/>
          </a:prstGeom>
        </p:spPr>
        <p:txBody>
          <a:bodyPr wrap="square">
            <a:spAutoFit/>
          </a:bodyPr>
          <a:lstStyle/>
          <a:p>
            <a:pPr algn="just"/>
            <a:r>
              <a:rPr lang="he-IL" sz="2400">
                <a:solidFill>
                  <a:prstClr val="black"/>
                </a:solidFill>
                <a:latin typeface="Times New Roman"/>
                <a:ea typeface="Times New Roman"/>
                <a:cs typeface="Narkisim"/>
              </a:rPr>
              <a:t>מן ההשקפות בדבר </a:t>
            </a:r>
            <a:r>
              <a:rPr lang="he-IL" sz="2400" i="1">
                <a:solidFill>
                  <a:prstClr val="black"/>
                </a:solidFill>
                <a:latin typeface="TimesNewRomanPS-ItalicMT"/>
                <a:ea typeface="Times New Roman"/>
                <a:cs typeface="Narkisim"/>
              </a:rPr>
              <a:t>תמימותו</a:t>
            </a:r>
            <a:r>
              <a:rPr lang="he-IL" sz="2400">
                <a:solidFill>
                  <a:prstClr val="black"/>
                </a:solidFill>
                <a:latin typeface="Times New Roman"/>
                <a:ea typeface="Times New Roman"/>
                <a:cs typeface="Narkisim"/>
              </a:rPr>
              <a:t> של מצב הטבע ובדבר פשטוּת הליכותיהם של העמים הלא-מתורבתים משתמע כי הן רואות ב</a:t>
            </a:r>
            <a:r>
              <a:rPr lang="he-IL" sz="2400">
                <a:solidFill>
                  <a:prstClr val="black"/>
                </a:solidFill>
                <a:latin typeface="TimesNewRomanPS-ItalicMT"/>
                <a:ea typeface="Times New Roman"/>
                <a:cs typeface="Narkisim"/>
              </a:rPr>
              <a:t>תרבות</a:t>
            </a:r>
            <a:r>
              <a:rPr lang="he-IL" sz="2400">
                <a:solidFill>
                  <a:prstClr val="black"/>
                </a:solidFill>
                <a:latin typeface="Times New Roman"/>
                <a:ea typeface="Times New Roman"/>
                <a:cs typeface="Narkisim"/>
              </a:rPr>
              <a:t> דבר-מה </a:t>
            </a:r>
            <a:r>
              <a:rPr lang="he-IL" sz="2400">
                <a:solidFill>
                  <a:prstClr val="black"/>
                </a:solidFill>
                <a:latin typeface="TimesNewRomanPS-ItalicMT"/>
                <a:ea typeface="Times New Roman"/>
                <a:cs typeface="Narkisim"/>
              </a:rPr>
              <a:t>חיצוני</a:t>
            </a:r>
            <a:r>
              <a:rPr lang="he-IL" sz="2400">
                <a:solidFill>
                  <a:prstClr val="black"/>
                </a:solidFill>
                <a:latin typeface="Times New Roman"/>
                <a:ea typeface="Times New Roman"/>
                <a:cs typeface="Narkisim"/>
              </a:rPr>
              <a:t> בלבד הקשור בשחיתות ובניוון... השקפה זו מוכיחה כי היא אינה בקיאה בטבעו של הרוח ובתכלית התבונה. הרוח משיג את ממשותו רק על-ידי שהוא מתפצל בתוך עצמו, על-ידי שהוא מטיל על עצמו מגבלה וסופיוּת [בדמות] צרכים טבעיים ושרשרת זיקות של הכרח חיצוני, ו</a:t>
            </a:r>
            <a:r>
              <a:rPr lang="he-IL" sz="2400">
                <a:solidFill>
                  <a:prstClr val="black"/>
                </a:solidFill>
                <a:latin typeface="TimesNewRomanPS-ItalicMT"/>
                <a:ea typeface="Times New Roman"/>
                <a:cs typeface="Narkisim"/>
              </a:rPr>
              <a:t>בעצם תהליך ההסתגלות למגבלות הללו הוא מעצב את עצמו בתוכן</a:t>
            </a:r>
            <a:r>
              <a:rPr lang="he-IL" sz="2400">
                <a:solidFill>
                  <a:prstClr val="black"/>
                </a:solidFill>
                <a:latin typeface="Times New Roman"/>
                <a:ea typeface="Times New Roman"/>
                <a:cs typeface="Narkisim"/>
              </a:rPr>
              <a:t> וכך מתגבר עליהן וזוכה בתוך כך במציאותו ה</a:t>
            </a:r>
            <a:r>
              <a:rPr lang="he-IL" sz="2400" i="1">
                <a:solidFill>
                  <a:prstClr val="black"/>
                </a:solidFill>
                <a:latin typeface="TimesNewRomanPS-ItalicMT"/>
                <a:ea typeface="Times New Roman"/>
                <a:cs typeface="Narkisim"/>
              </a:rPr>
              <a:t>אובייקטיבית</a:t>
            </a:r>
            <a:r>
              <a:rPr lang="he-IL" sz="2400">
                <a:solidFill>
                  <a:prstClr val="black"/>
                </a:solidFill>
                <a:latin typeface="Times New Roman"/>
                <a:ea typeface="Times New Roman"/>
                <a:cs typeface="Narkisim"/>
              </a:rPr>
              <a:t>. תכליתה של התבונה איננה אותה פשטוּת הליכות טבעית... אדרבא, תכליתה היא לפעול לסילוקה של </a:t>
            </a:r>
            <a:r>
              <a:rPr lang="he-IL" sz="2400">
                <a:solidFill>
                  <a:prstClr val="black"/>
                </a:solidFill>
                <a:latin typeface="TimesNewRomanPS-ItalicMT"/>
                <a:ea typeface="Times New Roman"/>
                <a:cs typeface="Narkisim"/>
              </a:rPr>
              <a:t>התמימות הטבעית...</a:t>
            </a:r>
            <a:r>
              <a:rPr lang="he-IL" sz="2400">
                <a:solidFill>
                  <a:prstClr val="black"/>
                </a:solidFill>
                <a:latin typeface="Times New Roman"/>
                <a:ea typeface="Times New Roman"/>
                <a:cs typeface="Narkisim"/>
              </a:rPr>
              <a:t> כך שהחיצוניוּת הזאת תשיג תחילה את התבוניוּת שהיא מסוגלת להשיגה, כלומר את </a:t>
            </a:r>
            <a:r>
              <a:rPr lang="he-IL" sz="2400" i="1">
                <a:solidFill>
                  <a:prstClr val="black"/>
                </a:solidFill>
                <a:latin typeface="TimesNewRomanPS-ItalicMT"/>
                <a:ea typeface="Times New Roman"/>
                <a:cs typeface="Narkisim"/>
              </a:rPr>
              <a:t>צורת הכלליוּת</a:t>
            </a:r>
            <a:r>
              <a:rPr lang="he-IL" sz="2400">
                <a:solidFill>
                  <a:prstClr val="black"/>
                </a:solidFill>
                <a:latin typeface="Times New Roman"/>
                <a:ea typeface="Times New Roman"/>
                <a:cs typeface="Narkisim"/>
              </a:rPr>
              <a:t>, את ה</a:t>
            </a:r>
            <a:r>
              <a:rPr lang="he-IL" sz="2400" i="1">
                <a:solidFill>
                  <a:prstClr val="black"/>
                </a:solidFill>
                <a:latin typeface="TimesNewRomanPS-ItalicMT"/>
                <a:ea typeface="Times New Roman"/>
                <a:cs typeface="Narkisim"/>
              </a:rPr>
              <a:t>שִׂכליוּת</a:t>
            </a:r>
            <a:r>
              <a:rPr lang="he-IL" sz="2400">
                <a:solidFill>
                  <a:prstClr val="black"/>
                </a:solidFill>
                <a:latin typeface="Times New Roman"/>
                <a:ea typeface="Times New Roman"/>
                <a:cs typeface="Narkisim"/>
              </a:rPr>
              <a:t>. רק בדרך זו הרוח מרגיש </a:t>
            </a:r>
            <a:r>
              <a:rPr lang="he-IL" sz="2400" i="1">
                <a:solidFill>
                  <a:prstClr val="black"/>
                </a:solidFill>
                <a:latin typeface="TimesNewRomanPS-ItalicMT"/>
                <a:ea typeface="Times New Roman"/>
                <a:cs typeface="Narkisim"/>
              </a:rPr>
              <a:t>בבית</a:t>
            </a:r>
            <a:r>
              <a:rPr lang="he-IL" sz="2400">
                <a:solidFill>
                  <a:prstClr val="black"/>
                </a:solidFill>
                <a:latin typeface="Times New Roman"/>
                <a:ea typeface="Times New Roman"/>
                <a:cs typeface="Narkisim"/>
              </a:rPr>
              <a:t> ו</a:t>
            </a:r>
            <a:r>
              <a:rPr lang="he-IL" sz="2400" i="1">
                <a:solidFill>
                  <a:prstClr val="black"/>
                </a:solidFill>
                <a:latin typeface="TimesNewRomanPS-ItalicMT"/>
                <a:ea typeface="Times New Roman"/>
                <a:cs typeface="Narkisim"/>
              </a:rPr>
              <a:t>אצל-עצמו</a:t>
            </a:r>
            <a:r>
              <a:rPr lang="he-IL" sz="2400">
                <a:solidFill>
                  <a:prstClr val="black"/>
                </a:solidFill>
                <a:latin typeface="Times New Roman"/>
                <a:ea typeface="Times New Roman"/>
                <a:cs typeface="Narkisim"/>
              </a:rPr>
              <a:t> ב</a:t>
            </a:r>
            <a:r>
              <a:rPr lang="he-IL" sz="2400">
                <a:solidFill>
                  <a:prstClr val="black"/>
                </a:solidFill>
                <a:latin typeface="TimesNewRomanPS-ItalicMT"/>
                <a:ea typeface="Times New Roman"/>
                <a:cs typeface="Narkisim"/>
              </a:rPr>
              <a:t>חיצוניוּת</a:t>
            </a:r>
            <a:r>
              <a:rPr lang="he-IL" sz="2400">
                <a:solidFill>
                  <a:prstClr val="black"/>
                </a:solidFill>
                <a:latin typeface="Times New Roman"/>
                <a:ea typeface="Times New Roman"/>
                <a:cs typeface="Narkisim"/>
              </a:rPr>
              <a:t> הזאת. כך יש אפוא לחירותו מציאוּת בחיצוניות, ובאלמנט הזה, אשר </a:t>
            </a:r>
            <a:r>
              <a:rPr lang="he-IL" sz="2400">
                <a:solidFill>
                  <a:prstClr val="black"/>
                </a:solidFill>
                <a:latin typeface="TimesNewRomanPS-ItalicMT"/>
                <a:ea typeface="Times New Roman"/>
                <a:cs typeface="Narkisim"/>
              </a:rPr>
              <a:t>כשלעצמו</a:t>
            </a:r>
            <a:r>
              <a:rPr lang="he-IL" sz="2400">
                <a:solidFill>
                  <a:prstClr val="black"/>
                </a:solidFill>
                <a:latin typeface="Times New Roman"/>
                <a:ea typeface="Times New Roman"/>
                <a:cs typeface="Narkisim"/>
              </a:rPr>
              <a:t> הוא זר לקביעת החירות שלו, הרוח נעשה </a:t>
            </a:r>
            <a:r>
              <a:rPr lang="he-IL" sz="2400" i="1">
                <a:solidFill>
                  <a:prstClr val="black"/>
                </a:solidFill>
                <a:latin typeface="TimesNewRomanPS-ItalicMT"/>
                <a:ea typeface="Times New Roman"/>
                <a:cs typeface="Narkisim"/>
              </a:rPr>
              <a:t>בשביל-עצמו</a:t>
            </a:r>
            <a:r>
              <a:rPr lang="he-IL" sz="2400">
                <a:solidFill>
                  <a:prstClr val="black"/>
                </a:solidFill>
                <a:latin typeface="Times New Roman"/>
                <a:ea typeface="Times New Roman"/>
                <a:cs typeface="Narkisim"/>
              </a:rPr>
              <a:t>, ועניין לו רק עם מה שהוא טבע בו את חותמו ושהוא עצמו </a:t>
            </a:r>
            <a:r>
              <a:rPr lang="he-IL" sz="2400" i="1">
                <a:solidFill>
                  <a:prstClr val="black"/>
                </a:solidFill>
                <a:latin typeface="TimesNewRomanPS-ItalicMT"/>
                <a:ea typeface="Times New Roman"/>
                <a:cs typeface="Narkisim"/>
              </a:rPr>
              <a:t>יצר</a:t>
            </a:r>
            <a:r>
              <a:rPr lang="he-IL" sz="2400">
                <a:solidFill>
                  <a:prstClr val="black"/>
                </a:solidFill>
                <a:latin typeface="Times New Roman"/>
                <a:ea typeface="Times New Roman"/>
                <a:cs typeface="Narkisim"/>
              </a:rPr>
              <a:t>. </a:t>
            </a:r>
            <a:r>
              <a:rPr lang="he-IL" sz="2400" b="1">
                <a:solidFill>
                  <a:prstClr val="black"/>
                </a:solidFill>
                <a:latin typeface="Times New Roman"/>
                <a:ea typeface="Times New Roman"/>
                <a:cs typeface="Narkisim"/>
              </a:rPr>
              <a:t>פילוסופיה של המשפט</a:t>
            </a:r>
            <a:r>
              <a:rPr lang="he-IL" sz="2400">
                <a:solidFill>
                  <a:prstClr val="black"/>
                </a:solidFill>
                <a:latin typeface="Times New Roman"/>
                <a:ea typeface="Times New Roman"/>
                <a:cs typeface="Narkisim"/>
              </a:rPr>
              <a:t>, 187§</a:t>
            </a:r>
            <a:endParaRPr lang="en-US" sz="2400">
              <a:solidFill>
                <a:prstClr val="black"/>
              </a:solidFill>
              <a:latin typeface="Times New Roman"/>
              <a:ea typeface="Times New Roman"/>
            </a:endParaRPr>
          </a:p>
        </p:txBody>
      </p:sp>
    </p:spTree>
    <p:extLst>
      <p:ext uri="{BB962C8B-B14F-4D97-AF65-F5344CB8AC3E}">
        <p14:creationId xmlns:p14="http://schemas.microsoft.com/office/powerpoint/2010/main" val="3186198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432048"/>
          </a:xfrm>
        </p:spPr>
        <p:txBody>
          <a:bodyPr/>
          <a:lstStyle/>
          <a:p>
            <a:r>
              <a:rPr lang="he-IL" sz="2800"/>
              <a:t>מהי תודעה עצמית באמת?</a:t>
            </a:r>
          </a:p>
        </p:txBody>
      </p:sp>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a:solidFill>
                  <a:prstClr val="black">
                    <a:tint val="75000"/>
                  </a:prstClr>
                </a:solidFill>
              </a:rPr>
              <a:pPr>
                <a:defRPr/>
              </a:pPr>
              <a:t>6</a:t>
            </a:fld>
            <a:endParaRPr lang="he-IL">
              <a:solidFill>
                <a:prstClr val="black">
                  <a:tint val="75000"/>
                </a:prstClr>
              </a:solidFill>
            </a:endParaRPr>
          </a:p>
        </p:txBody>
      </p:sp>
      <p:sp>
        <p:nvSpPr>
          <p:cNvPr id="4" name="מלבן 3"/>
          <p:cNvSpPr/>
          <p:nvPr/>
        </p:nvSpPr>
        <p:spPr>
          <a:xfrm>
            <a:off x="467544" y="683686"/>
            <a:ext cx="8496944" cy="6201698"/>
          </a:xfrm>
          <a:prstGeom prst="rect">
            <a:avLst/>
          </a:prstGeom>
        </p:spPr>
        <p:txBody>
          <a:bodyPr wrap="square">
            <a:spAutoFit/>
          </a:bodyPr>
          <a:lstStyle/>
          <a:p>
            <a:pPr algn="just" fontAlgn="base">
              <a:spcBef>
                <a:spcPct val="0"/>
              </a:spcBef>
              <a:spcAft>
                <a:spcPct val="0"/>
              </a:spcAft>
            </a:pPr>
            <a:r>
              <a:rPr lang="he-IL" sz="2400" b="1">
                <a:solidFill>
                  <a:prstClr val="black"/>
                </a:solidFill>
                <a:latin typeface="Times New Roman"/>
                <a:ea typeface="Times New Roman"/>
                <a:cs typeface="Narkisim"/>
              </a:rPr>
              <a:t>התודעה העצמית היא כשלעצמה ובשביל עצמה בכך שהיא כשלעצמה ובשביל עצמה בשביל זולתה: היא הינה רק כמי שמכירים בה</a:t>
            </a:r>
            <a:r>
              <a:rPr lang="he-IL" sz="2400">
                <a:solidFill>
                  <a:prstClr val="black"/>
                </a:solidFill>
                <a:latin typeface="Times New Roman"/>
                <a:ea typeface="Times New Roman"/>
                <a:cs typeface="Narkisim"/>
              </a:rPr>
              <a:t>.</a:t>
            </a:r>
            <a:r>
              <a:rPr lang="he-IL" sz="1400">
                <a:solidFill>
                  <a:prstClr val="black"/>
                </a:solidFill>
                <a:latin typeface="Times New Roman"/>
                <a:ea typeface="Times New Roman"/>
                <a:cs typeface="Narkisim"/>
              </a:rPr>
              <a:t> </a:t>
            </a:r>
            <a:r>
              <a:rPr lang="he-IL" sz="1600">
                <a:solidFill>
                  <a:prstClr val="black"/>
                </a:solidFill>
                <a:latin typeface="Times New Roman"/>
                <a:ea typeface="Times New Roman"/>
                <a:cs typeface="Narkisim"/>
              </a:rPr>
              <a:t>(178, תרגום</a:t>
            </a:r>
            <a:r>
              <a:rPr lang="he-IL" sz="1600">
                <a:latin typeface="Times New Roman" panose="02020603050405020304" pitchFamily="18" charset="0"/>
                <a:ea typeface="Times New Roman" panose="02020603050405020304" pitchFamily="18" charset="0"/>
                <a:cs typeface="Narkisim" panose="020E0502050101010101" pitchFamily="34" charset="-79"/>
              </a:rPr>
              <a:t> קליין)</a:t>
            </a:r>
            <a:endParaRPr lang="he-IL" sz="1600">
              <a:solidFill>
                <a:prstClr val="black"/>
              </a:solidFill>
              <a:latin typeface="Times New Roman"/>
              <a:ea typeface="Times New Roman"/>
              <a:cs typeface="Narkisim"/>
            </a:endParaRPr>
          </a:p>
          <a:p>
            <a:pPr indent="-212725" algn="just" fontAlgn="base">
              <a:spcBef>
                <a:spcPts val="600"/>
              </a:spcBef>
            </a:pPr>
            <a:r>
              <a:rPr lang="he-IL" sz="2300">
                <a:solidFill>
                  <a:srgbClr val="000000"/>
                </a:solidFill>
                <a:latin typeface="Times New Roman"/>
                <a:ea typeface="Times New Roman"/>
                <a:cs typeface="Narkisim"/>
              </a:rPr>
              <a:t>איני יכול להכיר בשום אמת על אודות עצמי, אלא רק באמצעות הזולת. בני אדם אחרים חיוניים לקיומי ולכל הכרה שאני יכול להשיג על אודות עצמי. [...] אנו נמצאים אפוא בעולם שאפשר לכנותו: בין-סובייקטיבי. ובעולם כזה האדם מחליט מי הוא ומי הם האחרים.</a:t>
            </a:r>
            <a:r>
              <a:rPr lang="en-US" sz="2300">
                <a:solidFill>
                  <a:srgbClr val="000000"/>
                </a:solidFill>
                <a:latin typeface="Times New Roman"/>
                <a:ea typeface="Times New Roman"/>
                <a:cs typeface="Narkisim"/>
              </a:rPr>
              <a:t> </a:t>
            </a:r>
            <a:r>
              <a:rPr lang="he-IL" sz="1400" err="1">
                <a:solidFill>
                  <a:srgbClr val="000000"/>
                </a:solidFill>
                <a:latin typeface="Times New Roman"/>
                <a:ea typeface="Times New Roman"/>
                <a:cs typeface="Narkisim"/>
              </a:rPr>
              <a:t>סרטר</a:t>
            </a:r>
            <a:r>
              <a:rPr lang="he-IL" sz="1400">
                <a:solidFill>
                  <a:srgbClr val="000000"/>
                </a:solidFill>
                <a:latin typeface="Times New Roman"/>
                <a:ea typeface="Times New Roman"/>
                <a:cs typeface="Narkisim"/>
              </a:rPr>
              <a:t>, האקסיסטנציאליזם הוא הומניזם, 35.</a:t>
            </a:r>
            <a:endParaRPr lang="he-IL" sz="2800">
              <a:solidFill>
                <a:srgbClr val="000000"/>
              </a:solidFill>
              <a:latin typeface="Times New Roman"/>
              <a:ea typeface="Times New Roman"/>
              <a:cs typeface="Narkisim"/>
            </a:endParaRPr>
          </a:p>
          <a:p>
            <a:pPr indent="-212725" algn="just" fontAlgn="base">
              <a:spcBef>
                <a:spcPct val="0"/>
              </a:spcBef>
            </a:pPr>
            <a:r>
              <a:rPr lang="he-IL" altLang="he-IL" sz="2300">
                <a:ea typeface="Times New Roman" pitchFamily="18" charset="0"/>
                <a:cs typeface="Narkisim" pitchFamily="34" charset="-79"/>
              </a:rPr>
              <a:t>הרודפים אחר הכבוד עושים כן למען יהיו בטוחים שאמנם טובים הם; שהרי הם מבקשים כבוד מידי הנבונים, ובקרב אנשים שמכירים אותם, ובשל סגולתם הטובה. </a:t>
            </a:r>
            <a:r>
              <a:rPr lang="he-IL" altLang="he-IL" sz="1400">
                <a:ea typeface="Times New Roman" pitchFamily="18" charset="0"/>
                <a:cs typeface="Narkisim" pitchFamily="34" charset="-79"/>
              </a:rPr>
              <a:t>אריסטו, אתיקה, ספר א, עמ' 19</a:t>
            </a:r>
          </a:p>
          <a:p>
            <a:pPr indent="-212725" algn="just" fontAlgn="base">
              <a:spcBef>
                <a:spcPct val="0"/>
              </a:spcBef>
            </a:pPr>
            <a:endParaRPr lang="he-IL" altLang="he-IL" sz="1400">
              <a:ea typeface="Times New Roman" pitchFamily="18" charset="0"/>
              <a:cs typeface="Narkisim" pitchFamily="34" charset="-79"/>
            </a:endParaRPr>
          </a:p>
          <a:p>
            <a:pPr algn="just" fontAlgn="base">
              <a:spcBef>
                <a:spcPct val="0"/>
              </a:spcBef>
            </a:pPr>
            <a:r>
              <a:rPr lang="he-IL" sz="2400" b="1">
                <a:solidFill>
                  <a:prstClr val="black"/>
                </a:solidFill>
                <a:latin typeface="Times New Roman" panose="02020603050405020304" pitchFamily="18" charset="0"/>
                <a:ea typeface="Times New Roman" panose="02020603050405020304" pitchFamily="18" charset="0"/>
                <a:cs typeface="Narkisim" panose="020E0502050101010101" pitchFamily="34" charset="-79"/>
              </a:rPr>
              <a:t>המושג של אחדותה זו של התודעה העצמית בהכפלתה -- מושגה של האין-סופיות המתגשמת בתודעה עצמית - הינו משזר רב-צדדי ורב-פנים. מצד אחד, יש להקפיד על הפרדתם של המומנטים, ואילו מן הצד האחר -- יש להשקיף עליהם בהבדל האמור כעל בלתי-נבדלים: יש לתפוס ולהכיר אותם כל פעם במשמעותם ההפוכה. כפל המשמעות של אותם נבדלים מקורו במהותה של התודעה העצמית שהיא אין-סופית, או היא באופן בלתי-אמצעי ההיפך של הקביעתיות בה היא מושמת.</a:t>
            </a:r>
            <a:endParaRPr lang="he-IL" altLang="he-IL" sz="2400" b="1">
              <a:ea typeface="Times New Roman" pitchFamily="18" charset="0"/>
              <a:cs typeface="Narkisim" pitchFamily="34" charset="-79"/>
            </a:endParaRPr>
          </a:p>
        </p:txBody>
      </p:sp>
    </p:spTree>
    <p:extLst>
      <p:ext uri="{BB962C8B-B14F-4D97-AF65-F5344CB8AC3E}">
        <p14:creationId xmlns:p14="http://schemas.microsoft.com/office/powerpoint/2010/main" val="282655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224995-7DFC-A897-9BD8-A0BA1EEFD1F4}"/>
              </a:ext>
            </a:extLst>
          </p:cNvPr>
          <p:cNvSpPr>
            <a:spLocks noGrp="1"/>
          </p:cNvSpPr>
          <p:nvPr>
            <p:ph type="title"/>
          </p:nvPr>
        </p:nvSpPr>
        <p:spPr>
          <a:xfrm>
            <a:off x="457200" y="0"/>
            <a:ext cx="8229600" cy="404664"/>
          </a:xfrm>
        </p:spPr>
        <p:txBody>
          <a:bodyPr>
            <a:normAutofit fontScale="90000"/>
          </a:bodyPr>
          <a:lstStyle/>
          <a:p>
            <a:r>
              <a:rPr lang="he-IL" sz="2800">
                <a:effectLst/>
                <a:latin typeface="Times New Roman" panose="02020603050405020304" pitchFamily="18" charset="0"/>
                <a:ea typeface="Times New Roman" panose="02020603050405020304" pitchFamily="18" charset="0"/>
                <a:cs typeface="Narkisim" panose="020E0502050101010101" pitchFamily="34" charset="-79"/>
              </a:rPr>
              <a:t>משפטים מפסקאות 184-178</a:t>
            </a:r>
            <a:endParaRPr lang="he-IL" sz="2800">
              <a:latin typeface="Narkisim" panose="020E0502050101010101" pitchFamily="34" charset="-79"/>
              <a:cs typeface="Narkisim" panose="020E0502050101010101" pitchFamily="34" charset="-79"/>
            </a:endParaRPr>
          </a:p>
        </p:txBody>
      </p:sp>
      <p:sp>
        <p:nvSpPr>
          <p:cNvPr id="4" name="מציין מיקום של מספר שקופית 3">
            <a:extLst>
              <a:ext uri="{FF2B5EF4-FFF2-40B4-BE49-F238E27FC236}">
                <a16:creationId xmlns:a16="http://schemas.microsoft.com/office/drawing/2014/main" id="{DAD12DC3-D09B-DF6E-7111-A19EF4C08425}"/>
              </a:ext>
            </a:extLst>
          </p:cNvPr>
          <p:cNvSpPr>
            <a:spLocks noGrp="1"/>
          </p:cNvSpPr>
          <p:nvPr>
            <p:ph type="sldNum" sz="quarter" idx="12"/>
          </p:nvPr>
        </p:nvSpPr>
        <p:spPr/>
        <p:txBody>
          <a:bodyPr/>
          <a:lstStyle/>
          <a:p>
            <a:fld id="{7BB997BE-C4FA-4984-B18F-EF1A88858D01}" type="slidenum">
              <a:rPr lang="he-IL" smtClean="0"/>
              <a:t>7</a:t>
            </a:fld>
            <a:endParaRPr lang="he-IL"/>
          </a:p>
        </p:txBody>
      </p:sp>
      <p:sp>
        <p:nvSpPr>
          <p:cNvPr id="6" name="תיבת טקסט 5">
            <a:extLst>
              <a:ext uri="{FF2B5EF4-FFF2-40B4-BE49-F238E27FC236}">
                <a16:creationId xmlns:a16="http://schemas.microsoft.com/office/drawing/2014/main" id="{FC28B599-5F18-AD60-763C-97A667B7AAEF}"/>
              </a:ext>
            </a:extLst>
          </p:cNvPr>
          <p:cNvSpPr txBox="1"/>
          <p:nvPr/>
        </p:nvSpPr>
        <p:spPr>
          <a:xfrm>
            <a:off x="457200" y="545187"/>
            <a:ext cx="8229600" cy="6340197"/>
          </a:xfrm>
          <a:prstGeom prst="rect">
            <a:avLst/>
          </a:prstGeom>
          <a:noFill/>
        </p:spPr>
        <p:txBody>
          <a:bodyPr wrap="square">
            <a:spAutoFit/>
          </a:bodyPr>
          <a:lstStyle/>
          <a:p>
            <a:pPr marL="0" marR="0" lvl="0" indent="0" algn="just" defTabSz="914400" rtl="1" eaLnBrk="1" fontAlgn="base" latinLnBrk="0" hangingPunct="1">
              <a:lnSpc>
                <a:spcPct val="100000"/>
              </a:lnSpc>
              <a:spcAft>
                <a:spcPts val="600"/>
              </a:spcAft>
              <a:buClrTx/>
              <a:buSzTx/>
              <a:buFontTx/>
              <a:buNone/>
              <a:tabLst/>
              <a:defRPr/>
            </a:pPr>
            <a:r>
              <a:rPr kumimoji="0" lang="he-IL" sz="2300" b="0" i="0" u="none" strike="noStrike" kern="1200" cap="none" spc="0" normalizeH="0" baseline="0" noProof="0">
                <a:ln>
                  <a:noFill/>
                </a:ln>
                <a:solidFill>
                  <a:prstClr val="black"/>
                </a:solidFill>
                <a:effectLst/>
                <a:uLnTx/>
                <a:uFillTx/>
                <a:latin typeface="Times New Roman"/>
                <a:ea typeface="Times New Roman"/>
                <a:cs typeface="Narkisim"/>
              </a:rPr>
              <a:t>התודעה העצמית יצאה אל מחוץ לעצמה. לכך יש הוראה כפולה: ראשית, התודעה העצמית אבדה לעצמה, שכן היא מוצאת את עצמה במהות אחרת. שנית, בכך היא ביטלה את האחר, שכן אין היא מחשיבה גם את האחר כמהות, אלא רק את עצמה באחר. 179</a:t>
            </a:r>
          </a:p>
          <a:p>
            <a:pPr marL="0" marR="0" lvl="0" indent="0" algn="just" defTabSz="914400" rtl="1" eaLnBrk="1" fontAlgn="base" latinLnBrk="0" hangingPunct="1">
              <a:lnSpc>
                <a:spcPct val="100000"/>
              </a:lnSpc>
              <a:spcAft>
                <a:spcPts val="600"/>
              </a:spcAft>
              <a:buClrTx/>
              <a:buSzTx/>
              <a:buFontTx/>
              <a:buNone/>
              <a:tabLst/>
              <a:defRPr/>
            </a:pPr>
            <a:r>
              <a:rPr kumimoji="0" lang="he-IL" sz="2300" b="0" i="0" u="none" strike="noStrike" kern="1200" cap="none" spc="0" normalizeH="0" baseline="0" noProof="0">
                <a:ln>
                  <a:noFill/>
                </a:ln>
                <a:solidFill>
                  <a:prstClr val="black"/>
                </a:solidFill>
                <a:effectLst/>
                <a:uLnTx/>
                <a:uFillTx/>
                <a:latin typeface="Times New Roman"/>
                <a:ea typeface="Times New Roman"/>
                <a:cs typeface="Narkisim"/>
              </a:rPr>
              <a:t>עליה לבטל אותה אחרות</a:t>
            </a:r>
            <a:r>
              <a:rPr kumimoji="0" lang="en-US" sz="2300" b="0" i="0" u="none" strike="noStrike" kern="1200" cap="none" spc="0" normalizeH="0" baseline="0" noProof="0">
                <a:ln>
                  <a:noFill/>
                </a:ln>
                <a:solidFill>
                  <a:prstClr val="black"/>
                </a:solidFill>
                <a:effectLst/>
                <a:uLnTx/>
                <a:uFillTx/>
                <a:latin typeface="Times New Roman"/>
                <a:ea typeface="Times New Roman"/>
                <a:cs typeface="Narkisim"/>
              </a:rPr>
              <a:t>…</a:t>
            </a:r>
            <a:r>
              <a:rPr kumimoji="0" lang="he-IL" sz="2300" b="0" i="0" u="none" strike="noStrike" kern="1200" cap="none" spc="0" normalizeH="0" baseline="0" noProof="0">
                <a:ln>
                  <a:noFill/>
                </a:ln>
                <a:solidFill>
                  <a:prstClr val="black"/>
                </a:solidFill>
                <a:effectLst/>
                <a:uLnTx/>
                <a:uFillTx/>
                <a:latin typeface="Times New Roman"/>
                <a:ea typeface="Times New Roman"/>
                <a:cs typeface="Narkisim"/>
              </a:rPr>
              <a:t>: ראשית, עליה להתכוון לבטל את המהות העצמאית האחרת, כדי להגיע בדרך זו לודאות שלה עצמה בתור המהות. שנית, עליה לבטל בזה את עצמה, לפי שהיא עצמה הינה מהות אחרת זאת. ביטול כפול משמעי זה הוא יחד עם זאת חזרה אל עצמה בשני מובנים: ראשית, ביטול זה מחזיר לתודעה העצמית את עצמה. שנית, הוא מחזיר לתודעה העצמית האחרת את עצמה ונמצא משחרר את האחר. 180</a:t>
            </a:r>
          </a:p>
          <a:p>
            <a:pPr marL="0" marR="0" lvl="0" indent="0" algn="just" defTabSz="914400" rtl="1" eaLnBrk="1" fontAlgn="auto" latinLnBrk="0" hangingPunct="1">
              <a:lnSpc>
                <a:spcPct val="100000"/>
              </a:lnSpc>
              <a:spcAft>
                <a:spcPts val="600"/>
              </a:spcAft>
              <a:buClrTx/>
              <a:buSzTx/>
              <a:buFontTx/>
              <a:buNone/>
              <a:tabLst/>
              <a:defRPr/>
            </a:pPr>
            <a:r>
              <a:rPr kumimoji="0" lang="he-IL" altLang="he-IL" sz="2300" b="0" i="0" u="none" strike="noStrike" kern="1200" cap="none" spc="0" normalizeH="0" baseline="0" noProof="0">
                <a:ln>
                  <a:noFill/>
                </a:ln>
                <a:solidFill>
                  <a:prstClr val="black"/>
                </a:solidFill>
                <a:effectLst/>
                <a:uLnTx/>
                <a:uFillTx/>
                <a:latin typeface="Times New Roman" pitchFamily="18" charset="0"/>
                <a:ea typeface="Times New Roman" pitchFamily="18" charset="0"/>
                <a:cs typeface="Narkisim" pitchFamily="34" charset="-79"/>
              </a:rPr>
              <a:t>תנועתה זאת של התודעה העצמית הוצגה עד עתה רק כתנועתה של התודעה העצמית האחת, אך (למעשה) היא פעולתה והיא פעולת הזולת בעת ובעונה אחת. שכן הזולת גם הוא עצמאי: הוא סגור בתוך עצמו ואין בו שום דבר אשר אינו באמצעות עצמו. לפיכך אין ביכולתה לעשות לו מאומה אם אין הוא עצמו עושה בעצמו אותו הדבר שהיא עושה לו. מה שחייב לקרות הוא בר ביצוע רק על ידי שתיהן. 182</a:t>
            </a:r>
          </a:p>
          <a:p>
            <a:pPr marL="0" marR="0" lvl="0" indent="0" algn="r" defTabSz="914400" rtl="1" eaLnBrk="1" fontAlgn="auto" latinLnBrk="0" hangingPunct="1">
              <a:lnSpc>
                <a:spcPct val="100000"/>
              </a:lnSpc>
              <a:spcAft>
                <a:spcPts val="600"/>
              </a:spcAft>
              <a:buClrTx/>
              <a:buSzTx/>
              <a:buFontTx/>
              <a:buNone/>
              <a:tabLst/>
              <a:defRPr/>
            </a:pPr>
            <a:r>
              <a:rPr kumimoji="0" lang="he-IL" altLang="he-IL" sz="2300" b="0" i="0" u="none" strike="noStrike" kern="1200" cap="none" spc="0" normalizeH="0" baseline="0" noProof="0">
                <a:ln>
                  <a:noFill/>
                </a:ln>
                <a:solidFill>
                  <a:prstClr val="black"/>
                </a:solidFill>
                <a:effectLst/>
                <a:uLnTx/>
                <a:uFillTx/>
                <a:latin typeface="Times New Roman" pitchFamily="18" charset="0"/>
                <a:ea typeface="Times New Roman" pitchFamily="18" charset="0"/>
                <a:cs typeface="Narkisim" pitchFamily="34" charset="-79"/>
              </a:rPr>
              <a:t>הן מכירות זו בזו כמכירות זו בזו אהדדי. 184</a:t>
            </a:r>
            <a:endParaRPr kumimoji="0" lang="he-IL" sz="2300" b="0" i="0" u="none" strike="noStrike" kern="1200" cap="none" spc="0" normalizeH="0" baseline="0" noProof="0" dirty="0">
              <a:ln>
                <a:noFill/>
              </a:ln>
              <a:solidFill>
                <a:prstClr val="black"/>
              </a:solidFill>
              <a:effectLst/>
              <a:uLnTx/>
              <a:uFillTx/>
              <a:latin typeface="Arial" pitchFamily="34" charset="0"/>
              <a:ea typeface="+mn-ea"/>
              <a:cs typeface="Arial" panose="020B0604020202020204" pitchFamily="34" charset="0"/>
            </a:endParaRPr>
          </a:p>
        </p:txBody>
      </p:sp>
    </p:spTree>
    <p:extLst>
      <p:ext uri="{BB962C8B-B14F-4D97-AF65-F5344CB8AC3E}">
        <p14:creationId xmlns:p14="http://schemas.microsoft.com/office/powerpoint/2010/main" val="68817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p:cNvSpPr>
            <a:spLocks noGrp="1"/>
          </p:cNvSpPr>
          <p:nvPr>
            <p:ph type="sldNum" sz="quarter" idx="12"/>
          </p:nvPr>
        </p:nvSpPr>
        <p:spPr/>
        <p:txBody>
          <a:bodyPr/>
          <a:lstStyle/>
          <a:p>
            <a:pPr>
              <a:defRPr/>
            </a:pPr>
            <a:fld id="{3012693B-B60F-4C06-9B65-FC63E26715C2}" type="slidenum">
              <a:rPr lang="he-IL" smtClean="0"/>
              <a:pPr>
                <a:defRPr/>
              </a:pPr>
              <a:t>8</a:t>
            </a:fld>
            <a:endParaRPr lang="he-IL"/>
          </a:p>
        </p:txBody>
      </p:sp>
      <p:sp>
        <p:nvSpPr>
          <p:cNvPr id="4" name="מלבן 3"/>
          <p:cNvSpPr/>
          <p:nvPr/>
        </p:nvSpPr>
        <p:spPr>
          <a:xfrm>
            <a:off x="2286000" y="2459504"/>
            <a:ext cx="4572000" cy="1938992"/>
          </a:xfrm>
          <a:prstGeom prst="rect">
            <a:avLst/>
          </a:prstGeom>
        </p:spPr>
        <p:txBody>
          <a:bodyPr>
            <a:spAutoFit/>
          </a:bodyPr>
          <a:lstStyle/>
          <a:p>
            <a:pPr algn="just"/>
            <a:r>
              <a:rPr lang="he-IL" sz="2400">
                <a:latin typeface="Narkisim" panose="020E0502050101010101" pitchFamily="34" charset="-79"/>
                <a:cs typeface="Narkisim" panose="020E0502050101010101" pitchFamily="34" charset="-79"/>
              </a:rPr>
              <a:t>מעתה יש </a:t>
            </a:r>
            <a:r>
              <a:rPr lang="he-IL" sz="2400" dirty="0">
                <a:latin typeface="Narkisim" panose="020E0502050101010101" pitchFamily="34" charset="-79"/>
                <a:cs typeface="Narkisim" panose="020E0502050101010101" pitchFamily="34" charset="-79"/>
              </a:rPr>
              <a:t>לבחון את אותו מושג טהור של ההכרה ההדדית – של הכפלתה של התודעה העצמית בתוך אחדותה – ולראות, כיצד מופיע התהליך שלו לתודעה העצמית. 185</a:t>
            </a:r>
          </a:p>
        </p:txBody>
      </p:sp>
      <p:sp>
        <p:nvSpPr>
          <p:cNvPr id="8" name="תיבת טקסט 7">
            <a:extLst>
              <a:ext uri="{FF2B5EF4-FFF2-40B4-BE49-F238E27FC236}">
                <a16:creationId xmlns:a16="http://schemas.microsoft.com/office/drawing/2014/main" id="{705F34F1-3747-01B5-D245-3F1B389B4D95}"/>
              </a:ext>
            </a:extLst>
          </p:cNvPr>
          <p:cNvSpPr txBox="1"/>
          <p:nvPr/>
        </p:nvSpPr>
        <p:spPr>
          <a:xfrm>
            <a:off x="2224046" y="35913"/>
            <a:ext cx="4652210" cy="584775"/>
          </a:xfrm>
          <a:prstGeom prst="rect">
            <a:avLst/>
          </a:prstGeom>
          <a:noFill/>
        </p:spPr>
        <p:txBody>
          <a:bodyPr wrap="square">
            <a:spAutoFit/>
          </a:bodyPr>
          <a:lstStyle/>
          <a:p>
            <a:pPr algn="ctr"/>
            <a:r>
              <a:rPr kumimoji="0" lang="he-IL" sz="3200" b="0" i="0" u="none" strike="noStrike" kern="1200" cap="none" spc="0" normalizeH="0" baseline="0" noProof="0">
                <a:ln>
                  <a:noFill/>
                </a:ln>
                <a:solidFill>
                  <a:prstClr val="black"/>
                </a:solidFill>
                <a:effectLst/>
                <a:uLnTx/>
                <a:uFillTx/>
                <a:latin typeface="Narkisim" panose="020E0502050101010101" pitchFamily="34" charset="-79"/>
                <a:ea typeface="+mn-ea"/>
                <a:cs typeface="Narkisim" panose="020E0502050101010101" pitchFamily="34" charset="-79"/>
              </a:rPr>
              <a:t>מתווה לבאות</a:t>
            </a:r>
            <a:endParaRPr lang="he-IL" sz="2400"/>
          </a:p>
        </p:txBody>
      </p:sp>
    </p:spTree>
    <p:extLst>
      <p:ext uri="{BB962C8B-B14F-4D97-AF65-F5344CB8AC3E}">
        <p14:creationId xmlns:p14="http://schemas.microsoft.com/office/powerpoint/2010/main" val="1211228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p:cNvSpPr>
            <a:spLocks noGrp="1"/>
          </p:cNvSpPr>
          <p:nvPr>
            <p:ph type="sldNum" sz="quarter" idx="12"/>
          </p:nvPr>
        </p:nvSpPr>
        <p:spPr/>
        <p:txBody>
          <a:bodyPr/>
          <a:lstStyle/>
          <a:p>
            <a:pPr>
              <a:defRPr/>
            </a:pPr>
            <a:fld id="{BDDEE9D0-40B8-4878-8C32-4182A5A5FB92}" type="slidenum">
              <a:rPr lang="he-IL" smtClean="0">
                <a:solidFill>
                  <a:prstClr val="black">
                    <a:tint val="75000"/>
                  </a:prstClr>
                </a:solidFill>
              </a:rPr>
              <a:pPr>
                <a:defRPr/>
              </a:pPr>
              <a:t>9</a:t>
            </a:fld>
            <a:endParaRPr lang="he-IL">
              <a:solidFill>
                <a:prstClr val="black">
                  <a:tint val="75000"/>
                </a:prstClr>
              </a:solidFill>
            </a:endParaRPr>
          </a:p>
        </p:txBody>
      </p:sp>
      <p:pic>
        <p:nvPicPr>
          <p:cNvPr id="2050" name="Picture 2" descr="CCF02122011_000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779" t="3755" b="72281"/>
          <a:stretch/>
        </p:blipFill>
        <p:spPr bwMode="auto">
          <a:xfrm>
            <a:off x="6372201" y="-1"/>
            <a:ext cx="2759638" cy="2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תמונה 1">
            <a:extLst>
              <a:ext uri="{FF2B5EF4-FFF2-40B4-BE49-F238E27FC236}">
                <a16:creationId xmlns:a16="http://schemas.microsoft.com/office/drawing/2014/main" id="{24256226-F604-4446-A39B-FB0FDBFAF7F4}"/>
              </a:ext>
            </a:extLst>
          </p:cNvPr>
          <p:cNvPicPr>
            <a:picLocks noChangeAspect="1"/>
          </p:cNvPicPr>
          <p:nvPr/>
        </p:nvPicPr>
        <p:blipFill>
          <a:blip r:embed="rId3"/>
          <a:stretch>
            <a:fillRect/>
          </a:stretch>
        </p:blipFill>
        <p:spPr>
          <a:xfrm>
            <a:off x="3131841" y="1477308"/>
            <a:ext cx="3240360" cy="4391308"/>
          </a:xfrm>
          <a:prstGeom prst="rect">
            <a:avLst/>
          </a:prstGeom>
        </p:spPr>
      </p:pic>
      <p:pic>
        <p:nvPicPr>
          <p:cNvPr id="5" name="Picture 2" descr="CCF02122011_0001">
            <a:extLst>
              <a:ext uri="{FF2B5EF4-FFF2-40B4-BE49-F238E27FC236}">
                <a16:creationId xmlns:a16="http://schemas.microsoft.com/office/drawing/2014/main" id="{1CC53503-8F28-4E29-9FA8-58EA1EAA504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175" t="76048" b="3048"/>
          <a:stretch/>
        </p:blipFill>
        <p:spPr bwMode="auto">
          <a:xfrm>
            <a:off x="34262" y="4730600"/>
            <a:ext cx="3097578" cy="211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4130"/>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c8eb246-3908-4bf2-9270-78aabb419f5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F140B02EF6F84E94449467E5B86E97" ma:contentTypeVersion="15" ma:contentTypeDescription="Create a new document." ma:contentTypeScope="" ma:versionID="2067d07784979ab201f812c476e1ba35">
  <xsd:schema xmlns:xsd="http://www.w3.org/2001/XMLSchema" xmlns:xs="http://www.w3.org/2001/XMLSchema" xmlns:p="http://schemas.microsoft.com/office/2006/metadata/properties" xmlns:ns3="dc8eb246-3908-4bf2-9270-78aabb419f5a" xmlns:ns4="f2e71ada-5fbf-4c98-b634-cbb41a34da09" targetNamespace="http://schemas.microsoft.com/office/2006/metadata/properties" ma:root="true" ma:fieldsID="a602ba3f3465495f8d324221adc42752" ns3:_="" ns4:_="">
    <xsd:import namespace="dc8eb246-3908-4bf2-9270-78aabb419f5a"/>
    <xsd:import namespace="f2e71ada-5fbf-4c98-b634-cbb41a34da09"/>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DateTaken" minOccurs="0"/>
                <xsd:element ref="ns3:MediaServiceOCR" minOccurs="0"/>
                <xsd:element ref="ns3:MediaServiceLocation" minOccurs="0"/>
                <xsd:element ref="ns3:MediaServiceSearchPropertie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8eb246-3908-4bf2-9270-78aabb419f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ystemTags" ma:index="11" nillable="true" ma:displayName="MediaServiceSystemTags" ma:hidden="true" ma:internalName="MediaServiceSystemTags"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e71ada-5fbf-4c98-b634-cbb41a34da09"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BD7693-2776-497F-A931-413FBC92530F}">
  <ds:schemaRefs>
    <ds:schemaRef ds:uri="http://schemas.openxmlformats.org/package/2006/metadata/core-properties"/>
    <ds:schemaRef ds:uri="f2e71ada-5fbf-4c98-b634-cbb41a34da09"/>
    <ds:schemaRef ds:uri="http://purl.org/dc/terms/"/>
    <ds:schemaRef ds:uri="dc8eb246-3908-4bf2-9270-78aabb419f5a"/>
    <ds:schemaRef ds:uri="http://purl.org/dc/elements/1.1/"/>
    <ds:schemaRef ds:uri="http://schemas.microsoft.com/office/2006/metadata/properties"/>
    <ds:schemaRef ds:uri="http://schemas.microsoft.com/office/2006/documentManagement/typ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6FE920CD-5E27-439C-B68B-B7F9CDDF80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8eb246-3908-4bf2-9270-78aabb419f5a"/>
    <ds:schemaRef ds:uri="f2e71ada-5fbf-4c98-b634-cbb41a34da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EBB686-A58F-41BF-BDBB-0620482254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4382</TotalTime>
  <Words>864</Words>
  <Application>Microsoft Office PowerPoint</Application>
  <PresentationFormat>‫הצגה על המסך (4:3)</PresentationFormat>
  <Paragraphs>39</Paragraphs>
  <Slides>9</Slides>
  <Notes>4</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9</vt:i4>
      </vt:variant>
    </vt:vector>
  </HeadingPairs>
  <TitlesOfParts>
    <vt:vector size="16" baseType="lpstr">
      <vt:lpstr>Arial</vt:lpstr>
      <vt:lpstr>Arial Rounded MT Bold</vt:lpstr>
      <vt:lpstr>Calibri</vt:lpstr>
      <vt:lpstr>Narkisim</vt:lpstr>
      <vt:lpstr>Times New Roman</vt:lpstr>
      <vt:lpstr>TimesNewRomanPS-ItalicMT</vt:lpstr>
      <vt:lpstr>ערכת נושא Office</vt:lpstr>
      <vt:lpstr>מצגת של PowerPoint‏</vt:lpstr>
      <vt:lpstr>רוסו על תרבות, אדנות וחירות</vt:lpstr>
      <vt:lpstr>מצגת של PowerPoint‏</vt:lpstr>
      <vt:lpstr>מצגת של PowerPoint‏</vt:lpstr>
      <vt:lpstr>תכלית התרבות היא סילוקה של התמימות הטבעית</vt:lpstr>
      <vt:lpstr>מהי תודעה עצמית באמת?</vt:lpstr>
      <vt:lpstr>משפטים מפסקאות 184-178</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פנומנולוגיה של הרוח, תוכן העניינים</dc:title>
  <dc:creator>אליעזר מלכיאל</dc:creator>
  <cp:lastModifiedBy>מלכיאל אליעזר</cp:lastModifiedBy>
  <cp:revision>321</cp:revision>
  <dcterms:created xsi:type="dcterms:W3CDTF">2013-03-07T10:20:36Z</dcterms:created>
  <dcterms:modified xsi:type="dcterms:W3CDTF">2024-07-05T07:34:54Z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0x01010023F140B02EF6F84E94449467E5B86E97</vt:lpwstr>
  </property>
</Properties>
</file>