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2">
  <p:sldMasterIdLst>
    <p:sldMasterId id="2147483648" r:id="rId4"/>
  </p:sldMasterIdLst>
  <p:notesMasterIdLst>
    <p:notesMasterId r:id="rId25"/>
  </p:notesMasterIdLst>
  <p:sldIdLst>
    <p:sldId id="422" r:id="rId5"/>
    <p:sldId id="948" r:id="rId6"/>
    <p:sldId id="553" r:id="rId7"/>
    <p:sldId id="554" r:id="rId8"/>
    <p:sldId id="555" r:id="rId9"/>
    <p:sldId id="556" r:id="rId10"/>
    <p:sldId id="516" r:id="rId11"/>
    <p:sldId id="557" r:id="rId12"/>
    <p:sldId id="949" r:id="rId13"/>
    <p:sldId id="468" r:id="rId14"/>
    <p:sldId id="527" r:id="rId15"/>
    <p:sldId id="528" r:id="rId16"/>
    <p:sldId id="529" r:id="rId17"/>
    <p:sldId id="530" r:id="rId18"/>
    <p:sldId id="531" r:id="rId19"/>
    <p:sldId id="533" r:id="rId20"/>
    <p:sldId id="532" r:id="rId21"/>
    <p:sldId id="951" r:id="rId22"/>
    <p:sldId id="952" r:id="rId23"/>
    <p:sldId id="950" r:id="rId24"/>
  </p:sldIdLst>
  <p:sldSz cx="9144000" cy="6858000" type="screen4x3"/>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1870" autoAdjust="0"/>
    <p:restoredTop sz="94660"/>
  </p:normalViewPr>
  <p:slideViewPr>
    <p:cSldViewPr>
      <p:cViewPr varScale="1">
        <p:scale>
          <a:sx n="97" d="100"/>
          <a:sy n="97" d="100"/>
        </p:scale>
        <p:origin x="210"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C6BD0E8D-814E-485C-9B53-39A2D4B663C1}" type="datetimeFigureOut">
              <a:rPr lang="he-IL" smtClean="0"/>
              <a:t>ג'/תמוז/תשפ"ד</a:t>
            </a:fld>
            <a:endParaRPr lang="he-IL"/>
          </a:p>
        </p:txBody>
      </p:sp>
      <p:sp>
        <p:nvSpPr>
          <p:cNvPr id="4" name="מציין מיקום של תמונת שקופית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155CC1AD-4592-48DD-A3A6-E18E6C77537F}" type="slidenum">
              <a:rPr lang="he-IL" smtClean="0"/>
              <a:t>‹#›</a:t>
            </a:fld>
            <a:endParaRPr lang="he-IL"/>
          </a:p>
        </p:txBody>
      </p:sp>
    </p:spTree>
    <p:extLst>
      <p:ext uri="{BB962C8B-B14F-4D97-AF65-F5344CB8AC3E}">
        <p14:creationId xmlns:p14="http://schemas.microsoft.com/office/powerpoint/2010/main" val="3249186139"/>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fld id="{155CC1AD-4592-48DD-A3A6-E18E6C77537F}" type="slidenum">
              <a:rPr lang="he-IL" smtClean="0"/>
              <a:t>6</a:t>
            </a:fld>
            <a:endParaRPr lang="he-IL"/>
          </a:p>
        </p:txBody>
      </p:sp>
    </p:spTree>
    <p:extLst>
      <p:ext uri="{BB962C8B-B14F-4D97-AF65-F5344CB8AC3E}">
        <p14:creationId xmlns:p14="http://schemas.microsoft.com/office/powerpoint/2010/main" val="2794279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fld id="{155CC1AD-4592-48DD-A3A6-E18E6C77537F}" type="slidenum">
              <a:rPr lang="he-IL" smtClean="0"/>
              <a:t>7</a:t>
            </a:fld>
            <a:endParaRPr lang="he-IL"/>
          </a:p>
        </p:txBody>
      </p:sp>
    </p:spTree>
    <p:extLst>
      <p:ext uri="{BB962C8B-B14F-4D97-AF65-F5344CB8AC3E}">
        <p14:creationId xmlns:p14="http://schemas.microsoft.com/office/powerpoint/2010/main" val="2474558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he-IL"/>
          </a:p>
        </p:txBody>
      </p:sp>
      <p:sp>
        <p:nvSpPr>
          <p:cNvPr id="4" name="Slide Number Placeholder 3"/>
          <p:cNvSpPr>
            <a:spLocks noGrp="1"/>
          </p:cNvSpPr>
          <p:nvPr>
            <p:ph type="sldNum" sz="quarter" idx="5"/>
          </p:nvPr>
        </p:nvSpPr>
        <p:spPr/>
        <p:txBody>
          <a:bodyPr/>
          <a:lstStyle/>
          <a:p>
            <a:pPr>
              <a:defRPr/>
            </a:pPr>
            <a:fld id="{4D635359-3718-4D95-BEA7-F1BBB47133AB}" type="slidenum">
              <a:rPr lang="he-IL" smtClean="0"/>
              <a:pPr>
                <a:defRPr/>
              </a:pPr>
              <a:t>10</a:t>
            </a:fld>
            <a:endParaRPr lang="he-IL"/>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C078801-E0E3-4CFE-B17C-2873A7F439C5}" type="slidenum">
              <a:rPr lang="he-IL" smtClean="0">
                <a:solidFill>
                  <a:prstClr val="black"/>
                </a:solidFill>
              </a:rPr>
              <a:pPr>
                <a:defRPr/>
              </a:pPr>
              <a:t>11</a:t>
            </a:fld>
            <a:endParaRPr lang="he-IL">
              <a:solidFill>
                <a:prstClr val="black"/>
              </a:solidFill>
            </a:endParaRPr>
          </a:p>
        </p:txBody>
      </p:sp>
    </p:spTree>
    <p:extLst>
      <p:ext uri="{BB962C8B-B14F-4D97-AF65-F5344CB8AC3E}">
        <p14:creationId xmlns:p14="http://schemas.microsoft.com/office/powerpoint/2010/main" val="19596400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C078801-E0E3-4CFE-B17C-2873A7F439C5}" type="slidenum">
              <a:rPr lang="he-IL" smtClean="0">
                <a:solidFill>
                  <a:prstClr val="black"/>
                </a:solidFill>
              </a:rPr>
              <a:pPr>
                <a:defRPr/>
              </a:pPr>
              <a:t>12</a:t>
            </a:fld>
            <a:endParaRPr lang="he-IL">
              <a:solidFill>
                <a:prstClr val="black"/>
              </a:solidFill>
            </a:endParaRPr>
          </a:p>
        </p:txBody>
      </p:sp>
    </p:spTree>
    <p:extLst>
      <p:ext uri="{BB962C8B-B14F-4D97-AF65-F5344CB8AC3E}">
        <p14:creationId xmlns:p14="http://schemas.microsoft.com/office/powerpoint/2010/main" val="19596400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C078801-E0E3-4CFE-B17C-2873A7F439C5}" type="slidenum">
              <a:rPr lang="he-IL" smtClean="0">
                <a:solidFill>
                  <a:prstClr val="black"/>
                </a:solidFill>
              </a:rPr>
              <a:pPr>
                <a:defRPr/>
              </a:pPr>
              <a:t>13</a:t>
            </a:fld>
            <a:endParaRPr lang="he-IL">
              <a:solidFill>
                <a:prstClr val="black"/>
              </a:solidFill>
            </a:endParaRPr>
          </a:p>
        </p:txBody>
      </p:sp>
    </p:spTree>
    <p:extLst>
      <p:ext uri="{BB962C8B-B14F-4D97-AF65-F5344CB8AC3E}">
        <p14:creationId xmlns:p14="http://schemas.microsoft.com/office/powerpoint/2010/main" val="21192017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C078801-E0E3-4CFE-B17C-2873A7F439C5}" type="slidenum">
              <a:rPr lang="he-IL" smtClean="0">
                <a:solidFill>
                  <a:prstClr val="black"/>
                </a:solidFill>
              </a:rPr>
              <a:pPr>
                <a:defRPr/>
              </a:pPr>
              <a:t>14</a:t>
            </a:fld>
            <a:endParaRPr lang="he-IL">
              <a:solidFill>
                <a:prstClr val="black"/>
              </a:solidFill>
            </a:endParaRPr>
          </a:p>
        </p:txBody>
      </p:sp>
    </p:spTree>
    <p:extLst>
      <p:ext uri="{BB962C8B-B14F-4D97-AF65-F5344CB8AC3E}">
        <p14:creationId xmlns:p14="http://schemas.microsoft.com/office/powerpoint/2010/main" val="28173746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C078801-E0E3-4CFE-B17C-2873A7F439C5}" type="slidenum">
              <a:rPr lang="he-IL" smtClean="0">
                <a:solidFill>
                  <a:prstClr val="black"/>
                </a:solidFill>
              </a:rPr>
              <a:pPr>
                <a:defRPr/>
              </a:pPr>
              <a:t>15</a:t>
            </a:fld>
            <a:endParaRPr lang="he-IL">
              <a:solidFill>
                <a:prstClr val="black"/>
              </a:solidFill>
            </a:endParaRPr>
          </a:p>
        </p:txBody>
      </p:sp>
    </p:spTree>
    <p:extLst>
      <p:ext uri="{BB962C8B-B14F-4D97-AF65-F5344CB8AC3E}">
        <p14:creationId xmlns:p14="http://schemas.microsoft.com/office/powerpoint/2010/main" val="32698332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C078801-E0E3-4CFE-B17C-2873A7F439C5}" type="slidenum">
              <a:rPr lang="he-IL" smtClean="0">
                <a:solidFill>
                  <a:prstClr val="black"/>
                </a:solidFill>
              </a:rPr>
              <a:pPr>
                <a:defRPr/>
              </a:pPr>
              <a:t>16</a:t>
            </a:fld>
            <a:endParaRPr lang="he-IL">
              <a:solidFill>
                <a:prstClr val="black"/>
              </a:solidFill>
            </a:endParaRPr>
          </a:p>
        </p:txBody>
      </p:sp>
    </p:spTree>
    <p:extLst>
      <p:ext uri="{BB962C8B-B14F-4D97-AF65-F5344CB8AC3E}">
        <p14:creationId xmlns:p14="http://schemas.microsoft.com/office/powerpoint/2010/main" val="32698332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C078801-E0E3-4CFE-B17C-2873A7F439C5}" type="slidenum">
              <a:rPr lang="he-IL" smtClean="0">
                <a:solidFill>
                  <a:prstClr val="black"/>
                </a:solidFill>
              </a:rPr>
              <a:pPr>
                <a:defRPr/>
              </a:pPr>
              <a:t>17</a:t>
            </a:fld>
            <a:endParaRPr lang="he-IL">
              <a:solidFill>
                <a:prstClr val="black"/>
              </a:solidFill>
            </a:endParaRPr>
          </a:p>
        </p:txBody>
      </p:sp>
    </p:spTree>
    <p:extLst>
      <p:ext uri="{BB962C8B-B14F-4D97-AF65-F5344CB8AC3E}">
        <p14:creationId xmlns:p14="http://schemas.microsoft.com/office/powerpoint/2010/main" val="10708715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C078801-E0E3-4CFE-B17C-2873A7F439C5}" type="slidenum">
              <a:rPr lang="he-IL" smtClean="0">
                <a:solidFill>
                  <a:prstClr val="black"/>
                </a:solidFill>
              </a:rPr>
              <a:pPr>
                <a:defRPr/>
              </a:pPr>
              <a:t>20</a:t>
            </a:fld>
            <a:endParaRPr lang="he-IL">
              <a:solidFill>
                <a:prstClr val="black"/>
              </a:solidFill>
            </a:endParaRPr>
          </a:p>
        </p:txBody>
      </p:sp>
    </p:spTree>
    <p:extLst>
      <p:ext uri="{BB962C8B-B14F-4D97-AF65-F5344CB8AC3E}">
        <p14:creationId xmlns:p14="http://schemas.microsoft.com/office/powerpoint/2010/main" val="542924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685800" y="2130425"/>
            <a:ext cx="7772400" cy="1470025"/>
          </a:xfrm>
        </p:spPr>
        <p:txBody>
          <a:bodyPr/>
          <a:lstStyle/>
          <a:p>
            <a:r>
              <a:rPr lang="he-IL"/>
              <a:t>לחץ כדי לערוך סגנון כותרת של תבנית בסיס</a:t>
            </a:r>
          </a:p>
        </p:txBody>
      </p:sp>
      <p:sp>
        <p:nvSpPr>
          <p:cNvPr id="3" name="כותרת משנה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p>
        </p:txBody>
      </p:sp>
      <p:sp>
        <p:nvSpPr>
          <p:cNvPr id="4" name="מציין מיקום של תאריך 3"/>
          <p:cNvSpPr>
            <a:spLocks noGrp="1"/>
          </p:cNvSpPr>
          <p:nvPr>
            <p:ph type="dt" sz="half" idx="10"/>
          </p:nvPr>
        </p:nvSpPr>
        <p:spPr/>
        <p:txBody>
          <a:bodyPr/>
          <a:lstStyle/>
          <a:p>
            <a:fld id="{0B291A3E-26C3-4294-8413-CE0664D56392}" type="datetime13">
              <a:rPr lang="he-IL" smtClean="0"/>
              <a:t>09.07.2024</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t>‹#›</a:t>
            </a:fld>
            <a:endParaRPr lang="he-IL"/>
          </a:p>
        </p:txBody>
      </p:sp>
    </p:spTree>
    <p:extLst>
      <p:ext uri="{BB962C8B-B14F-4D97-AF65-F5344CB8AC3E}">
        <p14:creationId xmlns:p14="http://schemas.microsoft.com/office/powerpoint/2010/main" val="23628898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A261CF94-77E0-4936-B255-192CADF6D750}" type="datetime13">
              <a:rPr lang="he-IL" smtClean="0"/>
              <a:t>09.07.2024</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t>‹#›</a:t>
            </a:fld>
            <a:endParaRPr lang="he-IL"/>
          </a:p>
        </p:txBody>
      </p:sp>
    </p:spTree>
    <p:extLst>
      <p:ext uri="{BB962C8B-B14F-4D97-AF65-F5344CB8AC3E}">
        <p14:creationId xmlns:p14="http://schemas.microsoft.com/office/powerpoint/2010/main" val="25573927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722313" y="4406900"/>
            <a:ext cx="7772400" cy="1362075"/>
          </a:xfrm>
        </p:spPr>
        <p:txBody>
          <a:bodyPr anchor="t"/>
          <a:lstStyle>
            <a:lvl1pPr algn="r">
              <a:defRPr sz="4000" b="1" cap="all"/>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p:cNvSpPr>
            <a:spLocks noGrp="1"/>
          </p:cNvSpPr>
          <p:nvPr>
            <p:ph type="dt" sz="half" idx="10"/>
          </p:nvPr>
        </p:nvSpPr>
        <p:spPr/>
        <p:txBody>
          <a:bodyPr/>
          <a:lstStyle/>
          <a:p>
            <a:fld id="{BBBE816B-1914-4EA5-9D89-8190E1F91805}" type="datetime13">
              <a:rPr lang="he-IL" smtClean="0"/>
              <a:t>09.07.2024</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t>‹#›</a:t>
            </a:fld>
            <a:endParaRPr lang="he-IL"/>
          </a:p>
        </p:txBody>
      </p:sp>
    </p:spTree>
    <p:extLst>
      <p:ext uri="{BB962C8B-B14F-4D97-AF65-F5344CB8AC3E}">
        <p14:creationId xmlns:p14="http://schemas.microsoft.com/office/powerpoint/2010/main" val="27517019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p:cNvSpPr>
            <a:spLocks noGrp="1"/>
          </p:cNvSpPr>
          <p:nvPr>
            <p:ph type="dt" sz="half" idx="10"/>
          </p:nvPr>
        </p:nvSpPr>
        <p:spPr/>
        <p:txBody>
          <a:bodyPr/>
          <a:lstStyle/>
          <a:p>
            <a:fld id="{36897F4A-44AB-42F8-AFCE-65FC3311BD01}" type="datetime13">
              <a:rPr lang="he-IL" smtClean="0"/>
              <a:t>09.07.2024</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7BB997BE-C4FA-4984-B18F-EF1A88858D01}" type="slidenum">
              <a:rPr lang="he-IL" smtClean="0"/>
              <a:t>‹#›</a:t>
            </a:fld>
            <a:endParaRPr lang="he-IL"/>
          </a:p>
        </p:txBody>
      </p:sp>
    </p:spTree>
    <p:extLst>
      <p:ext uri="{BB962C8B-B14F-4D97-AF65-F5344CB8AC3E}">
        <p14:creationId xmlns:p14="http://schemas.microsoft.com/office/powerpoint/2010/main" val="409140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p:cNvSpPr>
            <a:spLocks noGrp="1"/>
          </p:cNvSpPr>
          <p:nvPr>
            <p:ph type="dt" sz="half" idx="10"/>
          </p:nvPr>
        </p:nvSpPr>
        <p:spPr/>
        <p:txBody>
          <a:bodyPr/>
          <a:lstStyle/>
          <a:p>
            <a:fld id="{6C085D06-1BEA-40B3-90B4-2F4D18841425}" type="datetime13">
              <a:rPr lang="he-IL" smtClean="0"/>
              <a:t>09.07.2024</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7BB997BE-C4FA-4984-B18F-EF1A88858D01}" type="slidenum">
              <a:rPr lang="he-IL" smtClean="0"/>
              <a:t>‹#›</a:t>
            </a:fld>
            <a:endParaRPr lang="he-IL"/>
          </a:p>
        </p:txBody>
      </p:sp>
    </p:spTree>
    <p:extLst>
      <p:ext uri="{BB962C8B-B14F-4D97-AF65-F5344CB8AC3E}">
        <p14:creationId xmlns:p14="http://schemas.microsoft.com/office/powerpoint/2010/main" val="39878179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a:xfrm>
            <a:off x="914400" y="0"/>
            <a:ext cx="8229600" cy="548680"/>
          </a:xfrm>
        </p:spPr>
        <p:txBody>
          <a:bodyPr>
            <a:noAutofit/>
          </a:bodyPr>
          <a:lstStyle>
            <a:lvl1pPr>
              <a:defRPr sz="3200">
                <a:latin typeface="Narkisim" pitchFamily="34" charset="-79"/>
                <a:cs typeface="Narkisim" pitchFamily="34" charset="-79"/>
              </a:defRPr>
            </a:lvl1pPr>
          </a:lstStyle>
          <a:p>
            <a:r>
              <a:rPr lang="he-IL"/>
              <a:t>לחץ כדי לערוך סגנון כותרת של תבנית בסיס</a:t>
            </a:r>
          </a:p>
        </p:txBody>
      </p:sp>
      <p:sp>
        <p:nvSpPr>
          <p:cNvPr id="3" name="מציין מיקום של תאריך 2"/>
          <p:cNvSpPr>
            <a:spLocks noGrp="1"/>
          </p:cNvSpPr>
          <p:nvPr>
            <p:ph type="dt" sz="half" idx="10"/>
          </p:nvPr>
        </p:nvSpPr>
        <p:spPr/>
        <p:txBody>
          <a:bodyPr/>
          <a:lstStyle/>
          <a:p>
            <a:fld id="{619A3537-837F-4BA6-AF21-FCE265326A13}" type="datetime13">
              <a:rPr lang="he-IL" smtClean="0"/>
              <a:t>09.07.2024</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a:xfrm>
            <a:off x="0" y="0"/>
            <a:ext cx="763009" cy="432048"/>
          </a:xfrm>
        </p:spPr>
        <p:txBody>
          <a:bodyPr/>
          <a:lstStyle>
            <a:lvl1pPr>
              <a:defRPr sz="3200"/>
            </a:lvl1pPr>
          </a:lstStyle>
          <a:p>
            <a:fld id="{7BB997BE-C4FA-4984-B18F-EF1A88858D01}" type="slidenum">
              <a:rPr lang="he-IL" smtClean="0"/>
              <a:pPr/>
              <a:t>‹#›</a:t>
            </a:fld>
            <a:endParaRPr lang="he-IL"/>
          </a:p>
        </p:txBody>
      </p:sp>
    </p:spTree>
    <p:extLst>
      <p:ext uri="{BB962C8B-B14F-4D97-AF65-F5344CB8AC3E}">
        <p14:creationId xmlns:p14="http://schemas.microsoft.com/office/powerpoint/2010/main" val="8379439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BAC02B74-C7D5-4288-BAD5-615D023D7950}" type="datetime13">
              <a:rPr lang="he-IL" smtClean="0"/>
              <a:t>09.07.2024</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7BB997BE-C4FA-4984-B18F-EF1A88858D01}" type="slidenum">
              <a:rPr lang="he-IL" smtClean="0"/>
              <a:t>‹#›</a:t>
            </a:fld>
            <a:endParaRPr lang="he-IL"/>
          </a:p>
        </p:txBody>
      </p:sp>
    </p:spTree>
    <p:extLst>
      <p:ext uri="{BB962C8B-B14F-4D97-AF65-F5344CB8AC3E}">
        <p14:creationId xmlns:p14="http://schemas.microsoft.com/office/powerpoint/2010/main" val="7067929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3050"/>
            <a:ext cx="3008313" cy="1162050"/>
          </a:xfrm>
        </p:spPr>
        <p:txBody>
          <a:bodyPr anchor="b"/>
          <a:lstStyle>
            <a:lvl1pPr algn="r">
              <a:defRPr sz="2000" b="1"/>
            </a:lvl1pPr>
          </a:lstStyle>
          <a:p>
            <a:r>
              <a:rPr lang="he-IL"/>
              <a:t>לחץ כדי לערוך סגנון כותרת של תבנית בסיס</a:t>
            </a:r>
          </a:p>
        </p:txBody>
      </p:sp>
      <p:sp>
        <p:nvSpPr>
          <p:cNvPr id="3" name="מציין מיקום תוכן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00FDF76B-4F75-433C-A8DD-D5BB6E0BD18C}" type="datetime13">
              <a:rPr lang="he-IL" smtClean="0"/>
              <a:t>09.07.2024</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7BB997BE-C4FA-4984-B18F-EF1A88858D01}" type="slidenum">
              <a:rPr lang="he-IL" smtClean="0"/>
              <a:t>‹#›</a:t>
            </a:fld>
            <a:endParaRPr lang="he-IL"/>
          </a:p>
        </p:txBody>
      </p:sp>
    </p:spTree>
    <p:extLst>
      <p:ext uri="{BB962C8B-B14F-4D97-AF65-F5344CB8AC3E}">
        <p14:creationId xmlns:p14="http://schemas.microsoft.com/office/powerpoint/2010/main" val="1173585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1792288" y="4800600"/>
            <a:ext cx="5486400" cy="566738"/>
          </a:xfrm>
        </p:spPr>
        <p:txBody>
          <a:bodyPr anchor="b"/>
          <a:lstStyle>
            <a:lvl1pPr algn="r">
              <a:defRPr sz="2000" b="1"/>
            </a:lvl1pPr>
          </a:lstStyle>
          <a:p>
            <a:r>
              <a:rPr lang="he-IL"/>
              <a:t>לחץ כדי לערוך סגנון כותרת של תבנית בסיס</a:t>
            </a:r>
          </a:p>
        </p:txBody>
      </p:sp>
      <p:sp>
        <p:nvSpPr>
          <p:cNvPr id="3" name="מציין מיקום של תמונה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E10D318F-EBA0-411E-91D0-1A57B787B102}" type="datetime13">
              <a:rPr lang="he-IL" smtClean="0"/>
              <a:t>09.07.2024</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7BB997BE-C4FA-4984-B18F-EF1A88858D01}" type="slidenum">
              <a:rPr lang="he-IL" smtClean="0"/>
              <a:t>‹#›</a:t>
            </a:fld>
            <a:endParaRPr lang="he-IL"/>
          </a:p>
        </p:txBody>
      </p:sp>
    </p:spTree>
    <p:extLst>
      <p:ext uri="{BB962C8B-B14F-4D97-AF65-F5344CB8AC3E}">
        <p14:creationId xmlns:p14="http://schemas.microsoft.com/office/powerpoint/2010/main" val="23618990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A8E663E1-116C-462B-880C-C72216A474CB}" type="datetime13">
              <a:rPr lang="he-IL" smtClean="0"/>
              <a:t>09.07.2024</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t>‹#›</a:t>
            </a:fld>
            <a:endParaRPr lang="he-IL"/>
          </a:p>
        </p:txBody>
      </p:sp>
    </p:spTree>
    <p:extLst>
      <p:ext uri="{BB962C8B-B14F-4D97-AF65-F5344CB8AC3E}">
        <p14:creationId xmlns:p14="http://schemas.microsoft.com/office/powerpoint/2010/main" val="18694442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629400" y="274638"/>
            <a:ext cx="2057400" cy="5851525"/>
          </a:xfrm>
        </p:spPr>
        <p:txBody>
          <a:bodyPr vert="eaVert"/>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a:xfrm>
            <a:off x="457200" y="274638"/>
            <a:ext cx="6019800" cy="5851525"/>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1F1BBD77-6C02-40EB-8808-F50D6F8B6BFC}" type="datetime13">
              <a:rPr lang="he-IL" smtClean="0"/>
              <a:t>09.07.2024</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t>‹#›</a:t>
            </a:fld>
            <a:endParaRPr lang="he-IL"/>
          </a:p>
        </p:txBody>
      </p:sp>
    </p:spTree>
    <p:extLst>
      <p:ext uri="{BB962C8B-B14F-4D97-AF65-F5344CB8AC3E}">
        <p14:creationId xmlns:p14="http://schemas.microsoft.com/office/powerpoint/2010/main" val="9013039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4516124D-9948-41DB-AC7F-DE7A3BFB1545}" type="datetime13">
              <a:rPr lang="he-IL" smtClean="0"/>
              <a:t>09.07.2024</a:t>
            </a:fld>
            <a:endParaRPr lang="he-IL"/>
          </a:p>
        </p:txBody>
      </p:sp>
      <p:sp>
        <p:nvSpPr>
          <p:cNvPr id="5" name="מציין מיקום של כותרת תחתונה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BB997BE-C4FA-4984-B18F-EF1A88858D01}" type="slidenum">
              <a:rPr lang="he-IL" smtClean="0"/>
              <a:t>‹#›</a:t>
            </a:fld>
            <a:endParaRPr lang="he-IL"/>
          </a:p>
        </p:txBody>
      </p:sp>
    </p:spTree>
    <p:extLst>
      <p:ext uri="{BB962C8B-B14F-4D97-AF65-F5344CB8AC3E}">
        <p14:creationId xmlns:p14="http://schemas.microsoft.com/office/powerpoint/2010/main" val="31228345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של מספר שקופית 2">
            <a:extLst>
              <a:ext uri="{FF2B5EF4-FFF2-40B4-BE49-F238E27FC236}">
                <a16:creationId xmlns:a16="http://schemas.microsoft.com/office/drawing/2014/main" id="{E14A5B47-3750-4EAF-8FA9-A609527792E4}"/>
              </a:ext>
            </a:extLst>
          </p:cNvPr>
          <p:cNvSpPr>
            <a:spLocks noGrp="1"/>
          </p:cNvSpPr>
          <p:nvPr>
            <p:ph type="sldNum" sz="quarter" idx="12"/>
          </p:nvPr>
        </p:nvSpPr>
        <p:spPr/>
        <p:txBody>
          <a:bodyPr/>
          <a:lstStyle/>
          <a:p>
            <a:fld id="{7BB997BE-C4FA-4984-B18F-EF1A88858D01}" type="slidenum">
              <a:rPr lang="he-IL" smtClean="0"/>
              <a:pPr/>
              <a:t>1</a:t>
            </a:fld>
            <a:endParaRPr lang="he-IL"/>
          </a:p>
        </p:txBody>
      </p:sp>
      <p:sp>
        <p:nvSpPr>
          <p:cNvPr id="4" name="תיבת טקסט 3">
            <a:extLst>
              <a:ext uri="{FF2B5EF4-FFF2-40B4-BE49-F238E27FC236}">
                <a16:creationId xmlns:a16="http://schemas.microsoft.com/office/drawing/2014/main" id="{6EC5DBF8-5B6F-4D74-8E1F-A2B233BA9ACA}"/>
              </a:ext>
            </a:extLst>
          </p:cNvPr>
          <p:cNvSpPr txBox="1"/>
          <p:nvPr/>
        </p:nvSpPr>
        <p:spPr>
          <a:xfrm>
            <a:off x="1070738" y="1628800"/>
            <a:ext cx="7002524" cy="1200329"/>
          </a:xfrm>
          <a:prstGeom prst="rect">
            <a:avLst/>
          </a:prstGeom>
          <a:noFill/>
        </p:spPr>
        <p:txBody>
          <a:bodyPr wrap="square">
            <a:spAutoFit/>
          </a:bodyPr>
          <a:lstStyle/>
          <a:p>
            <a:pPr marL="772795" indent="-756920" algn="just"/>
            <a:r>
              <a:rPr lang="he-IL" sz="2400" b="1" u="sng" dirty="0">
                <a:effectLst/>
                <a:latin typeface="Arial Rounded MT Bold" panose="020F0704030504030204" pitchFamily="34" charset="0"/>
                <a:ea typeface="Times New Roman" panose="02020603050405020304" pitchFamily="18" charset="0"/>
                <a:cs typeface="Narkisim" panose="020E0502050101010101" pitchFamily="34" charset="-79"/>
              </a:rPr>
              <a:t>תכנית שיעור</a:t>
            </a:r>
            <a:r>
              <a:rPr lang="he-IL" sz="2400" dirty="0">
                <a:effectLst/>
                <a:latin typeface="Arial Rounded MT Bold" panose="020F0704030504030204" pitchFamily="34" charset="0"/>
                <a:ea typeface="Times New Roman" panose="02020603050405020304" pitchFamily="18" charset="0"/>
                <a:cs typeface="Narkisim" panose="020E0502050101010101" pitchFamily="34" charset="-79"/>
              </a:rPr>
              <a:t>:</a:t>
            </a:r>
          </a:p>
          <a:p>
            <a:pPr algn="just" rtl="1"/>
            <a:r>
              <a:rPr lang="he-IL" sz="2400" dirty="0">
                <a:effectLst/>
                <a:latin typeface="Times New Roman" panose="02020603050405020304" pitchFamily="18" charset="0"/>
                <a:ea typeface="Times New Roman" panose="02020603050405020304" pitchFamily="18" charset="0"/>
                <a:cs typeface="Narkisim" panose="020E0502050101010101" pitchFamily="34" charset="-79"/>
              </a:rPr>
              <a:t>[א] על </a:t>
            </a:r>
            <a:r>
              <a:rPr lang="he-IL" sz="2400" b="1" dirty="0">
                <a:effectLst/>
                <a:latin typeface="Times New Roman" panose="02020603050405020304" pitchFamily="18" charset="0"/>
                <a:ea typeface="Times New Roman" panose="02020603050405020304" pitchFamily="18" charset="0"/>
                <a:cs typeface="Narkisim" panose="020E0502050101010101" pitchFamily="34" charset="-79"/>
              </a:rPr>
              <a:t>חיים</a:t>
            </a:r>
            <a:r>
              <a:rPr lang="he-IL" sz="2400" dirty="0">
                <a:effectLst/>
                <a:latin typeface="Times New Roman" panose="02020603050405020304" pitchFamily="18" charset="0"/>
                <a:ea typeface="Times New Roman" panose="02020603050405020304" pitchFamily="18" charset="0"/>
                <a:cs typeface="Narkisim" panose="020E0502050101010101" pitchFamily="34" charset="-79"/>
              </a:rPr>
              <a:t> בפסקאות הפתיחה של הסעיף</a:t>
            </a:r>
            <a:endParaRPr lang="en-US" sz="1600" dirty="0">
              <a:effectLst/>
              <a:latin typeface="Times New Roman" panose="02020603050405020304" pitchFamily="18" charset="0"/>
              <a:ea typeface="Times New Roman" panose="02020603050405020304" pitchFamily="18" charset="0"/>
              <a:cs typeface="Miriam" panose="020B0502050101010101" pitchFamily="34" charset="-79"/>
            </a:endParaRPr>
          </a:p>
          <a:p>
            <a:pPr algn="just" rtl="1"/>
            <a:r>
              <a:rPr lang="he-IL" sz="2400" dirty="0">
                <a:effectLst/>
                <a:latin typeface="Times New Roman" panose="02020603050405020304" pitchFamily="18" charset="0"/>
                <a:ea typeface="Times New Roman" panose="02020603050405020304" pitchFamily="18" charset="0"/>
                <a:cs typeface="Narkisim" panose="020E0502050101010101" pitchFamily="34" charset="-79"/>
              </a:rPr>
              <a:t>[ב] קריאה בצוותא של פסקאות 192-186</a:t>
            </a:r>
            <a:endParaRPr lang="he-IL" sz="2400" dirty="0">
              <a:latin typeface="Times New Roman" panose="02020603050405020304" pitchFamily="18" charset="0"/>
              <a:ea typeface="Times New Roman" panose="02020603050405020304" pitchFamily="18" charset="0"/>
              <a:cs typeface="Narkisim" panose="020E0502050101010101" pitchFamily="34" charset="-79"/>
            </a:endParaRPr>
          </a:p>
        </p:txBody>
      </p:sp>
    </p:spTree>
    <p:extLst>
      <p:ext uri="{BB962C8B-B14F-4D97-AF65-F5344CB8AC3E}">
        <p14:creationId xmlns:p14="http://schemas.microsoft.com/office/powerpoint/2010/main" val="25102448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C7AD92B5-5CD5-3ADF-0127-022B3417F726}"/>
              </a:ext>
            </a:extLst>
          </p:cNvPr>
          <p:cNvSpPr>
            <a:spLocks noGrp="1"/>
          </p:cNvSpPr>
          <p:nvPr>
            <p:ph idx="1"/>
          </p:nvPr>
        </p:nvSpPr>
        <p:spPr>
          <a:xfrm>
            <a:off x="457200" y="404664"/>
            <a:ext cx="8229600" cy="6192688"/>
          </a:xfrm>
        </p:spPr>
        <p:txBody>
          <a:bodyPr/>
          <a:lstStyle/>
          <a:p>
            <a:pPr marL="0" indent="0" algn="just">
              <a:buNone/>
            </a:pPr>
            <a:r>
              <a:rPr lang="he-IL" sz="2400" dirty="0">
                <a:effectLst/>
                <a:latin typeface="Times New Roman" panose="02020603050405020304" pitchFamily="18" charset="0"/>
                <a:ea typeface="Times New Roman" panose="02020603050405020304" pitchFamily="18" charset="0"/>
                <a:cs typeface="Narkisim" panose="020E0502050101010101" pitchFamily="34" charset="-79"/>
              </a:rPr>
              <a:t>תפיסותיה של רוח האדם מתחלקות כולן לשני סוגים נבדלים, שאקרא להם  </a:t>
            </a:r>
            <a:r>
              <a:rPr lang="he-IL" sz="2400" b="1" dirty="0">
                <a:effectLst/>
                <a:latin typeface="Times New Roman" panose="02020603050405020304" pitchFamily="18" charset="0"/>
                <a:ea typeface="Times New Roman" panose="02020603050405020304" pitchFamily="18" charset="0"/>
                <a:cs typeface="Narkisim" panose="020E0502050101010101" pitchFamily="34" charset="-79"/>
              </a:rPr>
              <a:t>רשמים</a:t>
            </a:r>
            <a:r>
              <a:rPr lang="he-IL" sz="2400" dirty="0">
                <a:effectLst/>
                <a:latin typeface="Times New Roman" panose="02020603050405020304" pitchFamily="18" charset="0"/>
                <a:ea typeface="Times New Roman" panose="02020603050405020304" pitchFamily="18" charset="0"/>
                <a:cs typeface="Narkisim" panose="020E0502050101010101" pitchFamily="34" charset="-79"/>
              </a:rPr>
              <a:t>  ו</a:t>
            </a:r>
            <a:r>
              <a:rPr lang="he-IL" sz="2400" b="1" dirty="0">
                <a:effectLst/>
                <a:latin typeface="Times New Roman" panose="02020603050405020304" pitchFamily="18" charset="0"/>
                <a:ea typeface="Times New Roman" panose="02020603050405020304" pitchFamily="18" charset="0"/>
                <a:cs typeface="Narkisim" panose="020E0502050101010101" pitchFamily="34" charset="-79"/>
              </a:rPr>
              <a:t>מושגים</a:t>
            </a:r>
            <a:r>
              <a:rPr lang="he-IL" sz="2400" dirty="0">
                <a:effectLst/>
                <a:latin typeface="Times New Roman" panose="02020603050405020304" pitchFamily="18" charset="0"/>
                <a:ea typeface="Times New Roman" panose="02020603050405020304" pitchFamily="18" charset="0"/>
                <a:cs typeface="Narkisim" panose="020E0502050101010101" pitchFamily="34" charset="-79"/>
              </a:rPr>
              <a:t>.  ההבדל בין אלה אין כל עיקרו אלא במדרגת העצמה והחיות שבה מפעילים הם את הרוח ומפלסים להם נתיב לתוך מחשבתנו או תודעתנו. את התפיסות, הבאות אלינו ברוב עצמה ועזוז, אפשר לקרוא </a:t>
            </a:r>
            <a:r>
              <a:rPr lang="he-IL" sz="2400" b="1" dirty="0">
                <a:latin typeface="Times New Roman" panose="02020603050405020304" pitchFamily="18" charset="0"/>
                <a:ea typeface="Times New Roman" panose="02020603050405020304" pitchFamily="18" charset="0"/>
                <a:cs typeface="Narkisim" panose="020E0502050101010101" pitchFamily="34" charset="-79"/>
              </a:rPr>
              <a:t>רשמים</a:t>
            </a:r>
            <a:r>
              <a:rPr lang="he-IL" sz="2400" dirty="0">
                <a:effectLst/>
                <a:latin typeface="Times New Roman" panose="02020603050405020304" pitchFamily="18" charset="0"/>
                <a:ea typeface="Times New Roman" panose="02020603050405020304" pitchFamily="18" charset="0"/>
                <a:cs typeface="Narkisim" panose="020E0502050101010101" pitchFamily="34" charset="-79"/>
              </a:rPr>
              <a:t>; ובשם זה הריני מציין את כל תחושותינו, </a:t>
            </a:r>
            <a:r>
              <a:rPr lang="he-IL" sz="2400" dirty="0" err="1">
                <a:effectLst/>
                <a:latin typeface="Times New Roman" panose="02020603050405020304" pitchFamily="18" charset="0"/>
                <a:ea typeface="Times New Roman" panose="02020603050405020304" pitchFamily="18" charset="0"/>
                <a:cs typeface="Narkisim" panose="020E0502050101010101" pitchFamily="34" charset="-79"/>
              </a:rPr>
              <a:t>הפעלויותינו</a:t>
            </a:r>
            <a:r>
              <a:rPr lang="he-IL" sz="2400" dirty="0">
                <a:effectLst/>
                <a:latin typeface="Times New Roman" panose="02020603050405020304" pitchFamily="18" charset="0"/>
                <a:ea typeface="Times New Roman" panose="02020603050405020304" pitchFamily="18" charset="0"/>
                <a:cs typeface="Narkisim" panose="020E0502050101010101" pitchFamily="34" charset="-79"/>
              </a:rPr>
              <a:t> ורגשותינו, כמו שהם נגלים בנפש לראשונה. בשם  </a:t>
            </a:r>
            <a:r>
              <a:rPr lang="he-IL" sz="2400" b="1" dirty="0">
                <a:latin typeface="Times New Roman" panose="02020603050405020304" pitchFamily="18" charset="0"/>
                <a:ea typeface="Times New Roman" panose="02020603050405020304" pitchFamily="18" charset="0"/>
                <a:cs typeface="Narkisim" panose="020E0502050101010101" pitchFamily="34" charset="-79"/>
              </a:rPr>
              <a:t>מושגים </a:t>
            </a:r>
            <a:r>
              <a:rPr lang="he-IL" sz="2400" dirty="0">
                <a:effectLst/>
                <a:latin typeface="Times New Roman" panose="02020603050405020304" pitchFamily="18" charset="0"/>
                <a:ea typeface="Times New Roman" panose="02020603050405020304" pitchFamily="18" charset="0"/>
                <a:cs typeface="Narkisim" panose="020E0502050101010101" pitchFamily="34" charset="-79"/>
              </a:rPr>
              <a:t>הריני מתכוון לדמויות הקלושות של אלה במחשבה </a:t>
            </a:r>
            <a:r>
              <a:rPr lang="he-IL" sz="2400" dirty="0" err="1">
                <a:effectLst/>
                <a:latin typeface="Times New Roman" panose="02020603050405020304" pitchFamily="18" charset="0"/>
                <a:ea typeface="Times New Roman" panose="02020603050405020304" pitchFamily="18" charset="0"/>
                <a:cs typeface="Narkisim" panose="020E0502050101010101" pitchFamily="34" charset="-79"/>
              </a:rPr>
              <a:t>ובשכילה</a:t>
            </a:r>
            <a:r>
              <a:rPr lang="he-IL" sz="2400" dirty="0">
                <a:effectLst/>
                <a:latin typeface="Times New Roman" panose="02020603050405020304" pitchFamily="18" charset="0"/>
                <a:ea typeface="Times New Roman" panose="02020603050405020304" pitchFamily="18" charset="0"/>
                <a:cs typeface="Narkisim" panose="020E0502050101010101" pitchFamily="34" charset="-79"/>
              </a:rPr>
              <a:t>; למשל, מסוג זה הן כל התפיסות שמעוררים דבריי אלה... אין מן הצורך, דומני, להרבות דברים כדי להסביר הבחנה זו. כל אדם יתפוס על נקלה מעצמו את ההבדל שבין הרגשה  ומחשבה. </a:t>
            </a:r>
            <a:r>
              <a:rPr lang="he-IL" sz="1800" dirty="0">
                <a:effectLst/>
                <a:latin typeface="Times New Roman" panose="02020603050405020304" pitchFamily="18" charset="0"/>
                <a:ea typeface="Times New Roman" panose="02020603050405020304" pitchFamily="18" charset="0"/>
                <a:cs typeface="Narkisim" panose="020E0502050101010101" pitchFamily="34" charset="-79"/>
              </a:rPr>
              <a:t>דיוויד יוּם, מסכת טבע האדם</a:t>
            </a:r>
            <a:r>
              <a:rPr lang="he-IL" sz="100" dirty="0">
                <a:effectLst/>
                <a:latin typeface="Times New Roman" panose="02020603050405020304" pitchFamily="18" charset="0"/>
                <a:ea typeface="Times New Roman" panose="02020603050405020304" pitchFamily="18" charset="0"/>
                <a:cs typeface="Narkisim" panose="020E0502050101010101" pitchFamily="34" charset="-79"/>
              </a:rPr>
              <a:t>, ספר ראשון, חלק א, פרק א, עמ' 13-14</a:t>
            </a:r>
            <a:endParaRPr lang="en-US" sz="2400" dirty="0">
              <a:effectLst/>
              <a:latin typeface="Times New Roman" panose="02020603050405020304" pitchFamily="18" charset="0"/>
              <a:ea typeface="Times New Roman" panose="02020603050405020304" pitchFamily="18" charset="0"/>
            </a:endParaRPr>
          </a:p>
          <a:p>
            <a:pPr marL="0" indent="0" algn="just">
              <a:buNone/>
            </a:pPr>
            <a:r>
              <a:rPr lang="he-IL" sz="2400" dirty="0">
                <a:solidFill>
                  <a:srgbClr val="000000"/>
                </a:solidFill>
                <a:latin typeface="Times New Roman" panose="02020603050405020304" pitchFamily="18" charset="0"/>
                <a:ea typeface="Times New Roman" panose="02020603050405020304" pitchFamily="18" charset="0"/>
                <a:cs typeface="Narkisim" panose="020E0502050101010101" pitchFamily="34" charset="-79"/>
              </a:rPr>
              <a:t>ללמדך: מושג המציאות אינו אלא המושג של מה  שמשיגים אנו כנמצא. לחשוב סתם על דבר מן הדברים, ולחשוב עליו כנמצא, אין בין זה לזה ולא כלום. מושג זה</a:t>
            </a:r>
            <a:r>
              <a:rPr lang="en-US" sz="2400" dirty="0">
                <a:solidFill>
                  <a:srgbClr val="000000"/>
                </a:solidFill>
                <a:latin typeface="Narkisim" panose="020E0502050101010101" pitchFamily="34" charset="-79"/>
                <a:ea typeface="Times New Roman" panose="02020603050405020304" pitchFamily="18" charset="0"/>
                <a:cs typeface="Narkisim" panose="020E0502050101010101" pitchFamily="34" charset="-79"/>
              </a:rPr>
              <a:t>,</a:t>
            </a:r>
            <a:r>
              <a:rPr lang="he-IL" sz="2400" dirty="0">
                <a:solidFill>
                  <a:srgbClr val="000000"/>
                </a:solidFill>
                <a:latin typeface="Times New Roman" panose="02020603050405020304" pitchFamily="18" charset="0"/>
                <a:ea typeface="Times New Roman" panose="02020603050405020304" pitchFamily="18" charset="0"/>
                <a:cs typeface="Narkisim" panose="020E0502050101010101" pitchFamily="34" charset="-79"/>
              </a:rPr>
              <a:t>  כשהוא מחובר אל המושג של איזה מושא, אינו מוסיף עליו  כלום. כל מה שאנו משיגים, הרינו משיגים כנמצא. כל מושג שאנו מעלים, אינו אלא המושג של איזה יש; והמושג של איזה  יש הוא כל מושג שאנו מעלים.</a:t>
            </a:r>
            <a:endParaRPr lang="he-IL" dirty="0"/>
          </a:p>
        </p:txBody>
      </p:sp>
      <p:sp>
        <p:nvSpPr>
          <p:cNvPr id="4" name="מציין מיקום של מספר שקופית 3">
            <a:extLst>
              <a:ext uri="{FF2B5EF4-FFF2-40B4-BE49-F238E27FC236}">
                <a16:creationId xmlns:a16="http://schemas.microsoft.com/office/drawing/2014/main" id="{686ABDFF-329F-3189-CE9F-7C84748CAA94}"/>
              </a:ext>
            </a:extLst>
          </p:cNvPr>
          <p:cNvSpPr>
            <a:spLocks noGrp="1"/>
          </p:cNvSpPr>
          <p:nvPr>
            <p:ph type="sldNum" sz="quarter" idx="12"/>
          </p:nvPr>
        </p:nvSpPr>
        <p:spPr>
          <a:xfrm>
            <a:off x="0" y="6381750"/>
            <a:ext cx="2133600" cy="476250"/>
          </a:xfrm>
        </p:spPr>
        <p:txBody>
          <a:bodyPr/>
          <a:lstStyle/>
          <a:p>
            <a:pPr marL="0" marR="0" lvl="0" indent="0" algn="l" defTabSz="914400" rtl="1" eaLnBrk="1" fontAlgn="base" latinLnBrk="0" hangingPunct="1">
              <a:lnSpc>
                <a:spcPct val="100000"/>
              </a:lnSpc>
              <a:spcBef>
                <a:spcPct val="0"/>
              </a:spcBef>
              <a:spcAft>
                <a:spcPct val="0"/>
              </a:spcAft>
              <a:buClrTx/>
              <a:buSzTx/>
              <a:buFontTx/>
              <a:buNone/>
              <a:tabLst/>
              <a:defRPr/>
            </a:pPr>
            <a:fld id="{2595507F-A643-40A5-8682-ECDDE4AB1981}" type="slidenum">
              <a:rPr kumimoji="0" lang="he-IL" sz="2000" b="0" i="0" u="none" strike="noStrike" kern="1200" cap="none" spc="0" normalizeH="0" baseline="0" noProof="0" smtClean="0">
                <a:ln>
                  <a:noFill/>
                </a:ln>
                <a:solidFill>
                  <a:srgbClr val="000000"/>
                </a:solidFill>
                <a:effectLst/>
                <a:uLnTx/>
                <a:uFillTx/>
                <a:latin typeface="Narkisim" panose="020E0502050101010101" pitchFamily="34" charset="-79"/>
                <a:ea typeface="+mn-ea"/>
                <a:cs typeface="Narkisim" panose="020E0502050101010101" pitchFamily="34" charset="-79"/>
              </a:rPr>
              <a:pPr marL="0" marR="0" lvl="0" indent="0" algn="l" defTabSz="914400" rtl="1" eaLnBrk="1" fontAlgn="base" latinLnBrk="0" hangingPunct="1">
                <a:lnSpc>
                  <a:spcPct val="100000"/>
                </a:lnSpc>
                <a:spcBef>
                  <a:spcPct val="0"/>
                </a:spcBef>
                <a:spcAft>
                  <a:spcPct val="0"/>
                </a:spcAft>
                <a:buClrTx/>
                <a:buSzTx/>
                <a:buFontTx/>
                <a:buNone/>
                <a:tabLst/>
                <a:defRPr/>
              </a:pPr>
              <a:t>2</a:t>
            </a:fld>
            <a:endParaRPr kumimoji="0" lang="en-US" sz="1400" b="0" i="0" u="none" strike="noStrike" kern="1200" cap="none" spc="0" normalizeH="0" baseline="0" noProof="0" dirty="0">
              <a:ln>
                <a:noFill/>
              </a:ln>
              <a:solidFill>
                <a:srgbClr val="000000"/>
              </a:solidFill>
              <a:effectLst/>
              <a:uLnTx/>
              <a:uFillTx/>
              <a:latin typeface="Narkisim" panose="020E0502050101010101" pitchFamily="34" charset="-79"/>
              <a:ea typeface="+mn-ea"/>
              <a:cs typeface="Narkisim" panose="020E0502050101010101" pitchFamily="34" charset="-79"/>
            </a:endParaRPr>
          </a:p>
        </p:txBody>
      </p:sp>
    </p:spTree>
    <p:extLst>
      <p:ext uri="{BB962C8B-B14F-4D97-AF65-F5344CB8AC3E}">
        <p14:creationId xmlns:p14="http://schemas.microsoft.com/office/powerpoint/2010/main" val="15086077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z="2800" dirty="0"/>
              <a:t>"המושא נהיה חיים, הוויה רפלקסיבית"</a:t>
            </a:r>
          </a:p>
        </p:txBody>
      </p:sp>
      <p:sp>
        <p:nvSpPr>
          <p:cNvPr id="3" name="מציין מיקום של מספר שקופית 2"/>
          <p:cNvSpPr>
            <a:spLocks noGrp="1"/>
          </p:cNvSpPr>
          <p:nvPr>
            <p:ph type="sldNum" sz="quarter" idx="12"/>
          </p:nvPr>
        </p:nvSpPr>
        <p:spPr/>
        <p:txBody>
          <a:bodyPr/>
          <a:lstStyle/>
          <a:p>
            <a:fld id="{7BB997BE-C4FA-4984-B18F-EF1A88858D01}" type="slidenum">
              <a:rPr lang="he-IL" smtClean="0"/>
              <a:pPr/>
              <a:t>3</a:t>
            </a:fld>
            <a:endParaRPr lang="he-IL"/>
          </a:p>
        </p:txBody>
      </p:sp>
      <p:sp>
        <p:nvSpPr>
          <p:cNvPr id="4" name="מלבן 3"/>
          <p:cNvSpPr/>
          <p:nvPr/>
        </p:nvSpPr>
        <p:spPr>
          <a:xfrm>
            <a:off x="1079612" y="764704"/>
            <a:ext cx="6984776" cy="1569660"/>
          </a:xfrm>
          <a:prstGeom prst="rect">
            <a:avLst/>
          </a:prstGeom>
        </p:spPr>
        <p:txBody>
          <a:bodyPr wrap="square">
            <a:spAutoFit/>
          </a:bodyPr>
          <a:lstStyle/>
          <a:p>
            <a:pPr algn="just"/>
            <a:r>
              <a:rPr lang="he-IL" sz="2400" dirty="0">
                <a:effectLst/>
                <a:latin typeface="Narkisim" panose="020E0502050101010101" pitchFamily="34" charset="-79"/>
                <a:ea typeface="Times New Roman" panose="02020603050405020304" pitchFamily="18" charset="0"/>
                <a:cs typeface="Narkisim" panose="020E0502050101010101" pitchFamily="34" charset="-79"/>
              </a:rPr>
              <a:t>המושא [...] נהיה </a:t>
            </a:r>
            <a:r>
              <a:rPr lang="he-IL" sz="2400" b="1" dirty="0">
                <a:effectLst/>
                <a:latin typeface="Narkisim" panose="020E0502050101010101" pitchFamily="34" charset="-79"/>
                <a:ea typeface="Times New Roman" panose="02020603050405020304" pitchFamily="18" charset="0"/>
                <a:cs typeface="Narkisim" panose="020E0502050101010101" pitchFamily="34" charset="-79"/>
              </a:rPr>
              <a:t>חיים</a:t>
            </a:r>
            <a:r>
              <a:rPr lang="he-IL" sz="2400" dirty="0">
                <a:effectLst/>
                <a:latin typeface="Narkisim" panose="020E0502050101010101" pitchFamily="34" charset="-79"/>
                <a:ea typeface="Times New Roman" panose="02020603050405020304" pitchFamily="18" charset="0"/>
                <a:cs typeface="Narkisim" panose="020E0502050101010101" pitchFamily="34" charset="-79"/>
              </a:rPr>
              <a:t>. מה שהמודעות  העצמית מבדילה מעצמה כהווה, הגם שהוא מוצב כהווה, אינו הווה רק בצורת הוודאות החושית והקליטה, אלא הוא הוויה רפלקסיבית, ומושא התאווה הבלתי-אמצעית הוא </a:t>
            </a:r>
            <a:r>
              <a:rPr lang="he-IL" sz="2400" dirty="0">
                <a:latin typeface="Narkisim" panose="020E0502050101010101" pitchFamily="34" charset="-79"/>
                <a:cs typeface="Narkisim" panose="020E0502050101010101" pitchFamily="34" charset="-79"/>
              </a:rPr>
              <a:t>משהו חי</a:t>
            </a:r>
            <a:r>
              <a:rPr lang="he-IL" sz="2400" dirty="0">
                <a:effectLst/>
                <a:latin typeface="Narkisim" panose="020E0502050101010101" pitchFamily="34" charset="-79"/>
                <a:ea typeface="Times New Roman" panose="02020603050405020304" pitchFamily="18" charset="0"/>
                <a:cs typeface="Narkisim" panose="020E0502050101010101" pitchFamily="34" charset="-79"/>
              </a:rPr>
              <a:t>.</a:t>
            </a:r>
            <a:r>
              <a:rPr lang="he-IL" sz="2400" dirty="0">
                <a:latin typeface="Narkisim" panose="020E0502050101010101" pitchFamily="34" charset="-79"/>
                <a:cs typeface="Narkisim" panose="020E0502050101010101" pitchFamily="34" charset="-79"/>
              </a:rPr>
              <a:t> </a:t>
            </a:r>
            <a:r>
              <a:rPr lang="en-US" sz="2400" dirty="0">
                <a:latin typeface="Narkisim" panose="020E0502050101010101" pitchFamily="34" charset="-79"/>
                <a:cs typeface="Narkisim" panose="020E0502050101010101" pitchFamily="34" charset="-79"/>
              </a:rPr>
              <a:t> §168</a:t>
            </a:r>
            <a:endParaRPr lang="he-IL" sz="2400" dirty="0">
              <a:latin typeface="Narkisim" panose="020E0502050101010101" pitchFamily="34" charset="-79"/>
              <a:cs typeface="Narkisim" panose="020E0502050101010101" pitchFamily="34" charset="-79"/>
            </a:endParaRPr>
          </a:p>
        </p:txBody>
      </p:sp>
      <p:sp>
        <p:nvSpPr>
          <p:cNvPr id="6" name="תיבת טקסט 5">
            <a:extLst>
              <a:ext uri="{FF2B5EF4-FFF2-40B4-BE49-F238E27FC236}">
                <a16:creationId xmlns:a16="http://schemas.microsoft.com/office/drawing/2014/main" id="{F4917689-6DA0-FC71-1AC3-C0B9C533D6DD}"/>
              </a:ext>
            </a:extLst>
          </p:cNvPr>
          <p:cNvSpPr txBox="1"/>
          <p:nvPr/>
        </p:nvSpPr>
        <p:spPr>
          <a:xfrm>
            <a:off x="377534" y="2708920"/>
            <a:ext cx="8388932" cy="4154984"/>
          </a:xfrm>
          <a:prstGeom prst="rect">
            <a:avLst/>
          </a:prstGeom>
          <a:noFill/>
        </p:spPr>
        <p:txBody>
          <a:bodyPr wrap="square">
            <a:spAutoFit/>
          </a:bodyPr>
          <a:lstStyle/>
          <a:p>
            <a:pPr algn="just"/>
            <a:r>
              <a:rPr lang="he-IL" sz="2400" dirty="0">
                <a:latin typeface="Narkisim" panose="020E0502050101010101" pitchFamily="34" charset="-79"/>
                <a:cs typeface="Narkisim" panose="020E0502050101010101" pitchFamily="34" charset="-79"/>
              </a:rPr>
              <a:t>לקחהּ של הדיאלקטיקה בפרקי </a:t>
            </a:r>
            <a:r>
              <a:rPr lang="he-IL" sz="2400" b="1" dirty="0">
                <a:latin typeface="Narkisim" panose="020E0502050101010101" pitchFamily="34" charset="-79"/>
                <a:cs typeface="Narkisim" panose="020E0502050101010101" pitchFamily="34" charset="-79"/>
              </a:rPr>
              <a:t>מודעות</a:t>
            </a:r>
            <a:r>
              <a:rPr lang="he-IL" sz="2400" dirty="0">
                <a:latin typeface="Narkisim" panose="020E0502050101010101" pitchFamily="34" charset="-79"/>
                <a:cs typeface="Narkisim" panose="020E0502050101010101" pitchFamily="34" charset="-79"/>
              </a:rPr>
              <a:t> היה ש</a:t>
            </a:r>
            <a:r>
              <a:rPr lang="he-IL" sz="2400" dirty="0">
                <a:solidFill>
                  <a:srgbClr val="FF0000"/>
                </a:solidFill>
                <a:latin typeface="Narkisim" panose="020E0502050101010101" pitchFamily="34" charset="-79"/>
                <a:cs typeface="Narkisim" panose="020E0502050101010101" pitchFamily="34" charset="-79"/>
              </a:rPr>
              <a:t>ב</a:t>
            </a:r>
            <a:r>
              <a:rPr lang="he-IL" sz="2400" b="1" dirty="0">
                <a:solidFill>
                  <a:srgbClr val="FF0000"/>
                </a:solidFill>
                <a:latin typeface="Narkisim" panose="020E0502050101010101" pitchFamily="34" charset="-79"/>
                <a:cs typeface="Narkisim" panose="020E0502050101010101" pitchFamily="34" charset="-79"/>
              </a:rPr>
              <a:t>מושג</a:t>
            </a:r>
            <a:r>
              <a:rPr lang="he-IL" sz="2400" dirty="0">
                <a:solidFill>
                  <a:srgbClr val="FF0000"/>
                </a:solidFill>
                <a:latin typeface="Narkisim" panose="020E0502050101010101" pitchFamily="34" charset="-79"/>
                <a:cs typeface="Narkisim" panose="020E0502050101010101" pitchFamily="34" charset="-79"/>
              </a:rPr>
              <a:t> לבדו</a:t>
            </a:r>
            <a:r>
              <a:rPr lang="he-IL" sz="2400" dirty="0">
                <a:latin typeface="Narkisim" panose="020E0502050101010101" pitchFamily="34" charset="-79"/>
                <a:cs typeface="Narkisim" panose="020E0502050101010101" pitchFamily="34" charset="-79"/>
              </a:rPr>
              <a:t> – בחשיבה המושגית – </a:t>
            </a:r>
            <a:r>
              <a:rPr lang="he-IL" sz="2400" dirty="0">
                <a:solidFill>
                  <a:srgbClr val="FF0000"/>
                </a:solidFill>
                <a:latin typeface="Narkisim" panose="020E0502050101010101" pitchFamily="34" charset="-79"/>
                <a:cs typeface="Narkisim" panose="020E0502050101010101" pitchFamily="34" charset="-79"/>
              </a:rPr>
              <a:t>מתפענח</a:t>
            </a:r>
            <a:r>
              <a:rPr lang="he-IL" sz="2400" dirty="0">
                <a:latin typeface="Narkisim" panose="020E0502050101010101" pitchFamily="34" charset="-79"/>
                <a:cs typeface="Narkisim" panose="020E0502050101010101" pitchFamily="34" charset="-79"/>
              </a:rPr>
              <a:t>\</a:t>
            </a:r>
            <a:r>
              <a:rPr lang="he-IL" sz="2400" dirty="0" err="1">
                <a:latin typeface="Narkisim" panose="020E0502050101010101" pitchFamily="34" charset="-79"/>
                <a:cs typeface="Narkisim" panose="020E0502050101010101" pitchFamily="34" charset="-79"/>
              </a:rPr>
              <a:t>מונהר</a:t>
            </a:r>
            <a:r>
              <a:rPr lang="he-IL" sz="2400" dirty="0">
                <a:latin typeface="Narkisim" panose="020E0502050101010101" pitchFamily="34" charset="-79"/>
                <a:cs typeface="Narkisim" panose="020E0502050101010101" pitchFamily="34" charset="-79"/>
              </a:rPr>
              <a:t>\מובן </a:t>
            </a:r>
            <a:r>
              <a:rPr lang="he-IL" sz="2400" dirty="0">
                <a:solidFill>
                  <a:srgbClr val="FF0000"/>
                </a:solidFill>
                <a:latin typeface="Narkisim" panose="020E0502050101010101" pitchFamily="34" charset="-79"/>
                <a:cs typeface="Narkisim" panose="020E0502050101010101" pitchFamily="34" charset="-79"/>
              </a:rPr>
              <a:t>האובייקט(</a:t>
            </a:r>
            <a:r>
              <a:rPr lang="he-IL" sz="2400" dirty="0" err="1">
                <a:solidFill>
                  <a:srgbClr val="FF0000"/>
                </a:solidFill>
                <a:latin typeface="Narkisim" panose="020E0502050101010101" pitchFamily="34" charset="-79"/>
                <a:cs typeface="Narkisim" panose="020E0502050101010101" pitchFamily="34" charset="-79"/>
              </a:rPr>
              <a:t>יבי</a:t>
            </a:r>
            <a:r>
              <a:rPr lang="he-IL" sz="2400" dirty="0">
                <a:solidFill>
                  <a:srgbClr val="FF0000"/>
                </a:solidFill>
                <a:latin typeface="Narkisim" panose="020E0502050101010101" pitchFamily="34" charset="-79"/>
                <a:cs typeface="Narkisim" panose="020E0502050101010101" pitchFamily="34" charset="-79"/>
              </a:rPr>
              <a:t>)</a:t>
            </a:r>
            <a:r>
              <a:rPr lang="he-IL" sz="2400" dirty="0">
                <a:latin typeface="Narkisim" panose="020E0502050101010101" pitchFamily="34" charset="-79"/>
                <a:cs typeface="Narkisim" panose="020E0502050101010101" pitchFamily="34" charset="-79"/>
              </a:rPr>
              <a:t> כמות שהוא; החשיבה היא שיורדת לחִקרו של האובייקט(</a:t>
            </a:r>
            <a:r>
              <a:rPr lang="he-IL" sz="2400" dirty="0" err="1">
                <a:latin typeface="Narkisim" panose="020E0502050101010101" pitchFamily="34" charset="-79"/>
                <a:cs typeface="Narkisim" panose="020E0502050101010101" pitchFamily="34" charset="-79"/>
              </a:rPr>
              <a:t>יבי</a:t>
            </a:r>
            <a:r>
              <a:rPr lang="he-IL" sz="2400" dirty="0">
                <a:latin typeface="Narkisim" panose="020E0502050101010101" pitchFamily="34" charset="-79"/>
                <a:cs typeface="Narkisim" panose="020E0502050101010101" pitchFamily="34" charset="-79"/>
              </a:rPr>
              <a:t>), היא שטובעת </a:t>
            </a:r>
            <a:r>
              <a:rPr lang="he-IL" dirty="0">
                <a:solidFill>
                  <a:srgbClr val="FF0000"/>
                </a:solidFill>
                <a:latin typeface="Narkisim" panose="020E0502050101010101" pitchFamily="34" charset="-79"/>
                <a:cs typeface="Narkisim" panose="020E0502050101010101" pitchFamily="34" charset="-79"/>
              </a:rPr>
              <a:t>↓</a:t>
            </a:r>
            <a:r>
              <a:rPr lang="he-IL" sz="2400" dirty="0">
                <a:latin typeface="Narkisim" panose="020E0502050101010101" pitchFamily="34" charset="-79"/>
                <a:cs typeface="Narkisim" panose="020E0502050101010101" pitchFamily="34" charset="-79"/>
              </a:rPr>
              <a:t> את המושגים הנחוצים לשם כך (ובכללם עצם המושג 'אובייקט(</a:t>
            </a:r>
            <a:r>
              <a:rPr lang="he-IL" sz="2400" dirty="0" err="1">
                <a:latin typeface="Narkisim" panose="020E0502050101010101" pitchFamily="34" charset="-79"/>
                <a:cs typeface="Narkisim" panose="020E0502050101010101" pitchFamily="34" charset="-79"/>
              </a:rPr>
              <a:t>יבי</a:t>
            </a:r>
            <a:r>
              <a:rPr lang="he-IL" sz="2400" dirty="0">
                <a:latin typeface="Narkisim" panose="020E0502050101010101" pitchFamily="34" charset="-79"/>
                <a:cs typeface="Narkisim" panose="020E0502050101010101" pitchFamily="34" charset="-79"/>
              </a:rPr>
              <a:t>)'!). ומעבר לזה (ובעצם מובלע בתוך כל זה), היא – החשיבה – מודעת לעצמה ב</a:t>
            </a:r>
            <a:r>
              <a:rPr lang="he-IL" sz="2400" b="1" dirty="0">
                <a:solidFill>
                  <a:srgbClr val="FF0000"/>
                </a:solidFill>
                <a:latin typeface="Narkisim" panose="020E0502050101010101" pitchFamily="34" charset="-79"/>
                <a:cs typeface="Narkisim" panose="020E0502050101010101" pitchFamily="34" charset="-79"/>
              </a:rPr>
              <a:t>מודעות עצמית</a:t>
            </a:r>
            <a:r>
              <a:rPr lang="he-IL" sz="2400" dirty="0">
                <a:latin typeface="Narkisim" panose="020E0502050101010101" pitchFamily="34" charset="-79"/>
                <a:cs typeface="Narkisim" panose="020E0502050101010101" pitchFamily="34" charset="-79"/>
              </a:rPr>
              <a:t>: ה'אני החושב', אני החושב, יודע את האובייקט(</a:t>
            </a:r>
            <a:r>
              <a:rPr lang="he-IL" sz="2400" dirty="0" err="1">
                <a:latin typeface="Narkisim" panose="020E0502050101010101" pitchFamily="34" charset="-79"/>
                <a:cs typeface="Narkisim" panose="020E0502050101010101" pitchFamily="34" charset="-79"/>
              </a:rPr>
              <a:t>יבי</a:t>
            </a:r>
            <a:r>
              <a:rPr lang="he-IL" sz="2400" dirty="0">
                <a:latin typeface="Narkisim" panose="020E0502050101010101" pitchFamily="34" charset="-79"/>
                <a:cs typeface="Narkisim" panose="020E0502050101010101" pitchFamily="34" charset="-79"/>
              </a:rPr>
              <a:t>) ויודע שאני יודעו; </a:t>
            </a:r>
            <a:r>
              <a:rPr lang="he-IL" sz="2400" dirty="0">
                <a:solidFill>
                  <a:srgbClr val="FF0000"/>
                </a:solidFill>
                <a:latin typeface="Narkisim" panose="020E0502050101010101" pitchFamily="34" charset="-79"/>
                <a:cs typeface="Narkisim" panose="020E0502050101010101" pitchFamily="34" charset="-79"/>
              </a:rPr>
              <a:t>בחשיבתי המושגית אני מבין </a:t>
            </a:r>
            <a:r>
              <a:rPr lang="he-IL" sz="2400" dirty="0" err="1">
                <a:solidFill>
                  <a:srgbClr val="FF0000"/>
                </a:solidFill>
                <a:latin typeface="Narkisim" panose="020E0502050101010101" pitchFamily="34" charset="-79"/>
                <a:cs typeface="Narkisim" panose="020E0502050101010101" pitchFamily="34" charset="-79"/>
              </a:rPr>
              <a:t>לאשורם</a:t>
            </a:r>
            <a:r>
              <a:rPr lang="he-IL" sz="2400" dirty="0">
                <a:solidFill>
                  <a:srgbClr val="FF0000"/>
                </a:solidFill>
                <a:latin typeface="Narkisim" panose="020E0502050101010101" pitchFamily="34" charset="-79"/>
                <a:cs typeface="Narkisim" panose="020E0502050101010101" pitchFamily="34" charset="-79"/>
              </a:rPr>
              <a:t> ולאמיתתם את היחסים בין האובייקטיבי לסובייקטיבי</a:t>
            </a:r>
            <a:r>
              <a:rPr lang="he-IL" sz="2400" dirty="0">
                <a:latin typeface="Narkisim" panose="020E0502050101010101" pitchFamily="34" charset="-79"/>
                <a:cs typeface="Narkisim" panose="020E0502050101010101" pitchFamily="34" charset="-79"/>
              </a:rPr>
              <a:t> ומסולקות המכשלות והתבלולים שהעיבו על יומרת ידיעתנו.</a:t>
            </a:r>
          </a:p>
          <a:p>
            <a:pPr algn="just"/>
            <a:endParaRPr lang="en-IL" sz="2400" dirty="0">
              <a:latin typeface="Narkisim" panose="020E0502050101010101" pitchFamily="34" charset="-79"/>
              <a:cs typeface="Narkisim" panose="020E0502050101010101" pitchFamily="34" charset="-79"/>
            </a:endParaRPr>
          </a:p>
          <a:p>
            <a:pPr algn="just"/>
            <a:r>
              <a:rPr lang="he-IL" dirty="0">
                <a:solidFill>
                  <a:srgbClr val="FF0000"/>
                </a:solidFill>
                <a:latin typeface="Narkisim" panose="020E0502050101010101" pitchFamily="34" charset="-79"/>
                <a:cs typeface="Narkisim" panose="020E0502050101010101" pitchFamily="34" charset="-79"/>
              </a:rPr>
              <a:t>↑</a:t>
            </a:r>
            <a:r>
              <a:rPr lang="he-IL" sz="2400" dirty="0">
                <a:latin typeface="Narkisim" panose="020E0502050101010101" pitchFamily="34" charset="-79"/>
                <a:cs typeface="Narkisim" panose="020E0502050101010101" pitchFamily="34" charset="-79"/>
              </a:rPr>
              <a:t> היא שטובעת, בנביעתה העצמית ומתוך חירות (וברור אפוא שיש לה תכלית).</a:t>
            </a:r>
            <a:endParaRPr lang="en-IL" sz="2400" dirty="0">
              <a:latin typeface="Narkisim" panose="020E0502050101010101" pitchFamily="34" charset="-79"/>
              <a:cs typeface="Narkisim" panose="020E0502050101010101" pitchFamily="34" charset="-79"/>
            </a:endParaRPr>
          </a:p>
        </p:txBody>
      </p:sp>
    </p:spTree>
    <p:extLst>
      <p:ext uri="{BB962C8B-B14F-4D97-AF65-F5344CB8AC3E}">
        <p14:creationId xmlns:p14="http://schemas.microsoft.com/office/powerpoint/2010/main" val="3890778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z="2400"/>
              <a:t>הרס האובייקט, אישור אובייקטיבי, היעשות אובייקטיבי</a:t>
            </a:r>
          </a:p>
        </p:txBody>
      </p:sp>
      <p:sp>
        <p:nvSpPr>
          <p:cNvPr id="3" name="מציין מיקום של מספר שקופית 2"/>
          <p:cNvSpPr>
            <a:spLocks noGrp="1"/>
          </p:cNvSpPr>
          <p:nvPr>
            <p:ph type="sldNum" sz="quarter" idx="12"/>
          </p:nvPr>
        </p:nvSpPr>
        <p:spPr/>
        <p:txBody>
          <a:bodyPr/>
          <a:lstStyle/>
          <a:p>
            <a:fld id="{7BB997BE-C4FA-4984-B18F-EF1A88858D01}" type="slidenum">
              <a:rPr lang="he-IL" smtClean="0"/>
              <a:pPr/>
              <a:t>4</a:t>
            </a:fld>
            <a:endParaRPr lang="he-IL"/>
          </a:p>
        </p:txBody>
      </p:sp>
      <p:sp>
        <p:nvSpPr>
          <p:cNvPr id="4" name="מלבן 3"/>
          <p:cNvSpPr/>
          <p:nvPr/>
        </p:nvSpPr>
        <p:spPr>
          <a:xfrm>
            <a:off x="1079612" y="1844824"/>
            <a:ext cx="6984776" cy="2677656"/>
          </a:xfrm>
          <a:prstGeom prst="rect">
            <a:avLst/>
          </a:prstGeom>
        </p:spPr>
        <p:txBody>
          <a:bodyPr wrap="square">
            <a:spAutoFit/>
          </a:bodyPr>
          <a:lstStyle/>
          <a:p>
            <a:pPr algn="just"/>
            <a:r>
              <a:rPr lang="he-IL" sz="2400">
                <a:effectLst/>
                <a:latin typeface="Times New Roman" panose="02020603050405020304" pitchFamily="18" charset="0"/>
                <a:ea typeface="Times New Roman" panose="02020603050405020304" pitchFamily="18" charset="0"/>
                <a:cs typeface="Narkisim" panose="020E0502050101010101" pitchFamily="34" charset="-79"/>
              </a:rPr>
              <a:t>המודעות העצמית ודאית אפוא ביחס לעצמה רק על-ידי ביטול האחר שמתגלה לה כחיים עצמאיים; המודעות העצמית היא </a:t>
            </a:r>
            <a:r>
              <a:rPr lang="he-IL" sz="2400" b="1">
                <a:effectLst/>
                <a:latin typeface="Times New Roman" panose="02020603050405020304" pitchFamily="18" charset="0"/>
                <a:ea typeface="Times New Roman" panose="02020603050405020304" pitchFamily="18" charset="0"/>
                <a:cs typeface="Narkisim" panose="020E0502050101010101" pitchFamily="34" charset="-79"/>
              </a:rPr>
              <a:t>תאווה</a:t>
            </a:r>
            <a:r>
              <a:rPr lang="he-IL" sz="2400">
                <a:effectLst/>
                <a:latin typeface="Times New Roman" panose="02020603050405020304" pitchFamily="18" charset="0"/>
                <a:ea typeface="Times New Roman" panose="02020603050405020304" pitchFamily="18" charset="0"/>
                <a:cs typeface="Narkisim" panose="020E0502050101010101" pitchFamily="34" charset="-79"/>
              </a:rPr>
              <a:t>. בוודאותה לגבי אֵינותו של האחר, היא מציבה אותה [את האֵינות, א.מ.] עבור עצמה כאמת שלה, מאיינת את המושא העצמאי ועל ידי כך </a:t>
            </a:r>
            <a:r>
              <a:rPr lang="he-IL" sz="2400">
                <a:solidFill>
                  <a:srgbClr val="FF0000"/>
                </a:solidFill>
                <a:effectLst/>
                <a:latin typeface="Times New Roman" panose="02020603050405020304" pitchFamily="18" charset="0"/>
                <a:ea typeface="Times New Roman" panose="02020603050405020304" pitchFamily="18" charset="0"/>
                <a:cs typeface="Narkisim" panose="020E0502050101010101" pitchFamily="34" charset="-79"/>
              </a:rPr>
              <a:t>מעניקה לעצמה את הוודאות העצמית כוודאות אמיתית, כלומר כוודאות שהתהוותה עבורה באופן מושאי.</a:t>
            </a:r>
            <a:r>
              <a:rPr lang="he-IL" sz="2400">
                <a:effectLst/>
                <a:latin typeface="Times New Roman" panose="02020603050405020304" pitchFamily="18" charset="0"/>
                <a:ea typeface="Times New Roman" panose="02020603050405020304" pitchFamily="18" charset="0"/>
                <a:cs typeface="Narkisim" panose="020E0502050101010101" pitchFamily="34" charset="-79"/>
              </a:rPr>
              <a:t> </a:t>
            </a:r>
            <a:r>
              <a:rPr lang="he-IL" sz="2400">
                <a:latin typeface="Times New Roman" panose="02020603050405020304" pitchFamily="18" charset="0"/>
                <a:ea typeface="Times New Roman" panose="02020603050405020304" pitchFamily="18" charset="0"/>
                <a:cs typeface="Narkisim" panose="020E0502050101010101" pitchFamily="34" charset="-79"/>
              </a:rPr>
              <a:t>174§ </a:t>
            </a:r>
            <a:endParaRPr lang="en-US" sz="2400">
              <a:effectLst/>
              <a:latin typeface="Times New Roman" panose="02020603050405020304" pitchFamily="18" charset="0"/>
              <a:ea typeface="Times New Roman" panose="02020603050405020304" pitchFamily="18" charset="0"/>
              <a:cs typeface="Miriam Transparent" panose="020B0502050101010101" pitchFamily="34" charset="-79"/>
            </a:endParaRPr>
          </a:p>
        </p:txBody>
      </p:sp>
    </p:spTree>
    <p:extLst>
      <p:ext uri="{BB962C8B-B14F-4D97-AF65-F5344CB8AC3E}">
        <p14:creationId xmlns:p14="http://schemas.microsoft.com/office/powerpoint/2010/main" val="23012415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רצייה וסיפוק\אישור-עצמי בסבך האובייקט</a:t>
            </a:r>
          </a:p>
        </p:txBody>
      </p:sp>
      <p:sp>
        <p:nvSpPr>
          <p:cNvPr id="3" name="מציין מיקום של מספר שקופית 2"/>
          <p:cNvSpPr>
            <a:spLocks noGrp="1"/>
          </p:cNvSpPr>
          <p:nvPr>
            <p:ph type="sldNum" sz="quarter" idx="12"/>
          </p:nvPr>
        </p:nvSpPr>
        <p:spPr/>
        <p:txBody>
          <a:bodyPr/>
          <a:lstStyle/>
          <a:p>
            <a:fld id="{7BB997BE-C4FA-4984-B18F-EF1A88858D01}" type="slidenum">
              <a:rPr lang="he-IL" smtClean="0"/>
              <a:pPr/>
              <a:t>5</a:t>
            </a:fld>
            <a:endParaRPr lang="he-IL"/>
          </a:p>
        </p:txBody>
      </p:sp>
      <p:sp>
        <p:nvSpPr>
          <p:cNvPr id="4" name="מלבן 3"/>
          <p:cNvSpPr/>
          <p:nvPr/>
        </p:nvSpPr>
        <p:spPr>
          <a:xfrm>
            <a:off x="971600" y="1412776"/>
            <a:ext cx="7200800" cy="2308324"/>
          </a:xfrm>
          <a:prstGeom prst="rect">
            <a:avLst/>
          </a:prstGeom>
        </p:spPr>
        <p:txBody>
          <a:bodyPr wrap="square">
            <a:spAutoFit/>
          </a:bodyPr>
          <a:lstStyle/>
          <a:p>
            <a:pPr algn="just">
              <a:spcAft>
                <a:spcPts val="0"/>
              </a:spcAft>
            </a:pPr>
            <a:r>
              <a:rPr lang="he-IL" sz="2400">
                <a:latin typeface="Narkisim" panose="020E0502050101010101" pitchFamily="34" charset="-79"/>
                <a:cs typeface="Narkisim" panose="020E0502050101010101" pitchFamily="34" charset="-79"/>
              </a:rPr>
              <a:t>ואולם בתוך הסיפוק הזה היא מתנסה בעצמאות מושאה. התאווה והוודאות העצמית המושגת בסיפוקה תלויים במושא, כי התאווה והוודאות </a:t>
            </a:r>
            <a:r>
              <a:rPr lang="he-IL" sz="2400" err="1">
                <a:latin typeface="Narkisim" panose="020E0502050101010101" pitchFamily="34" charset="-79"/>
                <a:cs typeface="Narkisim" panose="020E0502050101010101" pitchFamily="34" charset="-79"/>
              </a:rPr>
              <a:t>הוות</a:t>
            </a:r>
            <a:r>
              <a:rPr lang="he-IL" sz="2400">
                <a:latin typeface="Narkisim" panose="020E0502050101010101" pitchFamily="34" charset="-79"/>
                <a:cs typeface="Narkisim" panose="020E0502050101010101" pitchFamily="34" charset="-79"/>
              </a:rPr>
              <a:t> על ידי ביטול האחר; כדי שיהא ביטול, מוכרח להיות האחר. ביחסה השלילי אין אפוא המודעות העצמית מסוגלת לבטל את המושא; ולכן היא דווקא שבה ומייצרת את המושא, וגם את התאווה. 175§ </a:t>
            </a:r>
            <a:endParaRPr lang="en-US" sz="2400">
              <a:latin typeface="Narkisim" panose="020E0502050101010101" pitchFamily="34" charset="-79"/>
              <a:ea typeface="Times New Roman"/>
              <a:cs typeface="Narkisim" panose="020E0502050101010101" pitchFamily="34" charset="-79"/>
            </a:endParaRPr>
          </a:p>
        </p:txBody>
      </p:sp>
    </p:spTree>
    <p:extLst>
      <p:ext uri="{BB962C8B-B14F-4D97-AF65-F5344CB8AC3E}">
        <p14:creationId xmlns:p14="http://schemas.microsoft.com/office/powerpoint/2010/main" val="90695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נחוץ אובייקט סובייקטיבי</a:t>
            </a:r>
          </a:p>
        </p:txBody>
      </p:sp>
      <p:sp>
        <p:nvSpPr>
          <p:cNvPr id="3" name="מציין מיקום של מספר שקופית 2"/>
          <p:cNvSpPr>
            <a:spLocks noGrp="1"/>
          </p:cNvSpPr>
          <p:nvPr>
            <p:ph type="sldNum" sz="quarter" idx="12"/>
          </p:nvPr>
        </p:nvSpPr>
        <p:spPr/>
        <p:txBody>
          <a:bodyPr/>
          <a:lstStyle/>
          <a:p>
            <a:fld id="{7BB997BE-C4FA-4984-B18F-EF1A88858D01}" type="slidenum">
              <a:rPr lang="he-IL" smtClean="0"/>
              <a:pPr/>
              <a:t>6</a:t>
            </a:fld>
            <a:endParaRPr lang="he-IL"/>
          </a:p>
        </p:txBody>
      </p:sp>
      <p:sp>
        <p:nvSpPr>
          <p:cNvPr id="4" name="מלבן 3"/>
          <p:cNvSpPr/>
          <p:nvPr/>
        </p:nvSpPr>
        <p:spPr>
          <a:xfrm>
            <a:off x="426368" y="1268760"/>
            <a:ext cx="8291264" cy="3046988"/>
          </a:xfrm>
          <a:prstGeom prst="rect">
            <a:avLst/>
          </a:prstGeom>
        </p:spPr>
        <p:txBody>
          <a:bodyPr wrap="square">
            <a:spAutoFit/>
          </a:bodyPr>
          <a:lstStyle/>
          <a:p>
            <a:pPr algn="just"/>
            <a:r>
              <a:rPr lang="he-IL" sz="2400">
                <a:effectLst/>
                <a:latin typeface="Narkisim" panose="020E0502050101010101" pitchFamily="34" charset="-79"/>
                <a:ea typeface="Times New Roman" panose="02020603050405020304" pitchFamily="18" charset="0"/>
                <a:cs typeface="Narkisim" panose="020E0502050101010101" pitchFamily="34" charset="-79"/>
              </a:rPr>
              <a:t>המודעות העצמית הווה באופן אבסולוטי עבור </a:t>
            </a:r>
            <a:r>
              <a:rPr lang="he-IL" sz="2400">
                <a:latin typeface="Narkisim" panose="020E0502050101010101" pitchFamily="34" charset="-79"/>
                <a:ea typeface="Times New Roman" panose="02020603050405020304" pitchFamily="18" charset="0"/>
                <a:cs typeface="Narkisim" panose="020E0502050101010101" pitchFamily="34" charset="-79"/>
              </a:rPr>
              <a:t>עצמה [...] </a:t>
            </a:r>
            <a:r>
              <a:rPr lang="he-IL" sz="2400">
                <a:effectLst/>
                <a:latin typeface="Narkisim" panose="020E0502050101010101" pitchFamily="34" charset="-79"/>
                <a:ea typeface="Times New Roman" panose="02020603050405020304" pitchFamily="18" charset="0"/>
                <a:cs typeface="Narkisim" panose="020E0502050101010101" pitchFamily="34" charset="-79"/>
              </a:rPr>
              <a:t>רק על ידי ביטול המושא, והמודעות העצמית חייבת לבוא על סיפוקה, כי היא האמת. לפיכך, בשל עצמאות המושא, יכולה המודעות העצמית </a:t>
            </a:r>
            <a:r>
              <a:rPr lang="he-IL" sz="2400">
                <a:latin typeface="Narkisim" panose="020E0502050101010101" pitchFamily="34" charset="-79"/>
                <a:cs typeface="Narkisim" panose="020E0502050101010101" pitchFamily="34" charset="-79"/>
              </a:rPr>
              <a:t>לבוא</a:t>
            </a:r>
            <a:r>
              <a:rPr lang="he-IL" sz="2400">
                <a:effectLst/>
                <a:latin typeface="Narkisim" panose="020E0502050101010101" pitchFamily="34" charset="-79"/>
                <a:ea typeface="Times New Roman" panose="02020603050405020304" pitchFamily="18" charset="0"/>
                <a:cs typeface="Narkisim" panose="020E0502050101010101" pitchFamily="34" charset="-79"/>
              </a:rPr>
              <a:t> על סיפוקה רק על ידי כך שהמושא עצמו יבצע על עצמו את השלילה; והמושא מוכרח לבצע בעצמו את השלילה של עצמו, כי המושא בעצמו הוא השלילי, והוא מוכרח להיות עבור האחר את מה שהוא בהווייתו. בהיות המושא בעצמו השלילה, ובתוך כך בה-בעת עצמאי, הרי הוא מודעו</a:t>
            </a:r>
            <a:r>
              <a:rPr lang="he-IL" sz="2400">
                <a:latin typeface="Narkisim" panose="020E0502050101010101" pitchFamily="34" charset="-79"/>
                <a:cs typeface="Narkisim" panose="020E0502050101010101" pitchFamily="34" charset="-79"/>
              </a:rPr>
              <a:t>ת. [...] </a:t>
            </a:r>
            <a:r>
              <a:rPr lang="he-IL" sz="2400">
                <a:effectLst/>
                <a:latin typeface="Narkisim" panose="020E0502050101010101" pitchFamily="34" charset="-79"/>
                <a:ea typeface="Times New Roman" panose="02020603050405020304" pitchFamily="18" charset="0"/>
                <a:cs typeface="Narkisim" panose="020E0502050101010101" pitchFamily="34" charset="-79"/>
              </a:rPr>
              <a:t>המודעות העצמית באה על סיפוקה רק במודעות עצמית אחרת.</a:t>
            </a:r>
            <a:r>
              <a:rPr lang="he-IL" sz="2400">
                <a:latin typeface="Narkisim" panose="020E0502050101010101" pitchFamily="34" charset="-79"/>
                <a:cs typeface="Narkisim" panose="020E0502050101010101" pitchFamily="34" charset="-79"/>
              </a:rPr>
              <a:t> </a:t>
            </a:r>
            <a:r>
              <a:rPr lang="en-US" sz="2400">
                <a:latin typeface="Narkisim" panose="020E0502050101010101" pitchFamily="34" charset="-79"/>
                <a:cs typeface="Narkisim" panose="020E0502050101010101" pitchFamily="34" charset="-79"/>
              </a:rPr>
              <a:t>§175</a:t>
            </a:r>
          </a:p>
        </p:txBody>
      </p:sp>
    </p:spTree>
    <p:extLst>
      <p:ext uri="{BB962C8B-B14F-4D97-AF65-F5344CB8AC3E}">
        <p14:creationId xmlns:p14="http://schemas.microsoft.com/office/powerpoint/2010/main" val="8713699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08A1683-16CC-4A21-96FB-F1ED986E5646}"/>
              </a:ext>
            </a:extLst>
          </p:cNvPr>
          <p:cNvSpPr>
            <a:spLocks noGrp="1"/>
          </p:cNvSpPr>
          <p:nvPr>
            <p:ph type="title"/>
          </p:nvPr>
        </p:nvSpPr>
        <p:spPr>
          <a:xfrm>
            <a:off x="909638" y="0"/>
            <a:ext cx="8229600" cy="432048"/>
          </a:xfrm>
        </p:spPr>
        <p:txBody>
          <a:bodyPr/>
          <a:lstStyle/>
          <a:p>
            <a:r>
              <a:rPr lang="he-IL" sz="2800"/>
              <a:t>הכול משתנה</a:t>
            </a:r>
          </a:p>
        </p:txBody>
      </p:sp>
      <p:sp>
        <p:nvSpPr>
          <p:cNvPr id="3" name="מציין מיקום של מספר שקופית 2">
            <a:extLst>
              <a:ext uri="{FF2B5EF4-FFF2-40B4-BE49-F238E27FC236}">
                <a16:creationId xmlns:a16="http://schemas.microsoft.com/office/drawing/2014/main" id="{4C8743B4-AEE6-48C3-8E1C-13F7628D0321}"/>
              </a:ext>
            </a:extLst>
          </p:cNvPr>
          <p:cNvSpPr>
            <a:spLocks noGrp="1"/>
          </p:cNvSpPr>
          <p:nvPr>
            <p:ph type="sldNum" sz="quarter" idx="12"/>
          </p:nvPr>
        </p:nvSpPr>
        <p:spPr/>
        <p:txBody>
          <a:bodyPr/>
          <a:lstStyle/>
          <a:p>
            <a:pPr>
              <a:defRPr/>
            </a:pPr>
            <a:fld id="{D60D32C8-715F-44D9-A432-035A5BA06BC5}" type="slidenum">
              <a:rPr lang="he-IL" smtClean="0">
                <a:solidFill>
                  <a:prstClr val="black">
                    <a:tint val="75000"/>
                  </a:prstClr>
                </a:solidFill>
              </a:rPr>
              <a:pPr>
                <a:defRPr/>
              </a:pPr>
              <a:t>7</a:t>
            </a:fld>
            <a:endParaRPr lang="he-IL">
              <a:solidFill>
                <a:prstClr val="black">
                  <a:tint val="75000"/>
                </a:prstClr>
              </a:solidFill>
            </a:endParaRPr>
          </a:p>
        </p:txBody>
      </p:sp>
      <p:sp>
        <p:nvSpPr>
          <p:cNvPr id="4" name="מלבן 3">
            <a:extLst>
              <a:ext uri="{FF2B5EF4-FFF2-40B4-BE49-F238E27FC236}">
                <a16:creationId xmlns:a16="http://schemas.microsoft.com/office/drawing/2014/main" id="{5BAB212F-1C2A-4DB4-B7F8-436BE4FD92D6}"/>
              </a:ext>
            </a:extLst>
          </p:cNvPr>
          <p:cNvSpPr/>
          <p:nvPr/>
        </p:nvSpPr>
        <p:spPr>
          <a:xfrm>
            <a:off x="953598" y="920621"/>
            <a:ext cx="7236804" cy="5016758"/>
          </a:xfrm>
          <a:prstGeom prst="rect">
            <a:avLst/>
          </a:prstGeom>
        </p:spPr>
        <p:txBody>
          <a:bodyPr wrap="square">
            <a:spAutoFit/>
          </a:bodyPr>
          <a:lstStyle/>
          <a:p>
            <a:pPr algn="just" rtl="0"/>
            <a:r>
              <a:rPr lang="en-US" sz="2000">
                <a:latin typeface="Arial Rounded MT Bold" panose="020F0704030504030204" pitchFamily="34" charset="0"/>
                <a:ea typeface="Times New Roman" panose="02020603050405020304" pitchFamily="18" charset="0"/>
              </a:rPr>
              <a:t>Everything changes when our desires are not just thwarted or impeded, but challenged and refused. And he (Hegel) then explores how the presence of such an other subject, in altering what could be a possible self-relation, sets a new agenda for the rest of the </a:t>
            </a:r>
            <a:r>
              <a:rPr lang="en-US" sz="2000" i="1">
                <a:latin typeface="Arial Rounded MT Bold" panose="020F0704030504030204" pitchFamily="34" charset="0"/>
                <a:ea typeface="Times New Roman" panose="02020603050405020304" pitchFamily="18" charset="0"/>
              </a:rPr>
              <a:t>Phenomenology</a:t>
            </a:r>
            <a:r>
              <a:rPr lang="en-US" sz="2000">
                <a:latin typeface="Arial Rounded MT Bold" panose="020F0704030504030204" pitchFamily="34" charset="0"/>
                <a:ea typeface="Times New Roman" panose="02020603050405020304" pitchFamily="18" charset="0"/>
              </a:rPr>
              <a:t> . Pippin</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000000"/>
              </a:solidFill>
              <a:effectLst/>
              <a:uLnTx/>
              <a:uFillTx/>
              <a:latin typeface="Arial Rounded MT Bold" panose="020F0704030504030204" pitchFamily="34" charset="0"/>
              <a:ea typeface="+mn-ea"/>
              <a:cs typeface="Narkisim" panose="020E0502050101010101" pitchFamily="34" charset="-79"/>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Rounded MT Bold" panose="020F0704030504030204" pitchFamily="34" charset="0"/>
                <a:ea typeface="+mn-ea"/>
                <a:cs typeface="Narkisim" panose="020E0502050101010101" pitchFamily="34" charset="-79"/>
              </a:rPr>
              <a:t>With the rise of self-consciousness, the </a:t>
            </a:r>
            <a:r>
              <a:rPr kumimoji="0" lang="en-US" sz="2000" b="1" i="0" u="none" strike="noStrike" kern="1200" cap="none" spc="0" normalizeH="0" baseline="0" noProof="0">
                <a:ln>
                  <a:noFill/>
                </a:ln>
                <a:solidFill>
                  <a:srgbClr val="000000"/>
                </a:solidFill>
                <a:effectLst/>
                <a:uLnTx/>
                <a:uFillTx/>
                <a:latin typeface="Arial Rounded MT Bold" panose="020F0704030504030204" pitchFamily="34" charset="0"/>
                <a:ea typeface="+mn-ea"/>
                <a:cs typeface="Narkisim" panose="020E0502050101010101" pitchFamily="34" charset="-79"/>
              </a:rPr>
              <a:t>Phenomenology</a:t>
            </a:r>
            <a:r>
              <a:rPr kumimoji="0" lang="en-US" sz="2000" b="0" i="1" u="none" strike="noStrike" kern="1200" cap="none" spc="0" normalizeH="0" baseline="0" noProof="0">
                <a:ln>
                  <a:noFill/>
                </a:ln>
                <a:solidFill>
                  <a:srgbClr val="000000"/>
                </a:solidFill>
                <a:effectLst/>
                <a:uLnTx/>
                <a:uFillTx/>
                <a:latin typeface="Arial Rounded MT Bold" panose="020F0704030504030204" pitchFamily="34" charset="0"/>
                <a:ea typeface="+mn-ea"/>
                <a:cs typeface="Narkisim" panose="020E0502050101010101" pitchFamily="34" charset="-79"/>
              </a:rPr>
              <a:t> </a:t>
            </a:r>
            <a:r>
              <a:rPr kumimoji="0" lang="en-US" sz="2000" b="0" i="0" u="none" strike="noStrike" kern="1200" cap="none" spc="0" normalizeH="0" baseline="0" noProof="0">
                <a:ln>
                  <a:noFill/>
                </a:ln>
                <a:solidFill>
                  <a:srgbClr val="000000"/>
                </a:solidFill>
                <a:effectLst/>
                <a:uLnTx/>
                <a:uFillTx/>
                <a:latin typeface="Arial Rounded MT Bold" panose="020F0704030504030204" pitchFamily="34" charset="0"/>
                <a:ea typeface="+mn-ea"/>
                <a:cs typeface="Narkisim" panose="020E0502050101010101" pitchFamily="34" charset="-79"/>
              </a:rPr>
              <a:t>becomes a different kind of book. It is now explicitly about man as spirit's self-manifestation. Man as consciousness was a detached theoretician. As self-consciousness, he desires and acts. […] From here on, risk, experience, opposition, suffering, despair, fear, and death are no longer mere metaphors for logical negation. They are real -- real without ceasing to be logical. </a:t>
            </a:r>
            <a:r>
              <a:rPr kumimoji="0" lang="en-US" sz="2000" b="0" i="0" u="none" strike="noStrike" kern="1200" cap="none" spc="0" normalizeH="0" baseline="0" noProof="0" err="1">
                <a:ln>
                  <a:noFill/>
                </a:ln>
                <a:solidFill>
                  <a:srgbClr val="000000"/>
                </a:solidFill>
                <a:effectLst/>
                <a:uLnTx/>
                <a:uFillTx/>
                <a:latin typeface="Arial Rounded MT Bold" panose="020F0704030504030204" pitchFamily="34" charset="0"/>
                <a:ea typeface="+mn-ea"/>
                <a:cs typeface="Narkisim" panose="020E0502050101010101" pitchFamily="34" charset="-79"/>
              </a:rPr>
              <a:t>Kalkavage</a:t>
            </a:r>
            <a:r>
              <a:rPr kumimoji="0" lang="en-US" sz="2000" b="0" i="0" u="none" strike="noStrike" kern="1200" cap="none" spc="0" normalizeH="0" baseline="0" noProof="0">
                <a:ln>
                  <a:noFill/>
                </a:ln>
                <a:solidFill>
                  <a:srgbClr val="000000"/>
                </a:solidFill>
                <a:effectLst/>
                <a:uLnTx/>
                <a:uFillTx/>
                <a:latin typeface="Arial Rounded MT Bold" panose="020F0704030504030204" pitchFamily="34" charset="0"/>
                <a:ea typeface="+mn-ea"/>
                <a:cs typeface="Narkisim" panose="020E0502050101010101" pitchFamily="34" charset="-79"/>
              </a:rPr>
              <a:t>.</a:t>
            </a:r>
            <a:endParaRPr kumimoji="0" lang="he-IL" sz="2000" b="0" i="0" u="none" strike="noStrike" kern="1200" cap="none" spc="0" normalizeH="0" baseline="0" noProof="0">
              <a:ln>
                <a:noFill/>
              </a:ln>
              <a:solidFill>
                <a:prstClr val="black"/>
              </a:solidFill>
              <a:effectLst/>
              <a:uLnTx/>
              <a:uFillTx/>
              <a:latin typeface="Arial Rounded MT Bold" panose="020F0704030504030204" pitchFamily="34" charset="0"/>
              <a:ea typeface="+mn-ea"/>
              <a:cs typeface="Narkisim" panose="020E0502050101010101" pitchFamily="34" charset="-79"/>
            </a:endParaRPr>
          </a:p>
        </p:txBody>
      </p:sp>
    </p:spTree>
    <p:extLst>
      <p:ext uri="{BB962C8B-B14F-4D97-AF65-F5344CB8AC3E}">
        <p14:creationId xmlns:p14="http://schemas.microsoft.com/office/powerpoint/2010/main" val="942352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רוח</a:t>
            </a:r>
          </a:p>
        </p:txBody>
      </p:sp>
      <p:sp>
        <p:nvSpPr>
          <p:cNvPr id="3" name="מציין מיקום של מספר שקופית 2"/>
          <p:cNvSpPr>
            <a:spLocks noGrp="1"/>
          </p:cNvSpPr>
          <p:nvPr>
            <p:ph type="sldNum" sz="quarter" idx="12"/>
          </p:nvPr>
        </p:nvSpPr>
        <p:spPr/>
        <p:txBody>
          <a:bodyPr/>
          <a:lstStyle/>
          <a:p>
            <a:fld id="{7BB997BE-C4FA-4984-B18F-EF1A88858D01}" type="slidenum">
              <a:rPr lang="he-IL" smtClean="0"/>
              <a:pPr/>
              <a:t>8</a:t>
            </a:fld>
            <a:endParaRPr lang="he-IL"/>
          </a:p>
        </p:txBody>
      </p:sp>
      <p:sp>
        <p:nvSpPr>
          <p:cNvPr id="4" name="מלבן 3"/>
          <p:cNvSpPr/>
          <p:nvPr/>
        </p:nvSpPr>
        <p:spPr>
          <a:xfrm>
            <a:off x="816732" y="1052736"/>
            <a:ext cx="8003740" cy="4154984"/>
          </a:xfrm>
          <a:prstGeom prst="rect">
            <a:avLst/>
          </a:prstGeom>
        </p:spPr>
        <p:txBody>
          <a:bodyPr wrap="square">
            <a:spAutoFit/>
          </a:bodyPr>
          <a:lstStyle/>
          <a:p>
            <a:pPr algn="just"/>
            <a:r>
              <a:rPr lang="he-IL" sz="2400">
                <a:effectLst/>
                <a:latin typeface="Narkisim" panose="020E0502050101010101" pitchFamily="34" charset="-79"/>
                <a:ea typeface="Times New Roman" panose="02020603050405020304" pitchFamily="18" charset="0"/>
                <a:cs typeface="Narkisim" panose="020E0502050101010101" pitchFamily="34" charset="-79"/>
              </a:rPr>
              <a:t>המודעות העצמית החיה היא </a:t>
            </a:r>
            <a:r>
              <a:rPr lang="he-IL" sz="2400" b="1">
                <a:effectLst/>
                <a:latin typeface="Narkisim" panose="020E0502050101010101" pitchFamily="34" charset="-79"/>
                <a:ea typeface="Times New Roman" panose="02020603050405020304" pitchFamily="18" charset="0"/>
                <a:cs typeface="Narkisim" panose="020E0502050101010101" pitchFamily="34" charset="-79"/>
              </a:rPr>
              <a:t>מודעות עצמית עבור מודעות עצמית</a:t>
            </a:r>
            <a:r>
              <a:rPr lang="he-IL" sz="2400">
                <a:effectLst/>
                <a:latin typeface="Narkisim" panose="020E0502050101010101" pitchFamily="34" charset="-79"/>
                <a:ea typeface="Times New Roman" panose="02020603050405020304" pitchFamily="18" charset="0"/>
                <a:cs typeface="Narkisim" panose="020E0502050101010101" pitchFamily="34" charset="-79"/>
              </a:rPr>
              <a:t>. רק על ידי כך היא הווה לראשונה בפועל; כי רק כך מתהווה עבורה לראשונה אחדותה באחרותה [...] - ובכך כבר נמצא עבורנו מושג </a:t>
            </a:r>
            <a:r>
              <a:rPr lang="he-IL" sz="2400" b="1">
                <a:effectLst/>
                <a:latin typeface="Narkisim" panose="020E0502050101010101" pitchFamily="34" charset="-79"/>
                <a:ea typeface="Times New Roman" panose="02020603050405020304" pitchFamily="18" charset="0"/>
                <a:cs typeface="Narkisim" panose="020E0502050101010101" pitchFamily="34" charset="-79"/>
              </a:rPr>
              <a:t>הרוח</a:t>
            </a:r>
            <a:r>
              <a:rPr lang="he-IL" sz="2400">
                <a:effectLst/>
                <a:latin typeface="Narkisim" panose="020E0502050101010101" pitchFamily="34" charset="-79"/>
                <a:ea typeface="Times New Roman" panose="02020603050405020304" pitchFamily="18" charset="0"/>
                <a:cs typeface="Narkisim" panose="020E0502050101010101" pitchFamily="34" charset="-79"/>
              </a:rPr>
              <a:t>. מה שייווצר כעת עבור המודעות הוא ההתנסות במה שמהווה הרוח, כלומר בסובסטנציה האבסולוטית, אשר בַּחירות ובַעצמאות המושלמות של מה שמנוגד לה, כלומר בחירותן ובעצמאותן המושלמות של </a:t>
            </a:r>
            <a:r>
              <a:rPr lang="he-IL" sz="2400" err="1">
                <a:effectLst/>
                <a:latin typeface="Narkisim" panose="020E0502050101010101" pitchFamily="34" charset="-79"/>
                <a:ea typeface="Times New Roman" panose="02020603050405020304" pitchFamily="18" charset="0"/>
                <a:cs typeface="Narkisim" panose="020E0502050101010101" pitchFamily="34" charset="-79"/>
              </a:rPr>
              <a:t>מודעויות</a:t>
            </a:r>
            <a:r>
              <a:rPr lang="he-IL" sz="2400">
                <a:effectLst/>
                <a:latin typeface="Narkisim" panose="020E0502050101010101" pitchFamily="34" charset="-79"/>
                <a:ea typeface="Times New Roman" panose="02020603050405020304" pitchFamily="18" charset="0"/>
                <a:cs typeface="Narkisim" panose="020E0502050101010101" pitchFamily="34" charset="-79"/>
              </a:rPr>
              <a:t> עצמיות שונות </a:t>
            </a:r>
            <a:r>
              <a:rPr lang="he-IL" sz="2400" err="1">
                <a:effectLst/>
                <a:latin typeface="Narkisim" panose="020E0502050101010101" pitchFamily="34" charset="-79"/>
                <a:ea typeface="Times New Roman" panose="02020603050405020304" pitchFamily="18" charset="0"/>
                <a:cs typeface="Narkisim" panose="020E0502050101010101" pitchFamily="34" charset="-79"/>
              </a:rPr>
              <a:t>שהוות</a:t>
            </a:r>
            <a:r>
              <a:rPr lang="he-IL" sz="2400">
                <a:effectLst/>
                <a:latin typeface="Narkisim" panose="020E0502050101010101" pitchFamily="34" charset="-79"/>
                <a:ea typeface="Times New Roman" panose="02020603050405020304" pitchFamily="18" charset="0"/>
                <a:cs typeface="Narkisim" panose="020E0502050101010101" pitchFamily="34" charset="-79"/>
              </a:rPr>
              <a:t> בפני עצמן, היא מה שמהווה את אחדותן; </a:t>
            </a:r>
            <a:r>
              <a:rPr lang="he-IL" sz="2400" b="1">
                <a:effectLst/>
                <a:latin typeface="Narkisim" panose="020E0502050101010101" pitchFamily="34" charset="-79"/>
                <a:ea typeface="Times New Roman" panose="02020603050405020304" pitchFamily="18" charset="0"/>
                <a:cs typeface="Narkisim" panose="020E0502050101010101" pitchFamily="34" charset="-79"/>
              </a:rPr>
              <a:t>אני שהוא אנחנו</a:t>
            </a:r>
            <a:r>
              <a:rPr lang="he-IL" sz="2400">
                <a:effectLst/>
                <a:latin typeface="Narkisim" panose="020E0502050101010101" pitchFamily="34" charset="-79"/>
                <a:ea typeface="Times New Roman" panose="02020603050405020304" pitchFamily="18" charset="0"/>
                <a:cs typeface="Narkisim" panose="020E0502050101010101" pitchFamily="34" charset="-79"/>
              </a:rPr>
              <a:t>, ו</a:t>
            </a:r>
            <a:r>
              <a:rPr lang="he-IL" sz="2400" b="1">
                <a:effectLst/>
                <a:latin typeface="Narkisim" panose="020E0502050101010101" pitchFamily="34" charset="-79"/>
                <a:ea typeface="Times New Roman" panose="02020603050405020304" pitchFamily="18" charset="0"/>
                <a:cs typeface="Narkisim" panose="020E0502050101010101" pitchFamily="34" charset="-79"/>
              </a:rPr>
              <a:t>אנחנו שהוא אני</a:t>
            </a:r>
            <a:r>
              <a:rPr lang="he-IL" sz="2400">
                <a:effectLst/>
                <a:latin typeface="Narkisim" panose="020E0502050101010101" pitchFamily="34" charset="-79"/>
                <a:ea typeface="Times New Roman" panose="02020603050405020304" pitchFamily="18" charset="0"/>
                <a:cs typeface="Narkisim" panose="020E0502050101010101" pitchFamily="34" charset="-79"/>
              </a:rPr>
              <a:t>. רק במודעות העצמית, כמושג הרוח, מגיעה המודעות לראשונה אל נקודת-המפנה שבה היא מגיחה ממראיתו הצבעונית של העולם החושי הזה ומהלילה הריק של העולם העל-חושי שמעבר, ונכנסת אל יומה הרוחני של הנוכחיוּת. </a:t>
            </a:r>
            <a:r>
              <a:rPr lang="en-US" sz="2400">
                <a:latin typeface="Narkisim" panose="020E0502050101010101" pitchFamily="34" charset="-79"/>
                <a:ea typeface="Times New Roman"/>
                <a:cs typeface="Narkisim" panose="020E0502050101010101" pitchFamily="34" charset="-79"/>
              </a:rPr>
              <a:t>§177</a:t>
            </a:r>
            <a:endParaRPr lang="he-IL" sz="2400">
              <a:latin typeface="Narkisim" panose="020E0502050101010101" pitchFamily="34" charset="-79"/>
              <a:cs typeface="Narkisim" panose="020E0502050101010101" pitchFamily="34" charset="-79"/>
            </a:endParaRPr>
          </a:p>
        </p:txBody>
      </p:sp>
    </p:spTree>
    <p:extLst>
      <p:ext uri="{BB962C8B-B14F-4D97-AF65-F5344CB8AC3E}">
        <p14:creationId xmlns:p14="http://schemas.microsoft.com/office/powerpoint/2010/main" val="13402653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9213201-78C3-1112-DCAD-0C01308ECA73}"/>
              </a:ext>
            </a:extLst>
          </p:cNvPr>
          <p:cNvSpPr>
            <a:spLocks noGrp="1"/>
          </p:cNvSpPr>
          <p:nvPr>
            <p:ph type="title"/>
          </p:nvPr>
        </p:nvSpPr>
        <p:spPr>
          <a:xfrm>
            <a:off x="457200" y="2789854"/>
            <a:ext cx="8229600" cy="548680"/>
          </a:xfrm>
        </p:spPr>
        <p:txBody>
          <a:bodyPr/>
          <a:lstStyle/>
          <a:p>
            <a:r>
              <a:rPr kumimoji="0" lang="he-IL" sz="2400" b="0" i="0" u="none" strike="noStrike" kern="1200" cap="none" spc="0" normalizeH="0" baseline="0" noProof="0">
                <a:ln>
                  <a:noFill/>
                </a:ln>
                <a:solidFill>
                  <a:prstClr val="black"/>
                </a:solidFill>
                <a:effectLst/>
                <a:uLnTx/>
                <a:uFillTx/>
                <a:latin typeface="Times New Roman" panose="02020603050405020304" pitchFamily="18" charset="0"/>
                <a:ea typeface="Times New Roman" panose="02020603050405020304" pitchFamily="18" charset="0"/>
                <a:cs typeface="Narkisim" panose="020E0502050101010101" pitchFamily="34" charset="-79"/>
              </a:rPr>
              <a:t>מפסקאות 192-186</a:t>
            </a:r>
            <a:endParaRPr lang="he-IL"/>
          </a:p>
        </p:txBody>
      </p:sp>
      <p:sp>
        <p:nvSpPr>
          <p:cNvPr id="3" name="מציין מיקום של מספר שקופית 2">
            <a:extLst>
              <a:ext uri="{FF2B5EF4-FFF2-40B4-BE49-F238E27FC236}">
                <a16:creationId xmlns:a16="http://schemas.microsoft.com/office/drawing/2014/main" id="{F63AEBFD-95B0-1559-3951-8A79584B8C0D}"/>
              </a:ext>
            </a:extLst>
          </p:cNvPr>
          <p:cNvSpPr>
            <a:spLocks noGrp="1"/>
          </p:cNvSpPr>
          <p:nvPr>
            <p:ph type="sldNum" sz="quarter" idx="12"/>
          </p:nvPr>
        </p:nvSpPr>
        <p:spPr/>
        <p:txBody>
          <a:bodyPr/>
          <a:lstStyle/>
          <a:p>
            <a:fld id="{7BB997BE-C4FA-4984-B18F-EF1A88858D01}" type="slidenum">
              <a:rPr lang="he-IL" smtClean="0"/>
              <a:pPr/>
              <a:t>9</a:t>
            </a:fld>
            <a:endParaRPr lang="he-IL"/>
          </a:p>
        </p:txBody>
      </p:sp>
    </p:spTree>
    <p:extLst>
      <p:ext uri="{BB962C8B-B14F-4D97-AF65-F5344CB8AC3E}">
        <p14:creationId xmlns:p14="http://schemas.microsoft.com/office/powerpoint/2010/main" val="13654270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כותרת 1"/>
          <p:cNvSpPr>
            <a:spLocks noGrp="1"/>
          </p:cNvSpPr>
          <p:nvPr>
            <p:ph type="title"/>
          </p:nvPr>
        </p:nvSpPr>
        <p:spPr>
          <a:xfrm>
            <a:off x="914400" y="0"/>
            <a:ext cx="8229600" cy="549275"/>
          </a:xfrm>
        </p:spPr>
        <p:txBody>
          <a:bodyPr/>
          <a:lstStyle/>
          <a:p>
            <a:pPr eaLnBrk="1" hangingPunct="1"/>
            <a:r>
              <a:rPr lang="he-IL" altLang="he-IL"/>
              <a:t>יחיד אל מול יחיד</a:t>
            </a:r>
          </a:p>
        </p:txBody>
      </p:sp>
      <p:sp>
        <p:nvSpPr>
          <p:cNvPr id="3" name="מציין מיקום של מספר שקופית 2"/>
          <p:cNvSpPr>
            <a:spLocks noGrp="1"/>
          </p:cNvSpPr>
          <p:nvPr>
            <p:ph type="sldNum" sz="quarter" idx="12"/>
          </p:nvPr>
        </p:nvSpPr>
        <p:spPr/>
        <p:txBody>
          <a:bodyPr/>
          <a:lstStyle/>
          <a:p>
            <a:pPr>
              <a:defRPr/>
            </a:pPr>
            <a:fld id="{60B1FA01-55CF-4556-9099-C94553DABFC7}" type="slidenum">
              <a:rPr lang="he-IL" smtClean="0"/>
              <a:pPr>
                <a:defRPr/>
              </a:pPr>
              <a:t>10</a:t>
            </a:fld>
            <a:endParaRPr lang="he-IL"/>
          </a:p>
        </p:txBody>
      </p:sp>
      <p:sp>
        <p:nvSpPr>
          <p:cNvPr id="103427" name="מלבן 3"/>
          <p:cNvSpPr>
            <a:spLocks noChangeArrowheads="1"/>
          </p:cNvSpPr>
          <p:nvPr/>
        </p:nvSpPr>
        <p:spPr bwMode="auto">
          <a:xfrm>
            <a:off x="498475" y="1484313"/>
            <a:ext cx="7488238" cy="386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tabLst>
                <a:tab pos="411163" algn="l"/>
                <a:tab pos="587375" algn="l"/>
              </a:tabLst>
              <a:defRPr>
                <a:solidFill>
                  <a:schemeClr val="tx1"/>
                </a:solidFill>
                <a:latin typeface="Arial" pitchFamily="34" charset="0"/>
                <a:cs typeface="Arial" pitchFamily="34" charset="0"/>
              </a:defRPr>
            </a:lvl1pPr>
            <a:lvl2pPr marL="742950" indent="-285750" eaLnBrk="0" hangingPunct="0">
              <a:tabLst>
                <a:tab pos="411163" algn="l"/>
                <a:tab pos="587375" algn="l"/>
              </a:tabLst>
              <a:defRPr>
                <a:solidFill>
                  <a:schemeClr val="tx1"/>
                </a:solidFill>
                <a:latin typeface="Arial" pitchFamily="34" charset="0"/>
                <a:cs typeface="Arial" pitchFamily="34" charset="0"/>
              </a:defRPr>
            </a:lvl2pPr>
            <a:lvl3pPr marL="1143000" indent="-228600" eaLnBrk="0" hangingPunct="0">
              <a:tabLst>
                <a:tab pos="411163" algn="l"/>
                <a:tab pos="587375" algn="l"/>
              </a:tabLst>
              <a:defRPr>
                <a:solidFill>
                  <a:schemeClr val="tx1"/>
                </a:solidFill>
                <a:latin typeface="Arial" pitchFamily="34" charset="0"/>
                <a:cs typeface="Arial" pitchFamily="34" charset="0"/>
              </a:defRPr>
            </a:lvl3pPr>
            <a:lvl4pPr marL="1600200" indent="-228600" eaLnBrk="0" hangingPunct="0">
              <a:tabLst>
                <a:tab pos="411163" algn="l"/>
                <a:tab pos="587375" algn="l"/>
              </a:tabLst>
              <a:defRPr>
                <a:solidFill>
                  <a:schemeClr val="tx1"/>
                </a:solidFill>
                <a:latin typeface="Arial" pitchFamily="34" charset="0"/>
                <a:cs typeface="Arial" pitchFamily="34" charset="0"/>
              </a:defRPr>
            </a:lvl4pPr>
            <a:lvl5pPr marL="2057400" indent="-228600" eaLnBrk="0" hangingPunct="0">
              <a:tabLst>
                <a:tab pos="411163" algn="l"/>
                <a:tab pos="587375" algn="l"/>
              </a:tabLst>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tabLst>
                <a:tab pos="411163" algn="l"/>
                <a:tab pos="587375" algn="l"/>
              </a:tabLs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tabLst>
                <a:tab pos="411163" algn="l"/>
                <a:tab pos="587375" algn="l"/>
              </a:tabLs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tabLst>
                <a:tab pos="411163" algn="l"/>
                <a:tab pos="587375" algn="l"/>
              </a:tabLs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tabLst>
                <a:tab pos="411163" algn="l"/>
                <a:tab pos="587375" algn="l"/>
              </a:tabLst>
              <a:defRPr>
                <a:solidFill>
                  <a:schemeClr val="tx1"/>
                </a:solidFill>
                <a:latin typeface="Arial" pitchFamily="34" charset="0"/>
                <a:cs typeface="Arial" pitchFamily="34" charset="0"/>
              </a:defRPr>
            </a:lvl9pPr>
          </a:lstStyle>
          <a:p>
            <a:pPr algn="just" eaLnBrk="1" hangingPunct="1">
              <a:spcBef>
                <a:spcPts val="600"/>
              </a:spcBef>
            </a:pPr>
            <a:r>
              <a:rPr lang="he-IL" altLang="he-IL" sz="2400">
                <a:solidFill>
                  <a:srgbClr val="000000"/>
                </a:solidFill>
                <a:latin typeface="Times New Roman" pitchFamily="18" charset="0"/>
                <a:ea typeface="Times New Roman" pitchFamily="18" charset="0"/>
                <a:cs typeface="Narkisim" pitchFamily="34" charset="-79"/>
              </a:rPr>
              <a:t>התודעה העצמית היא תחילה</a:t>
            </a:r>
            <a:r>
              <a:rPr lang="en-US" altLang="he-IL" sz="2400">
                <a:solidFill>
                  <a:srgbClr val="000000"/>
                </a:solidFill>
                <a:latin typeface="Times New Roman" pitchFamily="18" charset="0"/>
                <a:ea typeface="Times New Roman" pitchFamily="18" charset="0"/>
                <a:cs typeface="Narkisim" pitchFamily="34" charset="-79"/>
              </a:rPr>
              <a:t>…</a:t>
            </a:r>
            <a:r>
              <a:rPr lang="he-IL" altLang="he-IL" sz="2400">
                <a:solidFill>
                  <a:srgbClr val="000000"/>
                </a:solidFill>
                <a:latin typeface="Times New Roman" pitchFamily="18" charset="0"/>
                <a:ea typeface="Times New Roman" pitchFamily="18" charset="0"/>
                <a:cs typeface="Narkisim" pitchFamily="34" charset="-79"/>
              </a:rPr>
              <a:t> זהה לעצמה בכך שהיא מוציאה מעצמה כל </a:t>
            </a:r>
            <a:r>
              <a:rPr lang="he-IL" altLang="he-IL" sz="2400" b="1">
                <a:solidFill>
                  <a:srgbClr val="000000"/>
                </a:solidFill>
                <a:latin typeface="Times New Roman" pitchFamily="18" charset="0"/>
                <a:ea typeface="Times New Roman" pitchFamily="18" charset="0"/>
                <a:cs typeface="Narkisim" pitchFamily="34" charset="-79"/>
              </a:rPr>
              <a:t>זולתה</a:t>
            </a:r>
            <a:r>
              <a:rPr lang="he-IL" altLang="he-IL" sz="2400">
                <a:solidFill>
                  <a:srgbClr val="000000"/>
                </a:solidFill>
                <a:latin typeface="Times New Roman" pitchFamily="18" charset="0"/>
                <a:ea typeface="Times New Roman" pitchFamily="18" charset="0"/>
                <a:cs typeface="Narkisim" pitchFamily="34" charset="-79"/>
              </a:rPr>
              <a:t>. המהות והאובייקט המוחלט שלה הם בשבילה בבחינת 'אני'.... כל דבר אחר שישנו בשבילה הוא אובייקט בלתי מהותי וטבוע בחותם השלילי. אבל האחר גם הוא תודעה עצמית: כאן ניצב יחיד אל מול יחיד. </a:t>
            </a:r>
          </a:p>
          <a:p>
            <a:pPr algn="just" eaLnBrk="1" hangingPunct="1">
              <a:spcBef>
                <a:spcPts val="600"/>
              </a:spcBef>
            </a:pPr>
            <a:r>
              <a:rPr lang="he-IL" altLang="he-IL" sz="2400">
                <a:solidFill>
                  <a:srgbClr val="000000"/>
                </a:solidFill>
                <a:latin typeface="Times New Roman" pitchFamily="18" charset="0"/>
                <a:ea typeface="Times New Roman" pitchFamily="18" charset="0"/>
                <a:cs typeface="Narkisim" pitchFamily="34" charset="-79"/>
              </a:rPr>
              <a:t>בהופיעם כך באופן בלתי אמצעי הריהם כאובייקטים רגילים. זה בשביל זה אלה דמויות </a:t>
            </a:r>
            <a:r>
              <a:rPr lang="he-IL" altLang="he-IL" sz="2400" b="1">
                <a:solidFill>
                  <a:srgbClr val="000000"/>
                </a:solidFill>
                <a:latin typeface="Times New Roman" pitchFamily="18" charset="0"/>
                <a:ea typeface="Times New Roman" pitchFamily="18" charset="0"/>
                <a:cs typeface="Narkisim" pitchFamily="34" charset="-79"/>
              </a:rPr>
              <a:t>עצמאיות</a:t>
            </a:r>
            <a:r>
              <a:rPr lang="he-IL" altLang="he-IL" sz="2400">
                <a:solidFill>
                  <a:srgbClr val="000000"/>
                </a:solidFill>
                <a:latin typeface="Times New Roman" pitchFamily="18" charset="0"/>
                <a:ea typeface="Times New Roman" pitchFamily="18" charset="0"/>
                <a:cs typeface="Narkisim" pitchFamily="34" charset="-79"/>
              </a:rPr>
              <a:t>, תודעות השקועות ב</a:t>
            </a:r>
            <a:r>
              <a:rPr lang="he-IL" altLang="he-IL" sz="2400" b="1">
                <a:solidFill>
                  <a:srgbClr val="000000"/>
                </a:solidFill>
                <a:latin typeface="Times New Roman" pitchFamily="18" charset="0"/>
                <a:ea typeface="Times New Roman" pitchFamily="18" charset="0"/>
                <a:cs typeface="Narkisim" pitchFamily="34" charset="-79"/>
              </a:rPr>
              <a:t>הוויות החיים</a:t>
            </a:r>
            <a:r>
              <a:rPr lang="he-IL" altLang="he-IL" sz="2400">
                <a:solidFill>
                  <a:srgbClr val="000000"/>
                </a:solidFill>
                <a:latin typeface="Times New Roman" pitchFamily="18" charset="0"/>
                <a:ea typeface="Times New Roman" pitchFamily="18" charset="0"/>
                <a:cs typeface="Narkisim" pitchFamily="34" charset="-79"/>
              </a:rPr>
              <a:t>... תודעות אלה עדיין לא הספיקו לבצע בשלמות זו עבור זו את תנועת ההפשטה המוחלטת, תנועה ההורסת את הישות הבלתי אמצעית והינה רק התודעה השלילית הטהורה.</a:t>
            </a:r>
            <a:endParaRPr lang="he-IL" altLang="he-IL" sz="2400">
              <a:latin typeface="Times New Roman" pitchFamily="18" charset="0"/>
              <a:ea typeface="Times New Roman" pitchFamily="18" charset="0"/>
              <a:cs typeface="Narkisim" pitchFamily="34" charset="-79"/>
            </a:endParaRPr>
          </a:p>
        </p:txBody>
      </p:sp>
    </p:spTree>
    <p:extLst>
      <p:ext uri="{BB962C8B-B14F-4D97-AF65-F5344CB8AC3E}">
        <p14:creationId xmlns:p14="http://schemas.microsoft.com/office/powerpoint/2010/main" val="85586660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34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0342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משמעות המפגש</a:t>
            </a:r>
            <a:endParaRPr lang="he-IL" dirty="0"/>
          </a:p>
        </p:txBody>
      </p:sp>
      <p:sp>
        <p:nvSpPr>
          <p:cNvPr id="3" name="מציין מיקום של מספר שקופית 2"/>
          <p:cNvSpPr>
            <a:spLocks noGrp="1"/>
          </p:cNvSpPr>
          <p:nvPr>
            <p:ph type="sldNum" sz="quarter" idx="12"/>
          </p:nvPr>
        </p:nvSpPr>
        <p:spPr/>
        <p:txBody>
          <a:bodyPr/>
          <a:lstStyle/>
          <a:p>
            <a:pPr>
              <a:defRPr/>
            </a:pPr>
            <a:fld id="{BDDEE9D0-40B8-4878-8C32-4182A5A5FB92}" type="slidenum">
              <a:rPr lang="he-IL">
                <a:solidFill>
                  <a:prstClr val="black">
                    <a:tint val="75000"/>
                  </a:prstClr>
                </a:solidFill>
              </a:rPr>
              <a:pPr>
                <a:defRPr/>
              </a:pPr>
              <a:t>11</a:t>
            </a:fld>
            <a:endParaRPr lang="he-IL">
              <a:solidFill>
                <a:prstClr val="black">
                  <a:tint val="75000"/>
                </a:prstClr>
              </a:solidFill>
            </a:endParaRPr>
          </a:p>
        </p:txBody>
      </p:sp>
      <p:sp>
        <p:nvSpPr>
          <p:cNvPr id="4" name="מלבן 3"/>
          <p:cNvSpPr/>
          <p:nvPr/>
        </p:nvSpPr>
        <p:spPr>
          <a:xfrm>
            <a:off x="1844824" y="2459504"/>
            <a:ext cx="5454352" cy="1938992"/>
          </a:xfrm>
          <a:prstGeom prst="rect">
            <a:avLst/>
          </a:prstGeom>
        </p:spPr>
        <p:txBody>
          <a:bodyPr wrap="square">
            <a:spAutoFit/>
          </a:bodyPr>
          <a:lstStyle/>
          <a:p>
            <a:pPr algn="just"/>
            <a:r>
              <a:rPr lang="he-IL" sz="2400" dirty="0" err="1">
                <a:latin typeface="Times New Roman"/>
                <a:ea typeface="Times New Roman"/>
                <a:cs typeface="Narkisim"/>
              </a:rPr>
              <a:t>תודעות</a:t>
            </a:r>
            <a:r>
              <a:rPr lang="he-IL" sz="2400" dirty="0">
                <a:latin typeface="Times New Roman"/>
                <a:ea typeface="Times New Roman"/>
                <a:cs typeface="Narkisim"/>
              </a:rPr>
              <a:t> אלה עדיין לא </a:t>
            </a:r>
            <a:r>
              <a:rPr lang="he-IL" sz="2400" dirty="0" err="1">
                <a:latin typeface="Times New Roman"/>
                <a:ea typeface="Times New Roman"/>
                <a:cs typeface="Narkisim"/>
              </a:rPr>
              <a:t>נתגלמו</a:t>
            </a:r>
            <a:r>
              <a:rPr lang="he-IL" sz="2400" dirty="0">
                <a:latin typeface="Times New Roman"/>
                <a:ea typeface="Times New Roman"/>
                <a:cs typeface="Narkisim"/>
              </a:rPr>
              <a:t> </a:t>
            </a:r>
            <a:r>
              <a:rPr lang="he-IL" sz="2400" b="1" dirty="0">
                <a:latin typeface="Times New Roman"/>
                <a:ea typeface="Times New Roman"/>
                <a:cs typeface="Narkisim"/>
              </a:rPr>
              <a:t>זו-עבור-זו</a:t>
            </a:r>
            <a:r>
              <a:rPr lang="he-IL" sz="2400" dirty="0">
                <a:latin typeface="Times New Roman"/>
                <a:ea typeface="Times New Roman"/>
                <a:cs typeface="Narkisim"/>
              </a:rPr>
              <a:t> כהיות-בשביל-עצמו טהור, זאת אומרת – </a:t>
            </a:r>
            <a:r>
              <a:rPr lang="he-IL" sz="2400" dirty="0" err="1">
                <a:latin typeface="Times New Roman"/>
                <a:ea typeface="Times New Roman"/>
                <a:cs typeface="Narkisim"/>
              </a:rPr>
              <a:t>כתודעות</a:t>
            </a:r>
            <a:r>
              <a:rPr lang="he-IL" sz="2400" dirty="0">
                <a:latin typeface="Times New Roman"/>
                <a:ea typeface="Times New Roman"/>
                <a:cs typeface="Narkisim"/>
              </a:rPr>
              <a:t> עצמיות. כל אחת אומנם ודאית בעצמה – אך לא בזולתה, משום-כך אין הוודאות העצמית שלה בגדר אמת. 186</a:t>
            </a:r>
            <a:endParaRPr lang="he-IL" sz="2400" dirty="0"/>
          </a:p>
        </p:txBody>
      </p:sp>
    </p:spTree>
    <p:extLst>
      <p:ext uri="{BB962C8B-B14F-4D97-AF65-F5344CB8AC3E}">
        <p14:creationId xmlns:p14="http://schemas.microsoft.com/office/powerpoint/2010/main" val="30636671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מה שדרוש ועדיין איננו</a:t>
            </a:r>
            <a:endParaRPr lang="he-IL" dirty="0"/>
          </a:p>
        </p:txBody>
      </p:sp>
      <p:sp>
        <p:nvSpPr>
          <p:cNvPr id="3" name="מציין מיקום של מספר שקופית 2"/>
          <p:cNvSpPr>
            <a:spLocks noGrp="1"/>
          </p:cNvSpPr>
          <p:nvPr>
            <p:ph type="sldNum" sz="quarter" idx="12"/>
          </p:nvPr>
        </p:nvSpPr>
        <p:spPr/>
        <p:txBody>
          <a:bodyPr/>
          <a:lstStyle/>
          <a:p>
            <a:pPr>
              <a:defRPr/>
            </a:pPr>
            <a:fld id="{BDDEE9D0-40B8-4878-8C32-4182A5A5FB92}" type="slidenum">
              <a:rPr lang="he-IL">
                <a:solidFill>
                  <a:prstClr val="black">
                    <a:tint val="75000"/>
                  </a:prstClr>
                </a:solidFill>
              </a:rPr>
              <a:pPr>
                <a:defRPr/>
              </a:pPr>
              <a:t>12</a:t>
            </a:fld>
            <a:endParaRPr lang="he-IL">
              <a:solidFill>
                <a:prstClr val="black">
                  <a:tint val="75000"/>
                </a:prstClr>
              </a:solidFill>
            </a:endParaRPr>
          </a:p>
        </p:txBody>
      </p:sp>
      <p:sp>
        <p:nvSpPr>
          <p:cNvPr id="4" name="מלבן 3"/>
          <p:cNvSpPr/>
          <p:nvPr/>
        </p:nvSpPr>
        <p:spPr>
          <a:xfrm>
            <a:off x="755576" y="1720840"/>
            <a:ext cx="7704856" cy="3293209"/>
          </a:xfrm>
          <a:prstGeom prst="rect">
            <a:avLst/>
          </a:prstGeom>
        </p:spPr>
        <p:txBody>
          <a:bodyPr wrap="square">
            <a:spAutoFit/>
          </a:bodyPr>
          <a:lstStyle/>
          <a:p>
            <a:pPr algn="just"/>
            <a:r>
              <a:rPr lang="he-IL">
                <a:solidFill>
                  <a:srgbClr val="FF0000"/>
                </a:solidFill>
                <a:latin typeface="Times New Roman"/>
                <a:ea typeface="Times New Roman"/>
                <a:cs typeface="Narkisim"/>
              </a:rPr>
              <a:t>(לעיל) תודעות </a:t>
            </a:r>
            <a:r>
              <a:rPr lang="he-IL" dirty="0">
                <a:solidFill>
                  <a:srgbClr val="FF0000"/>
                </a:solidFill>
                <a:latin typeface="Times New Roman"/>
                <a:ea typeface="Times New Roman"/>
                <a:cs typeface="Narkisim"/>
              </a:rPr>
              <a:t>אלה עדיין לא </a:t>
            </a:r>
            <a:r>
              <a:rPr lang="he-IL" dirty="0" err="1">
                <a:solidFill>
                  <a:srgbClr val="FF0000"/>
                </a:solidFill>
                <a:latin typeface="Times New Roman"/>
                <a:ea typeface="Times New Roman"/>
                <a:cs typeface="Narkisim"/>
              </a:rPr>
              <a:t>נתגלמו</a:t>
            </a:r>
            <a:r>
              <a:rPr lang="he-IL" dirty="0">
                <a:solidFill>
                  <a:srgbClr val="FF0000"/>
                </a:solidFill>
                <a:latin typeface="Times New Roman"/>
                <a:ea typeface="Times New Roman"/>
                <a:cs typeface="Narkisim"/>
              </a:rPr>
              <a:t> </a:t>
            </a:r>
            <a:r>
              <a:rPr lang="he-IL" b="1" dirty="0">
                <a:solidFill>
                  <a:srgbClr val="FF0000"/>
                </a:solidFill>
                <a:latin typeface="Times New Roman"/>
                <a:ea typeface="Times New Roman"/>
                <a:cs typeface="Narkisim"/>
              </a:rPr>
              <a:t>זו-עבור-זו</a:t>
            </a:r>
            <a:r>
              <a:rPr lang="he-IL" dirty="0">
                <a:solidFill>
                  <a:srgbClr val="FF0000"/>
                </a:solidFill>
                <a:latin typeface="Times New Roman"/>
                <a:ea typeface="Times New Roman"/>
                <a:cs typeface="Narkisim"/>
              </a:rPr>
              <a:t> כהיות-בשביל-עצמו טהור, זאת אומרת – </a:t>
            </a:r>
            <a:r>
              <a:rPr lang="he-IL" dirty="0" err="1">
                <a:solidFill>
                  <a:srgbClr val="FF0000"/>
                </a:solidFill>
                <a:latin typeface="Times New Roman"/>
                <a:ea typeface="Times New Roman"/>
                <a:cs typeface="Narkisim"/>
              </a:rPr>
              <a:t>כתודעות</a:t>
            </a:r>
            <a:r>
              <a:rPr lang="he-IL" dirty="0">
                <a:solidFill>
                  <a:srgbClr val="FF0000"/>
                </a:solidFill>
                <a:latin typeface="Times New Roman"/>
                <a:ea typeface="Times New Roman"/>
                <a:cs typeface="Narkisim"/>
              </a:rPr>
              <a:t> עצמיות. כל אחת אומנם ודאית בעצמה – אך לא בזולתה, משום-כך אין הוודאות העצמית שלה בגדר אמת. </a:t>
            </a:r>
            <a:r>
              <a:rPr lang="he-IL" sz="2400" dirty="0">
                <a:latin typeface="Times New Roman"/>
                <a:ea typeface="Times New Roman"/>
                <a:cs typeface="Narkisim"/>
              </a:rPr>
              <a:t>שכן, אמיתה </a:t>
            </a:r>
            <a:r>
              <a:rPr lang="he-IL" sz="2400" dirty="0" err="1">
                <a:latin typeface="Times New Roman"/>
                <a:ea typeface="Times New Roman"/>
                <a:cs typeface="Narkisim"/>
              </a:rPr>
              <a:t>היתה</a:t>
            </a:r>
            <a:r>
              <a:rPr lang="he-IL" sz="2400" dirty="0">
                <a:latin typeface="Times New Roman"/>
                <a:ea typeface="Times New Roman"/>
                <a:cs typeface="Narkisim"/>
              </a:rPr>
              <a:t> רק בכך, </a:t>
            </a:r>
            <a:r>
              <a:rPr lang="he-IL" sz="2400" dirty="0" err="1">
                <a:latin typeface="Times New Roman"/>
                <a:ea typeface="Times New Roman"/>
                <a:cs typeface="Narkisim"/>
              </a:rPr>
              <a:t>שההיות</a:t>
            </a:r>
            <a:r>
              <a:rPr lang="he-IL" sz="2400" dirty="0">
                <a:latin typeface="Times New Roman"/>
                <a:ea typeface="Times New Roman"/>
                <a:cs typeface="Narkisim"/>
              </a:rPr>
              <a:t>-בשביל-עצמו שלו היה מתגלם לעצמו כאובייקט עצמאי; או – מה שהוא למעשה היינו-כך – שהאובייקט היה מתגלם כאותה ודאות טהורה של עצמה. אולם דבר זה לא ייתכן – לפי מושג ההכרה ההדדית – אלא בכך שהפשטה טהורה זאת של </a:t>
            </a:r>
            <a:r>
              <a:rPr lang="he-IL" sz="2400" dirty="0" err="1">
                <a:latin typeface="Times New Roman"/>
                <a:ea typeface="Times New Roman"/>
                <a:cs typeface="Narkisim"/>
              </a:rPr>
              <a:t>ההיות</a:t>
            </a:r>
            <a:r>
              <a:rPr lang="he-IL" sz="2400" dirty="0">
                <a:latin typeface="Times New Roman"/>
                <a:ea typeface="Times New Roman"/>
                <a:cs typeface="Narkisim"/>
              </a:rPr>
              <a:t>-בשביל-עצמו תבוצע על-ידו בשביל הזולת ועל-ידי הזולת בשבילו; שהיא תבוצע על-ידי כל אחד בעצמו ועל-ידי כל אחת בזולתו. 186</a:t>
            </a:r>
            <a:endParaRPr lang="he-IL" sz="2400" dirty="0"/>
          </a:p>
        </p:txBody>
      </p:sp>
    </p:spTree>
    <p:extLst>
      <p:ext uri="{BB962C8B-B14F-4D97-AF65-F5344CB8AC3E}">
        <p14:creationId xmlns:p14="http://schemas.microsoft.com/office/powerpoint/2010/main" val="5280866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763009" y="0"/>
            <a:ext cx="8380991" cy="548680"/>
          </a:xfrm>
        </p:spPr>
        <p:txBody>
          <a:bodyPr/>
          <a:lstStyle/>
          <a:p>
            <a:r>
              <a:rPr kumimoji="0" lang="he-IL" sz="2400" b="0" i="0" u="none" strike="noStrike" kern="1200" cap="none" spc="0" normalizeH="0" baseline="0" noProof="0">
                <a:ln>
                  <a:noFill/>
                </a:ln>
                <a:solidFill>
                  <a:prstClr val="black"/>
                </a:solidFill>
                <a:effectLst/>
                <a:uLnTx/>
                <a:uFillTx/>
                <a:latin typeface="Times New Roman"/>
                <a:ea typeface="Times New Roman"/>
                <a:cs typeface="Narkisim"/>
              </a:rPr>
              <a:t>הן מוכיחות את עצמן -- כל אחת לעצמה ואישה לרעותה -- על ידי המאבק</a:t>
            </a:r>
            <a:endParaRPr lang="he-IL"/>
          </a:p>
        </p:txBody>
      </p:sp>
      <p:sp>
        <p:nvSpPr>
          <p:cNvPr id="3" name="מציין מיקום של מספר שקופית 2"/>
          <p:cNvSpPr>
            <a:spLocks noGrp="1"/>
          </p:cNvSpPr>
          <p:nvPr>
            <p:ph type="sldNum" sz="quarter" idx="12"/>
          </p:nvPr>
        </p:nvSpPr>
        <p:spPr/>
        <p:txBody>
          <a:bodyPr/>
          <a:lstStyle/>
          <a:p>
            <a:pPr>
              <a:defRPr/>
            </a:pPr>
            <a:fld id="{BDDEE9D0-40B8-4878-8C32-4182A5A5FB92}" type="slidenum">
              <a:rPr lang="he-IL">
                <a:solidFill>
                  <a:prstClr val="black">
                    <a:tint val="75000"/>
                  </a:prstClr>
                </a:solidFill>
              </a:rPr>
              <a:pPr>
                <a:defRPr/>
              </a:pPr>
              <a:t>13</a:t>
            </a:fld>
            <a:endParaRPr lang="he-IL">
              <a:solidFill>
                <a:prstClr val="black">
                  <a:tint val="75000"/>
                </a:prstClr>
              </a:solidFill>
            </a:endParaRPr>
          </a:p>
        </p:txBody>
      </p:sp>
      <p:sp>
        <p:nvSpPr>
          <p:cNvPr id="4" name="מלבן 3"/>
          <p:cNvSpPr/>
          <p:nvPr/>
        </p:nvSpPr>
        <p:spPr>
          <a:xfrm>
            <a:off x="431540" y="1166842"/>
            <a:ext cx="8280920" cy="4524315"/>
          </a:xfrm>
          <a:prstGeom prst="rect">
            <a:avLst/>
          </a:prstGeom>
        </p:spPr>
        <p:txBody>
          <a:bodyPr wrap="square">
            <a:spAutoFit/>
          </a:bodyPr>
          <a:lstStyle/>
          <a:p>
            <a:pPr algn="just" fontAlgn="base">
              <a:spcBef>
                <a:spcPct val="0"/>
              </a:spcBef>
              <a:spcAft>
                <a:spcPct val="0"/>
              </a:spcAft>
            </a:pPr>
            <a:r>
              <a:rPr lang="he-IL" sz="2400" dirty="0">
                <a:solidFill>
                  <a:prstClr val="black"/>
                </a:solidFill>
                <a:latin typeface="Times New Roman"/>
                <a:ea typeface="Times New Roman"/>
                <a:cs typeface="Narkisim"/>
              </a:rPr>
              <a:t>התגלמות עצמה בתור הפשטה טהורה היא בכך שהיא מראה את עצמה כשלילתו הטהורה של האופן האובייקטיבי שלה, או בכך שהיא מראה שהיא אינה קשורה למציאות קבועה </a:t>
            </a:r>
            <a:r>
              <a:rPr lang="he-IL" sz="2400" dirty="0" err="1">
                <a:solidFill>
                  <a:prstClr val="black"/>
                </a:solidFill>
                <a:latin typeface="Times New Roman"/>
                <a:ea typeface="Times New Roman"/>
                <a:cs typeface="Narkisim"/>
              </a:rPr>
              <a:t>ומסויימת</a:t>
            </a:r>
            <a:r>
              <a:rPr lang="he-IL" sz="2400" dirty="0">
                <a:solidFill>
                  <a:prstClr val="black"/>
                </a:solidFill>
                <a:latin typeface="Times New Roman"/>
                <a:ea typeface="Times New Roman"/>
                <a:cs typeface="Narkisim"/>
              </a:rPr>
              <a:t> </a:t>
            </a:r>
            <a:r>
              <a:rPr lang="en-US" sz="2400" dirty="0">
                <a:solidFill>
                  <a:prstClr val="black"/>
                </a:solidFill>
                <a:latin typeface="Times New Roman"/>
                <a:ea typeface="Times New Roman"/>
                <a:cs typeface="Narkisim"/>
              </a:rPr>
              <a:t>–</a:t>
            </a:r>
            <a:r>
              <a:rPr lang="he-IL" sz="2400" dirty="0">
                <a:solidFill>
                  <a:prstClr val="black"/>
                </a:solidFill>
                <a:latin typeface="Times New Roman"/>
                <a:ea typeface="Times New Roman"/>
                <a:cs typeface="Narkisim"/>
              </a:rPr>
              <a:t> שאינה רתוקה כלל לחיים. התגלמות זו היא הפעולה הכפולה: פעולת הזולת [שבה] כל אחד מתכוון למותו של זולתו, והפעולה על ידי עצמו, [שבה] הוא עצמו שם נפשו בכפו. היחס בין שתי </a:t>
            </a:r>
            <a:r>
              <a:rPr lang="he-IL" sz="2400" dirty="0" err="1">
                <a:solidFill>
                  <a:prstClr val="black"/>
                </a:solidFill>
                <a:latin typeface="Times New Roman"/>
                <a:ea typeface="Times New Roman"/>
                <a:cs typeface="Narkisim"/>
              </a:rPr>
              <a:t>התודעות</a:t>
            </a:r>
            <a:r>
              <a:rPr lang="he-IL" sz="2400" dirty="0">
                <a:solidFill>
                  <a:prstClr val="black"/>
                </a:solidFill>
                <a:latin typeface="Times New Roman"/>
                <a:ea typeface="Times New Roman"/>
                <a:cs typeface="Narkisim"/>
              </a:rPr>
              <a:t> העצמיות נקבע אפוא בכך שהן מוכיחות את עצמן -- כל אחת לעצמה ואישה לרעותה -- על ידי המאבק לחיים ולמוות. הן מוכרחות לצאת לאותו מאבק, שכן עליהן להעלות את ודאותן העצמית... לדרגת אמת, בזולתן ובעצמן כאחד. רק בכך שהיא שמה נפשה בכפה מוכיחה התודעה העצמית את חירותה; רק בכך מוכח שמהותה של התודעה העצמית אינה ב</a:t>
            </a:r>
            <a:r>
              <a:rPr lang="he-IL" sz="2400" b="1" dirty="0">
                <a:solidFill>
                  <a:prstClr val="black"/>
                </a:solidFill>
                <a:latin typeface="Times New Roman"/>
                <a:ea typeface="Times New Roman"/>
                <a:cs typeface="Narkisim"/>
              </a:rPr>
              <a:t>ישו</a:t>
            </a:r>
            <a:r>
              <a:rPr lang="he-IL" sz="2400" dirty="0">
                <a:solidFill>
                  <a:prstClr val="black"/>
                </a:solidFill>
                <a:latin typeface="Times New Roman"/>
                <a:ea typeface="Times New Roman"/>
                <a:cs typeface="Narkisim"/>
              </a:rPr>
              <a:t>ת, באופן </a:t>
            </a:r>
            <a:r>
              <a:rPr lang="he-IL" sz="2400" b="1" dirty="0">
                <a:solidFill>
                  <a:prstClr val="black"/>
                </a:solidFill>
                <a:latin typeface="Times New Roman"/>
                <a:ea typeface="Times New Roman"/>
                <a:cs typeface="Narkisim"/>
              </a:rPr>
              <a:t>הבלתי אמצעי</a:t>
            </a:r>
            <a:r>
              <a:rPr lang="he-IL" sz="2400" dirty="0">
                <a:solidFill>
                  <a:prstClr val="black"/>
                </a:solidFill>
                <a:latin typeface="Times New Roman"/>
                <a:ea typeface="Times New Roman"/>
                <a:cs typeface="Narkisim"/>
              </a:rPr>
              <a:t> שבה היא מופיעה</a:t>
            </a:r>
            <a:r>
              <a:rPr lang="en-US" sz="2400" dirty="0">
                <a:solidFill>
                  <a:prstClr val="black"/>
                </a:solidFill>
                <a:latin typeface="Times New Roman"/>
                <a:ea typeface="Times New Roman"/>
                <a:cs typeface="Narkisim"/>
              </a:rPr>
              <a:t>…</a:t>
            </a:r>
            <a:r>
              <a:rPr lang="he-IL" sz="2400" dirty="0">
                <a:solidFill>
                  <a:prstClr val="black"/>
                </a:solidFill>
                <a:latin typeface="Times New Roman"/>
                <a:ea typeface="Times New Roman"/>
                <a:cs typeface="Narkisim"/>
              </a:rPr>
              <a:t> אלא בכך שכל אשר מצוי בה אינו אלא מומנט הנעלם. 187</a:t>
            </a:r>
            <a:endParaRPr lang="he-IL" sz="2400" dirty="0">
              <a:solidFill>
                <a:prstClr val="black"/>
              </a:solidFill>
              <a:latin typeface="Arial" pitchFamily="34" charset="0"/>
            </a:endParaRPr>
          </a:p>
        </p:txBody>
      </p:sp>
    </p:spTree>
    <p:extLst>
      <p:ext uri="{BB962C8B-B14F-4D97-AF65-F5344CB8AC3E}">
        <p14:creationId xmlns:p14="http://schemas.microsoft.com/office/powerpoint/2010/main" val="10885900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סוף המאבק</a:t>
            </a:r>
          </a:p>
        </p:txBody>
      </p:sp>
      <p:sp>
        <p:nvSpPr>
          <p:cNvPr id="3" name="מציין מיקום של מספר שקופית 2"/>
          <p:cNvSpPr>
            <a:spLocks noGrp="1"/>
          </p:cNvSpPr>
          <p:nvPr>
            <p:ph type="sldNum" sz="quarter" idx="12"/>
          </p:nvPr>
        </p:nvSpPr>
        <p:spPr/>
        <p:txBody>
          <a:bodyPr/>
          <a:lstStyle/>
          <a:p>
            <a:pPr>
              <a:defRPr/>
            </a:pPr>
            <a:fld id="{BDDEE9D0-40B8-4878-8C32-4182A5A5FB92}" type="slidenum">
              <a:rPr lang="he-IL">
                <a:solidFill>
                  <a:prstClr val="black">
                    <a:tint val="75000"/>
                  </a:prstClr>
                </a:solidFill>
              </a:rPr>
              <a:pPr>
                <a:defRPr/>
              </a:pPr>
              <a:t>14</a:t>
            </a:fld>
            <a:endParaRPr lang="he-IL">
              <a:solidFill>
                <a:prstClr val="black">
                  <a:tint val="75000"/>
                </a:prstClr>
              </a:solidFill>
            </a:endParaRPr>
          </a:p>
        </p:txBody>
      </p:sp>
      <p:sp>
        <p:nvSpPr>
          <p:cNvPr id="6" name="מלבן 5"/>
          <p:cNvSpPr/>
          <p:nvPr/>
        </p:nvSpPr>
        <p:spPr>
          <a:xfrm>
            <a:off x="539552" y="1509623"/>
            <a:ext cx="7893248" cy="3416320"/>
          </a:xfrm>
          <a:prstGeom prst="rect">
            <a:avLst/>
          </a:prstGeom>
        </p:spPr>
        <p:txBody>
          <a:bodyPr wrap="square">
            <a:spAutoFit/>
          </a:bodyPr>
          <a:lstStyle/>
          <a:p>
            <a:pPr algn="just" fontAlgn="base">
              <a:spcBef>
                <a:spcPct val="0"/>
              </a:spcBef>
              <a:spcAft>
                <a:spcPct val="0"/>
              </a:spcAft>
            </a:pPr>
            <a:r>
              <a:rPr lang="he-IL" sz="2400" dirty="0">
                <a:solidFill>
                  <a:prstClr val="black"/>
                </a:solidFill>
                <a:latin typeface="Times New Roman"/>
                <a:ea typeface="Times New Roman"/>
                <a:cs typeface="Narkisim"/>
              </a:rPr>
              <a:t>אפס עמידה זאת בניסיון המוות מבטלת הן את האמת והן את ודאותה העצמית. היא חסרה את המשמעות הנדרשת של ההכרה ההדדית. [שכן] ודאות זאת אינה נחלת חלקם של הנאבקים עצמם</a:t>
            </a:r>
            <a:r>
              <a:rPr lang="he-IL" sz="2400">
                <a:solidFill>
                  <a:prstClr val="black"/>
                </a:solidFill>
                <a:latin typeface="Times New Roman"/>
                <a:ea typeface="Times New Roman"/>
                <a:cs typeface="Narkisim"/>
              </a:rPr>
              <a:t>. 188 </a:t>
            </a:r>
          </a:p>
          <a:p>
            <a:pPr algn="just" fontAlgn="base">
              <a:spcBef>
                <a:spcPct val="0"/>
              </a:spcBef>
              <a:spcAft>
                <a:spcPct val="0"/>
              </a:spcAft>
            </a:pPr>
            <a:endParaRPr lang="he-IL" sz="2400">
              <a:solidFill>
                <a:prstClr val="black"/>
              </a:solidFill>
              <a:latin typeface="Times New Roman"/>
              <a:ea typeface="Times New Roman"/>
              <a:cs typeface="Narkisim"/>
            </a:endParaRPr>
          </a:p>
          <a:p>
            <a:pPr algn="just" fontAlgn="base">
              <a:spcBef>
                <a:spcPct val="0"/>
              </a:spcBef>
              <a:spcAft>
                <a:spcPct val="0"/>
              </a:spcAft>
            </a:pPr>
            <a:r>
              <a:rPr lang="he-IL" sz="2400">
                <a:solidFill>
                  <a:prstClr val="black"/>
                </a:solidFill>
                <a:latin typeface="Times New Roman"/>
                <a:ea typeface="Times New Roman"/>
                <a:cs typeface="Narkisim"/>
              </a:rPr>
              <a:t>בהתנסות זו מתברר </a:t>
            </a:r>
            <a:r>
              <a:rPr lang="he-IL" sz="2400">
                <a:solidFill>
                  <a:prstClr val="black"/>
                </a:solidFill>
                <a:latin typeface="Times New Roman"/>
                <a:cs typeface="Narkisim"/>
              </a:rPr>
              <a:t>לתודעה</a:t>
            </a:r>
            <a:r>
              <a:rPr lang="he-IL" sz="2400">
                <a:solidFill>
                  <a:prstClr val="black"/>
                </a:solidFill>
                <a:latin typeface="Times New Roman"/>
                <a:ea typeface="Times New Roman"/>
                <a:cs typeface="Narkisim"/>
              </a:rPr>
              <a:t> העצמית שהחיים מהותיים לה לא פחות מן התודעה העצמית הטהורה. ... המומנט המהותי [של אובייקטיביות התודעה העצמית] הוא העצמאות בת הקיימא. על ידי התפרקות זו נוצרות התודעה העצמית וכן גם תודעה נוספת אשר אינה רק בשביל עצמה אלא גם בשביל האחר. 189</a:t>
            </a:r>
            <a:endParaRPr lang="en-US" sz="2400" dirty="0">
              <a:solidFill>
                <a:prstClr val="black"/>
              </a:solidFill>
              <a:latin typeface="Times New Roman"/>
              <a:ea typeface="Times New Roman"/>
              <a:cs typeface="Miriam Transparent"/>
            </a:endParaRPr>
          </a:p>
        </p:txBody>
      </p:sp>
    </p:spTree>
    <p:extLst>
      <p:ext uri="{BB962C8B-B14F-4D97-AF65-F5344CB8AC3E}">
        <p14:creationId xmlns:p14="http://schemas.microsoft.com/office/powerpoint/2010/main" val="4045587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אדון ועבד</a:t>
            </a:r>
          </a:p>
        </p:txBody>
      </p:sp>
      <p:sp>
        <p:nvSpPr>
          <p:cNvPr id="3" name="מציין מיקום של מספר שקופית 2"/>
          <p:cNvSpPr>
            <a:spLocks noGrp="1"/>
          </p:cNvSpPr>
          <p:nvPr>
            <p:ph type="sldNum" sz="quarter" idx="12"/>
          </p:nvPr>
        </p:nvSpPr>
        <p:spPr/>
        <p:txBody>
          <a:bodyPr/>
          <a:lstStyle/>
          <a:p>
            <a:pPr>
              <a:defRPr/>
            </a:pPr>
            <a:fld id="{BDDEE9D0-40B8-4878-8C32-4182A5A5FB92}" type="slidenum">
              <a:rPr lang="he-IL">
                <a:solidFill>
                  <a:prstClr val="black">
                    <a:tint val="75000"/>
                  </a:prstClr>
                </a:solidFill>
              </a:rPr>
              <a:pPr>
                <a:defRPr/>
              </a:pPr>
              <a:t>15</a:t>
            </a:fld>
            <a:endParaRPr lang="he-IL">
              <a:solidFill>
                <a:prstClr val="black">
                  <a:tint val="75000"/>
                </a:prstClr>
              </a:solidFill>
            </a:endParaRPr>
          </a:p>
        </p:txBody>
      </p:sp>
      <p:sp>
        <p:nvSpPr>
          <p:cNvPr id="4" name="מלבן 3"/>
          <p:cNvSpPr/>
          <p:nvPr/>
        </p:nvSpPr>
        <p:spPr>
          <a:xfrm>
            <a:off x="467544" y="1556792"/>
            <a:ext cx="8064896" cy="4154984"/>
          </a:xfrm>
          <a:prstGeom prst="rect">
            <a:avLst/>
          </a:prstGeom>
        </p:spPr>
        <p:txBody>
          <a:bodyPr wrap="square">
            <a:spAutoFit/>
          </a:bodyPr>
          <a:lstStyle/>
          <a:p>
            <a:pPr algn="just" fontAlgn="base">
              <a:spcBef>
                <a:spcPct val="0"/>
              </a:spcBef>
              <a:spcAft>
                <a:spcPct val="0"/>
              </a:spcAft>
            </a:pPr>
            <a:r>
              <a:rPr lang="he-IL" sz="2400" dirty="0">
                <a:solidFill>
                  <a:prstClr val="black"/>
                </a:solidFill>
                <a:latin typeface="Times New Roman"/>
                <a:ea typeface="Times New Roman"/>
                <a:cs typeface="Narkisim"/>
              </a:rPr>
              <a:t>האדון הוא התודעה שהינה בשביל עצמה, והיא מתווכת עם עצמה באמצעות תודעה אחרת [זו של העבד]; תודעה אחרת [זו] מאוחדת לפי מהותה עם </a:t>
            </a:r>
            <a:r>
              <a:rPr lang="he-IL" sz="2400" dirty="0" err="1">
                <a:solidFill>
                  <a:prstClr val="black"/>
                </a:solidFill>
                <a:latin typeface="Times New Roman"/>
                <a:ea typeface="Times New Roman"/>
                <a:cs typeface="Narkisim"/>
              </a:rPr>
              <a:t>היישות</a:t>
            </a:r>
            <a:r>
              <a:rPr lang="he-IL" sz="2400" dirty="0">
                <a:solidFill>
                  <a:prstClr val="black"/>
                </a:solidFill>
                <a:latin typeface="Times New Roman"/>
                <a:ea typeface="Times New Roman"/>
                <a:cs typeface="Narkisim"/>
              </a:rPr>
              <a:t> העצמאית או עם </a:t>
            </a:r>
            <a:r>
              <a:rPr lang="he-IL" sz="2400" dirty="0" err="1">
                <a:solidFill>
                  <a:prstClr val="black"/>
                </a:solidFill>
                <a:latin typeface="Times New Roman"/>
                <a:ea typeface="Times New Roman"/>
                <a:cs typeface="Narkisim"/>
              </a:rPr>
              <a:t>ה'דבריות</a:t>
            </a:r>
            <a:r>
              <a:rPr lang="he-IL" sz="2400" dirty="0">
                <a:solidFill>
                  <a:prstClr val="black"/>
                </a:solidFill>
                <a:latin typeface="Times New Roman"/>
                <a:ea typeface="Times New Roman"/>
                <a:cs typeface="Narkisim"/>
              </a:rPr>
              <a:t>'. האדון מתייחס אל שני המומנטים הללו, אל הדבר מושא התאווה ואל התודעה [של העבד] אשר בשבילה </a:t>
            </a:r>
            <a:r>
              <a:rPr lang="he-IL" sz="2400" dirty="0" err="1">
                <a:solidFill>
                  <a:prstClr val="black"/>
                </a:solidFill>
                <a:latin typeface="Times New Roman"/>
                <a:ea typeface="Times New Roman"/>
                <a:cs typeface="Narkisim"/>
              </a:rPr>
              <a:t>הדבריות</a:t>
            </a:r>
            <a:r>
              <a:rPr lang="he-IL" sz="2400" dirty="0">
                <a:solidFill>
                  <a:prstClr val="black"/>
                </a:solidFill>
                <a:latin typeface="Times New Roman"/>
                <a:ea typeface="Times New Roman"/>
                <a:cs typeface="Narkisim"/>
              </a:rPr>
              <a:t> היא המהותית, ובאופן מתווך לכל אחד מהם באמצעות זולתו. האדון מתייחס באופן מתווך אל העבד באמצעות </a:t>
            </a:r>
            <a:r>
              <a:rPr lang="he-IL" sz="2400" dirty="0" err="1">
                <a:solidFill>
                  <a:prstClr val="black"/>
                </a:solidFill>
                <a:latin typeface="Times New Roman"/>
                <a:ea typeface="Times New Roman"/>
                <a:cs typeface="Narkisim"/>
              </a:rPr>
              <a:t>היישות</a:t>
            </a:r>
            <a:r>
              <a:rPr lang="he-IL" sz="2400" dirty="0">
                <a:solidFill>
                  <a:prstClr val="black"/>
                </a:solidFill>
                <a:latin typeface="Times New Roman"/>
                <a:ea typeface="Times New Roman"/>
                <a:cs typeface="Narkisim"/>
              </a:rPr>
              <a:t> העצמאית שכן בדיוק אל זו מרותק העבד </a:t>
            </a:r>
            <a:r>
              <a:rPr lang="en-US" sz="2400" dirty="0">
                <a:solidFill>
                  <a:prstClr val="black"/>
                </a:solidFill>
                <a:latin typeface="Times New Roman"/>
                <a:ea typeface="Times New Roman"/>
                <a:cs typeface="Narkisim"/>
              </a:rPr>
              <a:t>–</a:t>
            </a:r>
            <a:r>
              <a:rPr lang="he-IL" sz="2400" dirty="0">
                <a:solidFill>
                  <a:prstClr val="black"/>
                </a:solidFill>
                <a:latin typeface="Times New Roman"/>
                <a:ea typeface="Times New Roman"/>
                <a:cs typeface="Narkisim"/>
              </a:rPr>
              <a:t> אלו כבליו מהם לא יכול היה לערוך הפשטה בשעת המאבק. עצמאותו [של העבד] היא </a:t>
            </a:r>
            <a:r>
              <a:rPr lang="he-IL" sz="2400" dirty="0" err="1">
                <a:solidFill>
                  <a:prstClr val="black"/>
                </a:solidFill>
                <a:latin typeface="Times New Roman"/>
                <a:ea typeface="Times New Roman"/>
                <a:cs typeface="Narkisim"/>
              </a:rPr>
              <a:t>בדבריות</a:t>
            </a:r>
            <a:r>
              <a:rPr lang="he-IL" sz="2400" dirty="0">
                <a:solidFill>
                  <a:prstClr val="black"/>
                </a:solidFill>
                <a:latin typeface="Times New Roman"/>
                <a:ea typeface="Times New Roman"/>
                <a:cs typeface="Narkisim"/>
              </a:rPr>
              <a:t>. אולם [לעומת העבד] האדון הראה במאבק שבעיניו אותה ישות אינה אלא משהו שלילי גרידא; ובהיותו השליט על הישות, ובהיות העבד משועבד לאותה ישות </a:t>
            </a:r>
            <a:r>
              <a:rPr lang="en-US" sz="2400" dirty="0">
                <a:solidFill>
                  <a:prstClr val="black"/>
                </a:solidFill>
                <a:latin typeface="Times New Roman"/>
                <a:ea typeface="Times New Roman"/>
                <a:cs typeface="Narkisim"/>
              </a:rPr>
              <a:t>–</a:t>
            </a:r>
            <a:r>
              <a:rPr lang="he-IL" sz="2400" dirty="0">
                <a:solidFill>
                  <a:prstClr val="black"/>
                </a:solidFill>
                <a:latin typeface="Times New Roman"/>
                <a:ea typeface="Times New Roman"/>
                <a:cs typeface="Narkisim"/>
              </a:rPr>
              <a:t> נמצא שהעבד משועבד לאדון. 190</a:t>
            </a:r>
            <a:endParaRPr lang="he-IL" sz="2400" dirty="0">
              <a:solidFill>
                <a:prstClr val="black"/>
              </a:solidFill>
              <a:latin typeface="Arial" pitchFamily="34" charset="0"/>
            </a:endParaRPr>
          </a:p>
        </p:txBody>
      </p:sp>
    </p:spTree>
    <p:extLst>
      <p:ext uri="{BB962C8B-B14F-4D97-AF65-F5344CB8AC3E}">
        <p14:creationId xmlns:p14="http://schemas.microsoft.com/office/powerpoint/2010/main" val="38346695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הנאה לעומת עיבוד</a:t>
            </a:r>
          </a:p>
        </p:txBody>
      </p:sp>
      <p:sp>
        <p:nvSpPr>
          <p:cNvPr id="3" name="מציין מיקום של מספר שקופית 2"/>
          <p:cNvSpPr>
            <a:spLocks noGrp="1"/>
          </p:cNvSpPr>
          <p:nvPr>
            <p:ph type="sldNum" sz="quarter" idx="12"/>
          </p:nvPr>
        </p:nvSpPr>
        <p:spPr/>
        <p:txBody>
          <a:bodyPr/>
          <a:lstStyle/>
          <a:p>
            <a:pPr>
              <a:defRPr/>
            </a:pPr>
            <a:fld id="{BDDEE9D0-40B8-4878-8C32-4182A5A5FB92}" type="slidenum">
              <a:rPr lang="he-IL">
                <a:solidFill>
                  <a:prstClr val="black">
                    <a:tint val="75000"/>
                  </a:prstClr>
                </a:solidFill>
              </a:rPr>
              <a:pPr>
                <a:defRPr/>
              </a:pPr>
              <a:t>16</a:t>
            </a:fld>
            <a:endParaRPr lang="he-IL">
              <a:solidFill>
                <a:prstClr val="black">
                  <a:tint val="75000"/>
                </a:prstClr>
              </a:solidFill>
            </a:endParaRPr>
          </a:p>
        </p:txBody>
      </p:sp>
      <p:sp>
        <p:nvSpPr>
          <p:cNvPr id="4" name="מלבן 3"/>
          <p:cNvSpPr/>
          <p:nvPr/>
        </p:nvSpPr>
        <p:spPr>
          <a:xfrm>
            <a:off x="611560" y="1124744"/>
            <a:ext cx="8064896" cy="4985980"/>
          </a:xfrm>
          <a:prstGeom prst="rect">
            <a:avLst/>
          </a:prstGeom>
        </p:spPr>
        <p:txBody>
          <a:bodyPr wrap="square">
            <a:spAutoFit/>
          </a:bodyPr>
          <a:lstStyle/>
          <a:p>
            <a:pPr algn="just" fontAlgn="base">
              <a:spcBef>
                <a:spcPct val="0"/>
              </a:spcBef>
              <a:spcAft>
                <a:spcPct val="0"/>
              </a:spcAft>
            </a:pPr>
            <a:r>
              <a:rPr lang="he-IL">
                <a:solidFill>
                  <a:srgbClr val="FF0000"/>
                </a:solidFill>
                <a:latin typeface="Times New Roman"/>
                <a:cs typeface="Narkisim"/>
              </a:rPr>
              <a:t>(לעיל) האדון </a:t>
            </a:r>
            <a:r>
              <a:rPr lang="he-IL" dirty="0">
                <a:solidFill>
                  <a:srgbClr val="FF0000"/>
                </a:solidFill>
                <a:latin typeface="Times New Roman"/>
                <a:cs typeface="Narkisim"/>
              </a:rPr>
              <a:t>הוא התודעה שהינה בשביל עצמה, והיא מתווכת עם עצמה באמצעות תודעה אחרת [זו של העבד]; תודעה אחרת [זו] מאוחדת לפי מהותה עם </a:t>
            </a:r>
            <a:r>
              <a:rPr lang="he-IL" dirty="0" err="1">
                <a:solidFill>
                  <a:srgbClr val="FF0000"/>
                </a:solidFill>
                <a:latin typeface="Times New Roman"/>
                <a:cs typeface="Narkisim"/>
              </a:rPr>
              <a:t>היישות</a:t>
            </a:r>
            <a:r>
              <a:rPr lang="he-IL" dirty="0">
                <a:solidFill>
                  <a:srgbClr val="FF0000"/>
                </a:solidFill>
                <a:latin typeface="Times New Roman"/>
                <a:cs typeface="Narkisim"/>
              </a:rPr>
              <a:t> העצמאית או עם </a:t>
            </a:r>
            <a:r>
              <a:rPr lang="he-IL" dirty="0" err="1">
                <a:solidFill>
                  <a:srgbClr val="FF0000"/>
                </a:solidFill>
                <a:latin typeface="Times New Roman"/>
                <a:cs typeface="Narkisim"/>
              </a:rPr>
              <a:t>ה'דבריות</a:t>
            </a:r>
            <a:r>
              <a:rPr lang="he-IL" dirty="0">
                <a:solidFill>
                  <a:srgbClr val="FF0000"/>
                </a:solidFill>
                <a:latin typeface="Times New Roman"/>
                <a:cs typeface="Narkisim"/>
              </a:rPr>
              <a:t>'. האדון מתייחס אל שני המומנטים הללו, אל הדבר מושא התאווה ואל התודעה [של העבד] אשר בשבילה </a:t>
            </a:r>
            <a:r>
              <a:rPr lang="he-IL" dirty="0" err="1">
                <a:solidFill>
                  <a:srgbClr val="FF0000"/>
                </a:solidFill>
                <a:latin typeface="Times New Roman"/>
                <a:cs typeface="Narkisim"/>
              </a:rPr>
              <a:t>הדבריות</a:t>
            </a:r>
            <a:r>
              <a:rPr lang="he-IL" dirty="0">
                <a:solidFill>
                  <a:srgbClr val="FF0000"/>
                </a:solidFill>
                <a:latin typeface="Times New Roman"/>
                <a:cs typeface="Narkisim"/>
              </a:rPr>
              <a:t> היא המהותית, ובאופן מתווך לכל אחד מהם באמצעות זולתו. האדון מתייחס באופן מתווך אל העבד באמצעות </a:t>
            </a:r>
            <a:r>
              <a:rPr lang="he-IL" dirty="0" err="1">
                <a:solidFill>
                  <a:srgbClr val="FF0000"/>
                </a:solidFill>
                <a:latin typeface="Times New Roman"/>
                <a:cs typeface="Narkisim"/>
              </a:rPr>
              <a:t>היישות</a:t>
            </a:r>
            <a:r>
              <a:rPr lang="he-IL" dirty="0">
                <a:solidFill>
                  <a:srgbClr val="FF0000"/>
                </a:solidFill>
                <a:latin typeface="Times New Roman"/>
                <a:cs typeface="Narkisim"/>
              </a:rPr>
              <a:t> העצמאית שכן בדיוק אל זו מרותק </a:t>
            </a:r>
            <a:r>
              <a:rPr lang="he-IL">
                <a:solidFill>
                  <a:srgbClr val="FF0000"/>
                </a:solidFill>
                <a:latin typeface="Times New Roman"/>
                <a:cs typeface="Narkisim"/>
              </a:rPr>
              <a:t>העבד </a:t>
            </a:r>
            <a:r>
              <a:rPr lang="en-US" dirty="0">
                <a:solidFill>
                  <a:srgbClr val="FF0000"/>
                </a:solidFill>
                <a:latin typeface="Times New Roman"/>
                <a:cs typeface="Narkisim"/>
              </a:rPr>
              <a:t>–</a:t>
            </a:r>
            <a:r>
              <a:rPr lang="he-IL" dirty="0">
                <a:solidFill>
                  <a:srgbClr val="FF0000"/>
                </a:solidFill>
                <a:latin typeface="Times New Roman"/>
                <a:cs typeface="Narkisim"/>
              </a:rPr>
              <a:t> אלו כבליו מהם לא יכול היה לערוך הפשטה בשעת המאבק. עצמאותו [של העבד] היא </a:t>
            </a:r>
            <a:r>
              <a:rPr lang="he-IL" dirty="0" err="1">
                <a:solidFill>
                  <a:srgbClr val="FF0000"/>
                </a:solidFill>
                <a:latin typeface="Times New Roman"/>
                <a:cs typeface="Narkisim"/>
              </a:rPr>
              <a:t>בדבריות</a:t>
            </a:r>
            <a:r>
              <a:rPr lang="he-IL" dirty="0">
                <a:solidFill>
                  <a:srgbClr val="FF0000"/>
                </a:solidFill>
                <a:latin typeface="Times New Roman"/>
                <a:cs typeface="Narkisim"/>
              </a:rPr>
              <a:t>. אולם [לעומת העבד] האדון הראה במאבק שבעיניו אותה ישות אינה אלא משהו שלילי גרידא; ובהיותו השליט על הישות, ובהיות העבד משועבד לאותה </a:t>
            </a:r>
            <a:r>
              <a:rPr lang="he-IL">
                <a:solidFill>
                  <a:srgbClr val="FF0000"/>
                </a:solidFill>
                <a:latin typeface="Times New Roman"/>
                <a:cs typeface="Narkisim"/>
              </a:rPr>
              <a:t>ישות </a:t>
            </a:r>
            <a:r>
              <a:rPr lang="en-US" dirty="0">
                <a:solidFill>
                  <a:srgbClr val="FF0000"/>
                </a:solidFill>
                <a:latin typeface="Times New Roman"/>
                <a:cs typeface="Narkisim"/>
              </a:rPr>
              <a:t>–</a:t>
            </a:r>
            <a:r>
              <a:rPr lang="he-IL" dirty="0">
                <a:solidFill>
                  <a:srgbClr val="FF0000"/>
                </a:solidFill>
                <a:latin typeface="Times New Roman"/>
                <a:cs typeface="Narkisim"/>
              </a:rPr>
              <a:t> נמצא שהעבד משועבד לאדון.</a:t>
            </a:r>
            <a:r>
              <a:rPr lang="he-IL" dirty="0">
                <a:solidFill>
                  <a:prstClr val="black"/>
                </a:solidFill>
                <a:latin typeface="Times New Roman"/>
                <a:ea typeface="Times New Roman"/>
                <a:cs typeface="Narkisim"/>
              </a:rPr>
              <a:t> </a:t>
            </a:r>
            <a:r>
              <a:rPr lang="he-IL" sz="2400" dirty="0">
                <a:solidFill>
                  <a:prstClr val="black"/>
                </a:solidFill>
                <a:latin typeface="Times New Roman"/>
                <a:ea typeface="Times New Roman"/>
                <a:cs typeface="Narkisim"/>
              </a:rPr>
              <a:t>כמו כן מתייחס האדון גם באופן מתווך אל הדבר באמצעות העבד: בהיות העבד תודעה עצמית הריהו מתייחס אל הדבר גם בצורה שלילית</a:t>
            </a:r>
            <a:r>
              <a:rPr lang="en-US" sz="2400" dirty="0">
                <a:solidFill>
                  <a:prstClr val="black"/>
                </a:solidFill>
                <a:latin typeface="Times New Roman"/>
                <a:ea typeface="Times New Roman"/>
                <a:cs typeface="Narkisim"/>
              </a:rPr>
              <a:t>…</a:t>
            </a:r>
            <a:r>
              <a:rPr lang="he-IL" sz="2400" dirty="0">
                <a:solidFill>
                  <a:prstClr val="black"/>
                </a:solidFill>
                <a:latin typeface="Times New Roman"/>
                <a:ea typeface="Times New Roman"/>
                <a:cs typeface="Narkisim"/>
              </a:rPr>
              <a:t> אולם בו בזמן הדבר הוא עצמאי בשבילו, ומשמעו של דבר </a:t>
            </a:r>
            <a:r>
              <a:rPr lang="en-US" sz="2400" dirty="0">
                <a:solidFill>
                  <a:prstClr val="black"/>
                </a:solidFill>
                <a:latin typeface="Times New Roman"/>
                <a:ea typeface="Times New Roman"/>
                <a:cs typeface="Narkisim"/>
              </a:rPr>
              <a:t>–</a:t>
            </a:r>
            <a:r>
              <a:rPr lang="he-IL" sz="2400" dirty="0">
                <a:solidFill>
                  <a:prstClr val="black"/>
                </a:solidFill>
                <a:latin typeface="Times New Roman"/>
                <a:ea typeface="Times New Roman"/>
                <a:cs typeface="Narkisim"/>
              </a:rPr>
              <a:t> הוא רק מעבד אותו. [כך] נוצר עבור האדון על ידי תיווך זה [קרי, העיבוד על ידי העבד] </a:t>
            </a:r>
            <a:r>
              <a:rPr lang="he-IL" sz="2400">
                <a:solidFill>
                  <a:prstClr val="black"/>
                </a:solidFill>
                <a:latin typeface="Times New Roman"/>
                <a:ea typeface="Times New Roman"/>
                <a:cs typeface="Narkisim"/>
              </a:rPr>
              <a:t>יחס בלתי </a:t>
            </a:r>
            <a:r>
              <a:rPr lang="he-IL" sz="2400" dirty="0">
                <a:solidFill>
                  <a:prstClr val="black"/>
                </a:solidFill>
                <a:latin typeface="Times New Roman"/>
                <a:ea typeface="Times New Roman"/>
                <a:cs typeface="Narkisim"/>
              </a:rPr>
              <a:t>אמצעי </a:t>
            </a:r>
            <a:r>
              <a:rPr lang="he-IL" sz="2400">
                <a:solidFill>
                  <a:prstClr val="black"/>
                </a:solidFill>
                <a:latin typeface="Times New Roman"/>
                <a:ea typeface="Times New Roman"/>
                <a:cs typeface="Narkisim"/>
              </a:rPr>
              <a:t>של הנאה</a:t>
            </a:r>
            <a:r>
              <a:rPr lang="he-IL" sz="2400" dirty="0">
                <a:solidFill>
                  <a:prstClr val="black"/>
                </a:solidFill>
                <a:latin typeface="Times New Roman"/>
                <a:ea typeface="Times New Roman"/>
                <a:cs typeface="Narkisim"/>
              </a:rPr>
              <a:t>. האדון אשר הציב את העבד בינו ובין הדבר מתחבר בכך רק עם אי עצמאותו של הדבר, ואילו את צד העצמאות הוא משאיר לעבד ולעיבודו של העבד.</a:t>
            </a:r>
            <a:r>
              <a:rPr lang="he-IL" sz="2300" dirty="0">
                <a:solidFill>
                  <a:prstClr val="black"/>
                </a:solidFill>
                <a:latin typeface="Times New Roman"/>
                <a:ea typeface="Times New Roman"/>
                <a:cs typeface="Narkisim"/>
              </a:rPr>
              <a:t> 190                            </a:t>
            </a:r>
            <a:endParaRPr lang="he-IL" sz="2300" dirty="0">
              <a:solidFill>
                <a:prstClr val="black"/>
              </a:solidFill>
              <a:latin typeface="Arial" pitchFamily="34" charset="0"/>
            </a:endParaRPr>
          </a:p>
        </p:txBody>
      </p:sp>
    </p:spTree>
    <p:extLst>
      <p:ext uri="{BB962C8B-B14F-4D97-AF65-F5344CB8AC3E}">
        <p14:creationId xmlns:p14="http://schemas.microsoft.com/office/powerpoint/2010/main" val="35618582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היפוך תפקידים</a:t>
            </a:r>
          </a:p>
        </p:txBody>
      </p:sp>
      <p:sp>
        <p:nvSpPr>
          <p:cNvPr id="3" name="מציין מיקום של מספר שקופית 2"/>
          <p:cNvSpPr>
            <a:spLocks noGrp="1"/>
          </p:cNvSpPr>
          <p:nvPr>
            <p:ph type="sldNum" sz="quarter" idx="12"/>
          </p:nvPr>
        </p:nvSpPr>
        <p:spPr/>
        <p:txBody>
          <a:bodyPr/>
          <a:lstStyle/>
          <a:p>
            <a:pPr>
              <a:defRPr/>
            </a:pPr>
            <a:fld id="{BDDEE9D0-40B8-4878-8C32-4182A5A5FB92}" type="slidenum">
              <a:rPr lang="he-IL">
                <a:solidFill>
                  <a:prstClr val="black">
                    <a:tint val="75000"/>
                  </a:prstClr>
                </a:solidFill>
              </a:rPr>
              <a:pPr>
                <a:defRPr/>
              </a:pPr>
              <a:t>17</a:t>
            </a:fld>
            <a:endParaRPr lang="he-IL">
              <a:solidFill>
                <a:prstClr val="black">
                  <a:tint val="75000"/>
                </a:prstClr>
              </a:solidFill>
            </a:endParaRPr>
          </a:p>
        </p:txBody>
      </p:sp>
      <p:sp>
        <p:nvSpPr>
          <p:cNvPr id="4" name="מלבן 3"/>
          <p:cNvSpPr/>
          <p:nvPr/>
        </p:nvSpPr>
        <p:spPr>
          <a:xfrm>
            <a:off x="575556" y="1772816"/>
            <a:ext cx="7992888" cy="2677656"/>
          </a:xfrm>
          <a:prstGeom prst="rect">
            <a:avLst/>
          </a:prstGeom>
        </p:spPr>
        <p:txBody>
          <a:bodyPr wrap="square">
            <a:spAutoFit/>
          </a:bodyPr>
          <a:lstStyle/>
          <a:p>
            <a:pPr algn="just" fontAlgn="base">
              <a:spcBef>
                <a:spcPct val="0"/>
              </a:spcBef>
              <a:spcAft>
                <a:spcPts val="600"/>
              </a:spcAft>
            </a:pPr>
            <a:r>
              <a:rPr lang="he-IL" sz="2400" dirty="0">
                <a:solidFill>
                  <a:prstClr val="black"/>
                </a:solidFill>
                <a:latin typeface="Arial Rounded MT Bold"/>
                <a:ea typeface="Calibri"/>
                <a:cs typeface="Narkisim"/>
              </a:rPr>
              <a:t>חסר להכרה ההדדית האמיתית [שהאדון זקוק לה] אותו מומנט בו פועל האדון גם כנגד עצמו מה שהוא פועל כנגד זולתו... התודעה הבלתי מהותית היא, על-כן, האובייקט המהווה את </a:t>
            </a:r>
            <a:r>
              <a:rPr lang="he-IL" sz="2400" b="1" dirty="0">
                <a:solidFill>
                  <a:prstClr val="black"/>
                </a:solidFill>
                <a:latin typeface="Arial Rounded MT Bold"/>
                <a:ea typeface="Calibri"/>
                <a:cs typeface="Narkisim"/>
              </a:rPr>
              <a:t>האמת</a:t>
            </a:r>
            <a:r>
              <a:rPr lang="he-IL" sz="2400" dirty="0">
                <a:solidFill>
                  <a:prstClr val="black"/>
                </a:solidFill>
                <a:latin typeface="Arial Rounded MT Bold"/>
                <a:ea typeface="Calibri"/>
                <a:cs typeface="Narkisim"/>
              </a:rPr>
              <a:t> של הודאות העצמית של האדון. אבל ברור </a:t>
            </a:r>
            <a:r>
              <a:rPr lang="he-IL" sz="2400" dirty="0" err="1">
                <a:solidFill>
                  <a:prstClr val="black"/>
                </a:solidFill>
                <a:latin typeface="Arial Rounded MT Bold"/>
                <a:ea typeface="Calibri"/>
                <a:cs typeface="Narkisim"/>
              </a:rPr>
              <a:t>שאוביקט</a:t>
            </a:r>
            <a:r>
              <a:rPr lang="he-IL" sz="2400" dirty="0">
                <a:solidFill>
                  <a:prstClr val="black"/>
                </a:solidFill>
                <a:latin typeface="Arial Rounded MT Bold"/>
                <a:ea typeface="Calibri"/>
                <a:cs typeface="Narkisim"/>
              </a:rPr>
              <a:t> זה אינו מתאים עם מושגו. במקום שהאדון מימש את עצמו לגמרי – שם הוא אינו מוצא כלל תודעה עצמאית. מה שישנו בשבילו... [הוא] תודעה בלתי-עצמאית... האדנות הראתה שמהותה היא היפוכו של מה שהיא שואפת להיות</a:t>
            </a:r>
            <a:r>
              <a:rPr lang="he-IL" sz="2400">
                <a:solidFill>
                  <a:prstClr val="black"/>
                </a:solidFill>
                <a:latin typeface="Arial Rounded MT Bold"/>
                <a:ea typeface="Calibri"/>
                <a:cs typeface="Narkisim"/>
              </a:rPr>
              <a:t>... 192-191</a:t>
            </a:r>
            <a:endParaRPr lang="he-IL" sz="2400" dirty="0">
              <a:solidFill>
                <a:prstClr val="black"/>
              </a:solidFill>
              <a:latin typeface="Arial Rounded MT Bold"/>
              <a:ea typeface="Calibri"/>
              <a:cs typeface="Narkisim"/>
            </a:endParaRPr>
          </a:p>
        </p:txBody>
      </p:sp>
    </p:spTree>
    <p:extLst>
      <p:ext uri="{BB962C8B-B14F-4D97-AF65-F5344CB8AC3E}">
        <p14:creationId xmlns:p14="http://schemas.microsoft.com/office/powerpoint/2010/main" val="628591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B94F3F7-BCB7-155A-F6DC-1158865630B8}"/>
              </a:ext>
            </a:extLst>
          </p:cNvPr>
          <p:cNvSpPr>
            <a:spLocks noGrp="1"/>
          </p:cNvSpPr>
          <p:nvPr>
            <p:ph type="title"/>
          </p:nvPr>
        </p:nvSpPr>
        <p:spPr/>
        <p:txBody>
          <a:bodyPr/>
          <a:lstStyle/>
          <a:p>
            <a:endParaRPr lang="he-IL"/>
          </a:p>
        </p:txBody>
      </p:sp>
      <p:sp>
        <p:nvSpPr>
          <p:cNvPr id="3" name="מציין מיקום של מספר שקופית 2">
            <a:extLst>
              <a:ext uri="{FF2B5EF4-FFF2-40B4-BE49-F238E27FC236}">
                <a16:creationId xmlns:a16="http://schemas.microsoft.com/office/drawing/2014/main" id="{0C7D8AA2-098C-4BD7-3D67-61265F838B8F}"/>
              </a:ext>
            </a:extLst>
          </p:cNvPr>
          <p:cNvSpPr>
            <a:spLocks noGrp="1"/>
          </p:cNvSpPr>
          <p:nvPr>
            <p:ph type="sldNum" sz="quarter" idx="12"/>
          </p:nvPr>
        </p:nvSpPr>
        <p:spPr/>
        <p:txBody>
          <a:bodyPr/>
          <a:lstStyle/>
          <a:p>
            <a:fld id="{7BB997BE-C4FA-4984-B18F-EF1A88858D01}" type="slidenum">
              <a:rPr lang="he-IL" smtClean="0"/>
              <a:pPr/>
              <a:t>18</a:t>
            </a:fld>
            <a:endParaRPr lang="he-IL"/>
          </a:p>
        </p:txBody>
      </p:sp>
    </p:spTree>
    <p:extLst>
      <p:ext uri="{BB962C8B-B14F-4D97-AF65-F5344CB8AC3E}">
        <p14:creationId xmlns:p14="http://schemas.microsoft.com/office/powerpoint/2010/main" val="24179063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8A0DEE9-7E5F-4482-A4D5-8D2940C179F8}"/>
              </a:ext>
            </a:extLst>
          </p:cNvPr>
          <p:cNvSpPr>
            <a:spLocks noGrp="1"/>
          </p:cNvSpPr>
          <p:nvPr>
            <p:ph type="sldNum" sz="quarter" idx="12"/>
          </p:nvPr>
        </p:nvSpPr>
        <p:spPr/>
        <p:txBody>
          <a:bodyPr/>
          <a:lstStyle/>
          <a:p>
            <a:fld id="{7BB997BE-C4FA-4984-B18F-EF1A88858D01}" type="slidenum">
              <a:rPr lang="he-IL" smtClean="0"/>
              <a:pPr/>
              <a:t>19</a:t>
            </a:fld>
            <a:endParaRPr lang="he-IL"/>
          </a:p>
        </p:txBody>
      </p:sp>
      <p:sp>
        <p:nvSpPr>
          <p:cNvPr id="4" name="Rectangle 3">
            <a:extLst>
              <a:ext uri="{FF2B5EF4-FFF2-40B4-BE49-F238E27FC236}">
                <a16:creationId xmlns:a16="http://schemas.microsoft.com/office/drawing/2014/main" id="{1240DB7D-F8A9-4B11-9B06-CC4FDA3E5E28}"/>
              </a:ext>
            </a:extLst>
          </p:cNvPr>
          <p:cNvSpPr/>
          <p:nvPr/>
        </p:nvSpPr>
        <p:spPr>
          <a:xfrm>
            <a:off x="827584" y="260648"/>
            <a:ext cx="7920880" cy="6555641"/>
          </a:xfrm>
          <a:prstGeom prst="rect">
            <a:avLst/>
          </a:prstGeom>
        </p:spPr>
        <p:txBody>
          <a:bodyPr wrap="square">
            <a:spAutoFit/>
          </a:bodyPr>
          <a:lstStyle/>
          <a:p>
            <a:pPr algn="just"/>
            <a:r>
              <a:rPr lang="he-IL" sz="2000" dirty="0">
                <a:latin typeface="Times New Roman" panose="02020603050405020304" pitchFamily="18" charset="0"/>
                <a:ea typeface="Times New Roman" panose="02020603050405020304" pitchFamily="18" charset="0"/>
                <a:cs typeface="Narkisim" panose="020E0502050101010101" pitchFamily="34" charset="-79"/>
              </a:rPr>
              <a:t>מה </a:t>
            </a:r>
            <a:r>
              <a:rPr lang="he-IL" sz="2000" dirty="0" err="1">
                <a:latin typeface="Times New Roman" panose="02020603050405020304" pitchFamily="18" charset="0"/>
                <a:ea typeface="Times New Roman" panose="02020603050405020304" pitchFamily="18" charset="0"/>
                <a:cs typeface="Narkisim" panose="020E0502050101010101" pitchFamily="34" charset="-79"/>
              </a:rPr>
              <a:t>שהאינדיווידואל</a:t>
            </a:r>
            <a:r>
              <a:rPr lang="he-IL" sz="2000" dirty="0">
                <a:latin typeface="Times New Roman" panose="02020603050405020304" pitchFamily="18" charset="0"/>
                <a:ea typeface="Times New Roman" panose="02020603050405020304" pitchFamily="18" charset="0"/>
                <a:cs typeface="Narkisim" panose="020E0502050101010101" pitchFamily="34" charset="-79"/>
              </a:rPr>
              <a:t> עושה, זה אורחם ומנהגם הכללי של כולם. התוכן הזה, גם כאשר הוא פרטי לגמרי, מבחינת ממשותו משולב בפועלם של כולם. </a:t>
            </a:r>
            <a:r>
              <a:rPr lang="he-IL" sz="2000" b="1" dirty="0">
                <a:latin typeface="Times New Roman" panose="02020603050405020304" pitchFamily="18" charset="0"/>
                <a:ea typeface="Times New Roman" panose="02020603050405020304" pitchFamily="18" charset="0"/>
                <a:cs typeface="Narkisim" panose="020E0502050101010101" pitchFamily="34" charset="-79"/>
              </a:rPr>
              <a:t>עבודתו</a:t>
            </a:r>
            <a:r>
              <a:rPr lang="he-IL" sz="2000" dirty="0">
                <a:latin typeface="Times New Roman" panose="02020603050405020304" pitchFamily="18" charset="0"/>
                <a:ea typeface="Times New Roman" panose="02020603050405020304" pitchFamily="18" charset="0"/>
                <a:cs typeface="Narkisim" panose="020E0502050101010101" pitchFamily="34" charset="-79"/>
              </a:rPr>
              <a:t> של הפרט לצרכיו מספקת הן את צורכי האחרים והן את צרכיו שלו, ולסיפוק צרכיו שלו הוא מגיע רק באמצעות עבודתם של האחרים. - כבר בעבודתו ה</a:t>
            </a:r>
            <a:r>
              <a:rPr lang="he-IL" sz="2000" b="1" dirty="0">
                <a:latin typeface="Times New Roman" panose="02020603050405020304" pitchFamily="18" charset="0"/>
                <a:ea typeface="Times New Roman" panose="02020603050405020304" pitchFamily="18" charset="0"/>
                <a:cs typeface="Narkisim" panose="020E0502050101010101" pitchFamily="34" charset="-79"/>
              </a:rPr>
              <a:t>פרטית</a:t>
            </a:r>
            <a:r>
              <a:rPr lang="he-IL" sz="2000" dirty="0">
                <a:latin typeface="Times New Roman" panose="02020603050405020304" pitchFamily="18" charset="0"/>
                <a:ea typeface="Times New Roman" panose="02020603050405020304" pitchFamily="18" charset="0"/>
                <a:cs typeface="Narkisim" panose="020E0502050101010101" pitchFamily="34" charset="-79"/>
              </a:rPr>
              <a:t> מבצע הפרט </a:t>
            </a:r>
            <a:r>
              <a:rPr lang="he-IL" sz="2000" b="1" dirty="0">
                <a:latin typeface="Times New Roman" panose="02020603050405020304" pitchFamily="18" charset="0"/>
                <a:ea typeface="Times New Roman" panose="02020603050405020304" pitchFamily="18" charset="0"/>
                <a:cs typeface="Narkisim" panose="020E0502050101010101" pitchFamily="34" charset="-79"/>
              </a:rPr>
              <a:t>באופן בלתי-מודע</a:t>
            </a:r>
            <a:r>
              <a:rPr lang="he-IL" sz="2000" dirty="0">
                <a:latin typeface="Times New Roman" panose="02020603050405020304" pitchFamily="18" charset="0"/>
                <a:ea typeface="Times New Roman" panose="02020603050405020304" pitchFamily="18" charset="0"/>
                <a:cs typeface="Narkisim" panose="020E0502050101010101" pitchFamily="34" charset="-79"/>
              </a:rPr>
              <a:t> עבודה </a:t>
            </a:r>
            <a:r>
              <a:rPr lang="he-IL" sz="2000" b="1" dirty="0">
                <a:latin typeface="Times New Roman" panose="02020603050405020304" pitchFamily="18" charset="0"/>
                <a:ea typeface="Times New Roman" panose="02020603050405020304" pitchFamily="18" charset="0"/>
                <a:cs typeface="Narkisim" panose="020E0502050101010101" pitchFamily="34" charset="-79"/>
              </a:rPr>
              <a:t>כללית</a:t>
            </a:r>
            <a:r>
              <a:rPr lang="he-IL" sz="2000" dirty="0">
                <a:latin typeface="Times New Roman" panose="02020603050405020304" pitchFamily="18" charset="0"/>
                <a:ea typeface="Times New Roman" panose="02020603050405020304" pitchFamily="18" charset="0"/>
                <a:cs typeface="Narkisim" panose="020E0502050101010101" pitchFamily="34" charset="-79"/>
              </a:rPr>
              <a:t>, ואת העבודה הכללית הוא מבצע גם כמושאו ה</a:t>
            </a:r>
            <a:r>
              <a:rPr lang="he-IL" sz="2000" b="1" dirty="0">
                <a:latin typeface="Times New Roman" panose="02020603050405020304" pitchFamily="18" charset="0"/>
                <a:ea typeface="Times New Roman" panose="02020603050405020304" pitchFamily="18" charset="0"/>
                <a:cs typeface="Narkisim" panose="020E0502050101010101" pitchFamily="34" charset="-79"/>
              </a:rPr>
              <a:t>מודע</a:t>
            </a:r>
            <a:r>
              <a:rPr lang="he-IL" sz="2000" dirty="0">
                <a:latin typeface="Times New Roman" panose="02020603050405020304" pitchFamily="18" charset="0"/>
                <a:ea typeface="Times New Roman" panose="02020603050405020304" pitchFamily="18" charset="0"/>
                <a:cs typeface="Narkisim" panose="020E0502050101010101" pitchFamily="34" charset="-79"/>
              </a:rPr>
              <a:t>; השלם מהווה את מפעלו כ</a:t>
            </a:r>
            <a:r>
              <a:rPr lang="he-IL" sz="2000" b="1" dirty="0">
                <a:latin typeface="Times New Roman" panose="02020603050405020304" pitchFamily="18" charset="0"/>
                <a:ea typeface="Times New Roman" panose="02020603050405020304" pitchFamily="18" charset="0"/>
                <a:cs typeface="Narkisim" panose="020E0502050101010101" pitchFamily="34" charset="-79"/>
              </a:rPr>
              <a:t>שלם</a:t>
            </a:r>
            <a:r>
              <a:rPr lang="he-IL" sz="2000" dirty="0">
                <a:latin typeface="Times New Roman" panose="02020603050405020304" pitchFamily="18" charset="0"/>
                <a:ea typeface="Times New Roman" panose="02020603050405020304" pitchFamily="18" charset="0"/>
                <a:cs typeface="Narkisim" panose="020E0502050101010101" pitchFamily="34" charset="-79"/>
              </a:rPr>
              <a:t>, שעבורו הפרט מקריב את עצמו ועל ידי כך מקבל את עצמו בחזרה מהשלם. אין כאן שום דבר לא הדדי, שום דבר שבו עצמאות </a:t>
            </a:r>
            <a:r>
              <a:rPr lang="he-IL" sz="2000" dirty="0" err="1">
                <a:latin typeface="Times New Roman" panose="02020603050405020304" pitchFamily="18" charset="0"/>
                <a:ea typeface="Times New Roman" panose="02020603050405020304" pitchFamily="18" charset="0"/>
                <a:cs typeface="Narkisim" panose="020E0502050101010101" pitchFamily="34" charset="-79"/>
              </a:rPr>
              <a:t>האינדיווידואל</a:t>
            </a:r>
            <a:r>
              <a:rPr lang="he-IL" sz="2000" dirty="0">
                <a:latin typeface="Times New Roman" panose="02020603050405020304" pitchFamily="18" charset="0"/>
                <a:ea typeface="Times New Roman" panose="02020603050405020304" pitchFamily="18" charset="0"/>
                <a:cs typeface="Narkisim" panose="020E0502050101010101" pitchFamily="34" charset="-79"/>
              </a:rPr>
              <a:t>,  בהתפרקות היותה עבור עצמה, ב</a:t>
            </a:r>
            <a:r>
              <a:rPr lang="he-IL" sz="2000" b="1" dirty="0">
                <a:latin typeface="Times New Roman" panose="02020603050405020304" pitchFamily="18" charset="0"/>
                <a:ea typeface="Times New Roman" panose="02020603050405020304" pitchFamily="18" charset="0"/>
                <a:cs typeface="Narkisim" panose="020E0502050101010101" pitchFamily="34" charset="-79"/>
              </a:rPr>
              <a:t>שלילת</a:t>
            </a:r>
            <a:r>
              <a:rPr lang="he-IL" sz="2000" dirty="0">
                <a:latin typeface="Times New Roman" panose="02020603050405020304" pitchFamily="18" charset="0"/>
                <a:ea typeface="Times New Roman" panose="02020603050405020304" pitchFamily="18" charset="0"/>
                <a:cs typeface="Narkisim" panose="020E0502050101010101" pitchFamily="34" charset="-79"/>
              </a:rPr>
              <a:t> עצמה, לא מקנה לעצמה את המשמעות החיובית של היותה עבור עצמה. האחדות הזו של ההוויה עבור אחר (ההיהפכות לְדבר) ושל ההוויה עבור עצמה, הסובסטנציה הכללית, דוברת את </a:t>
            </a:r>
            <a:r>
              <a:rPr lang="he-IL" sz="2000" b="1" dirty="0">
                <a:latin typeface="Times New Roman" panose="02020603050405020304" pitchFamily="18" charset="0"/>
                <a:ea typeface="Times New Roman" panose="02020603050405020304" pitchFamily="18" charset="0"/>
                <a:cs typeface="Narkisim" panose="020E0502050101010101" pitchFamily="34" charset="-79"/>
              </a:rPr>
              <a:t>שפתה הכללית</a:t>
            </a:r>
            <a:r>
              <a:rPr lang="he-IL" sz="2000" dirty="0">
                <a:latin typeface="Times New Roman" panose="02020603050405020304" pitchFamily="18" charset="0"/>
                <a:ea typeface="Times New Roman" panose="02020603050405020304" pitchFamily="18" charset="0"/>
                <a:cs typeface="Narkisim" panose="020E0502050101010101" pitchFamily="34" charset="-79"/>
              </a:rPr>
              <a:t> במנהגיו ובחוקיו של עם; ואולם הישות ההווה והבלתי-משתנה הזו אינה אלא הביטוי של האינדיווידואליות הפרטית הנדמית כמנוגדת לה; החוקים אומרים מה כל פרט </a:t>
            </a:r>
            <a:r>
              <a:rPr lang="he-IL" sz="2000" b="1" dirty="0">
                <a:latin typeface="Times New Roman" panose="02020603050405020304" pitchFamily="18" charset="0"/>
                <a:ea typeface="Times New Roman" panose="02020603050405020304" pitchFamily="18" charset="0"/>
                <a:cs typeface="Narkisim" panose="020E0502050101010101" pitchFamily="34" charset="-79"/>
              </a:rPr>
              <a:t>מהווה ועושה</a:t>
            </a:r>
            <a:r>
              <a:rPr lang="he-IL" sz="2000" dirty="0">
                <a:latin typeface="Times New Roman" panose="02020603050405020304" pitchFamily="18" charset="0"/>
                <a:ea typeface="Times New Roman" panose="02020603050405020304" pitchFamily="18" charset="0"/>
                <a:cs typeface="Narkisim" panose="020E0502050101010101" pitchFamily="34" charset="-79"/>
              </a:rPr>
              <a:t>; </a:t>
            </a:r>
            <a:r>
              <a:rPr lang="he-IL" sz="2000" dirty="0" err="1">
                <a:latin typeface="Times New Roman" panose="02020603050405020304" pitchFamily="18" charset="0"/>
                <a:ea typeface="Times New Roman" panose="02020603050405020304" pitchFamily="18" charset="0"/>
                <a:cs typeface="Narkisim" panose="020E0502050101010101" pitchFamily="34" charset="-79"/>
              </a:rPr>
              <a:t>האינדיווידואל</a:t>
            </a:r>
            <a:r>
              <a:rPr lang="he-IL" sz="2000" dirty="0">
                <a:latin typeface="Times New Roman" panose="02020603050405020304" pitchFamily="18" charset="0"/>
                <a:ea typeface="Times New Roman" panose="02020603050405020304" pitchFamily="18" charset="0"/>
                <a:cs typeface="Narkisim" panose="020E0502050101010101" pitchFamily="34" charset="-79"/>
              </a:rPr>
              <a:t> לא מזהה את החוקים רק בתור </a:t>
            </a:r>
            <a:r>
              <a:rPr lang="he-IL" sz="2000" dirty="0" err="1">
                <a:latin typeface="Times New Roman" panose="02020603050405020304" pitchFamily="18" charset="0"/>
                <a:ea typeface="Times New Roman" panose="02020603050405020304" pitchFamily="18" charset="0"/>
                <a:cs typeface="Narkisim" panose="020E0502050101010101" pitchFamily="34" charset="-79"/>
              </a:rPr>
              <a:t>הריאליה</a:t>
            </a:r>
            <a:r>
              <a:rPr lang="he-IL" sz="2000" dirty="0">
                <a:latin typeface="Times New Roman" panose="02020603050405020304" pitchFamily="18" charset="0"/>
                <a:ea typeface="Times New Roman" panose="02020603050405020304" pitchFamily="18" charset="0"/>
                <a:cs typeface="Narkisim" panose="020E0502050101010101" pitchFamily="34" charset="-79"/>
              </a:rPr>
              <a:t> </a:t>
            </a:r>
            <a:r>
              <a:rPr lang="he-IL" sz="2000" dirty="0" err="1">
                <a:latin typeface="Times New Roman" panose="02020603050405020304" pitchFamily="18" charset="0"/>
                <a:ea typeface="Times New Roman" panose="02020603050405020304" pitchFamily="18" charset="0"/>
                <a:cs typeface="Narkisim" panose="020E0502050101010101" pitchFamily="34" charset="-79"/>
              </a:rPr>
              <a:t>המושאית</a:t>
            </a:r>
            <a:r>
              <a:rPr lang="he-IL" sz="2000" dirty="0">
                <a:latin typeface="Times New Roman" panose="02020603050405020304" pitchFamily="18" charset="0"/>
                <a:ea typeface="Times New Roman" panose="02020603050405020304" pitchFamily="18" charset="0"/>
                <a:cs typeface="Narkisim" panose="020E0502050101010101" pitchFamily="34" charset="-79"/>
              </a:rPr>
              <a:t> ה</a:t>
            </a:r>
            <a:r>
              <a:rPr lang="he-IL" sz="2000" b="1" dirty="0">
                <a:latin typeface="Times New Roman" panose="02020603050405020304" pitchFamily="18" charset="0"/>
                <a:ea typeface="Times New Roman" panose="02020603050405020304" pitchFamily="18" charset="0"/>
                <a:cs typeface="Narkisim" panose="020E0502050101010101" pitchFamily="34" charset="-79"/>
              </a:rPr>
              <a:t>כללית</a:t>
            </a:r>
            <a:r>
              <a:rPr lang="he-IL" sz="2000" dirty="0">
                <a:latin typeface="Times New Roman" panose="02020603050405020304" pitchFamily="18" charset="0"/>
                <a:ea typeface="Times New Roman" panose="02020603050405020304" pitchFamily="18" charset="0"/>
                <a:cs typeface="Narkisim" panose="020E0502050101010101" pitchFamily="34" charset="-79"/>
              </a:rPr>
              <a:t> שלו, אלא באותה המידה הוא מזהה בהם את עצמו או מזהה אותם כ</a:t>
            </a:r>
            <a:r>
              <a:rPr lang="he-IL" sz="2000" b="1" dirty="0">
                <a:latin typeface="Times New Roman" panose="02020603050405020304" pitchFamily="18" charset="0"/>
                <a:ea typeface="Times New Roman" panose="02020603050405020304" pitchFamily="18" charset="0"/>
                <a:cs typeface="Narkisim" panose="020E0502050101010101" pitchFamily="34" charset="-79"/>
              </a:rPr>
              <a:t>מופרטים</a:t>
            </a:r>
            <a:r>
              <a:rPr lang="he-IL" sz="2000" dirty="0">
                <a:latin typeface="Times New Roman" panose="02020603050405020304" pitchFamily="18" charset="0"/>
                <a:ea typeface="Times New Roman" panose="02020603050405020304" pitchFamily="18" charset="0"/>
                <a:cs typeface="Narkisim" panose="020E0502050101010101" pitchFamily="34" charset="-79"/>
              </a:rPr>
              <a:t> באינדיווידואליות שלו עצמו ובכל אחר מעמיתיו האזרחים. ברוח הכללית מוצא אפוא כל אחד את הוודאות לגבי עצמו, כלומר, הוא יודע בוודאות שמה שמצוי לו בממשות ההווה אינו אלא הוא עצמו; הוא ודאי לגבי האחרים באותה המידה שהוא ודאי לגבי עצמו. -- אני רואה על כולם שהם מהווים עבור עצמם את הישות העצמאית הזו, בדיוק כפי שאני עבור עצמי; אני רואה באחרים את אחדותי החופשית עמם ומסתכל בה כך שהאחדות הזו, באותה המידה שהיא הווה באמצעותי, כך היא הווה אף באמצעות האחרים, -- אני מסתכל עליהם כעל עצמי, על עצמי כעליהם. (351)</a:t>
            </a:r>
            <a:endParaRPr lang="en-IL" sz="2000" dirty="0">
              <a:latin typeface="Times New Roman" panose="02020603050405020304" pitchFamily="18" charset="0"/>
              <a:ea typeface="Times New Roman" panose="02020603050405020304" pitchFamily="18" charset="0"/>
              <a:cs typeface="Miriam" panose="020B0502050101010101" pitchFamily="34" charset="-79"/>
            </a:endParaRPr>
          </a:p>
        </p:txBody>
      </p:sp>
    </p:spTree>
    <p:extLst>
      <p:ext uri="{BB962C8B-B14F-4D97-AF65-F5344CB8AC3E}">
        <p14:creationId xmlns:p14="http://schemas.microsoft.com/office/powerpoint/2010/main" val="16557067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היפוך תפקידים</a:t>
            </a:r>
          </a:p>
        </p:txBody>
      </p:sp>
      <p:sp>
        <p:nvSpPr>
          <p:cNvPr id="3" name="מציין מיקום של מספר שקופית 2"/>
          <p:cNvSpPr>
            <a:spLocks noGrp="1"/>
          </p:cNvSpPr>
          <p:nvPr>
            <p:ph type="sldNum" sz="quarter" idx="12"/>
          </p:nvPr>
        </p:nvSpPr>
        <p:spPr/>
        <p:txBody>
          <a:bodyPr/>
          <a:lstStyle/>
          <a:p>
            <a:pPr>
              <a:defRPr/>
            </a:pPr>
            <a:fld id="{BDDEE9D0-40B8-4878-8C32-4182A5A5FB92}" type="slidenum">
              <a:rPr lang="he-IL">
                <a:solidFill>
                  <a:prstClr val="black">
                    <a:tint val="75000"/>
                  </a:prstClr>
                </a:solidFill>
              </a:rPr>
              <a:pPr>
                <a:defRPr/>
              </a:pPr>
              <a:t>20</a:t>
            </a:fld>
            <a:endParaRPr lang="he-IL">
              <a:solidFill>
                <a:prstClr val="black">
                  <a:tint val="75000"/>
                </a:prstClr>
              </a:solidFill>
            </a:endParaRPr>
          </a:p>
        </p:txBody>
      </p:sp>
      <p:sp>
        <p:nvSpPr>
          <p:cNvPr id="4" name="מלבן 3"/>
          <p:cNvSpPr/>
          <p:nvPr/>
        </p:nvSpPr>
        <p:spPr>
          <a:xfrm>
            <a:off x="575556" y="828288"/>
            <a:ext cx="7992888" cy="4678204"/>
          </a:xfrm>
          <a:prstGeom prst="rect">
            <a:avLst/>
          </a:prstGeom>
        </p:spPr>
        <p:txBody>
          <a:bodyPr wrap="square">
            <a:spAutoFit/>
          </a:bodyPr>
          <a:lstStyle/>
          <a:p>
            <a:pPr algn="just" fontAlgn="base">
              <a:spcBef>
                <a:spcPct val="0"/>
              </a:spcBef>
              <a:spcAft>
                <a:spcPts val="600"/>
              </a:spcAft>
            </a:pPr>
            <a:r>
              <a:rPr lang="he-IL" sz="2400" dirty="0">
                <a:solidFill>
                  <a:prstClr val="black"/>
                </a:solidFill>
                <a:latin typeface="Arial Rounded MT Bold"/>
                <a:ea typeface="Calibri"/>
                <a:cs typeface="Narkisim"/>
              </a:rPr>
              <a:t>חסר להכרה ההדדית האמיתית [שהאדון זקוק לה] אותו מומנט בו פועל האדון גם כנגד עצמו מה שהוא פועל כנגד זולתו... התודעה הבלתי מהותית היא, על-כן, האובייקט המהווה את </a:t>
            </a:r>
            <a:r>
              <a:rPr lang="he-IL" sz="2400" b="1" dirty="0">
                <a:solidFill>
                  <a:prstClr val="black"/>
                </a:solidFill>
                <a:latin typeface="Arial Rounded MT Bold"/>
                <a:ea typeface="Calibri"/>
                <a:cs typeface="Narkisim"/>
              </a:rPr>
              <a:t>האמת</a:t>
            </a:r>
            <a:r>
              <a:rPr lang="he-IL" sz="2400" dirty="0">
                <a:solidFill>
                  <a:prstClr val="black"/>
                </a:solidFill>
                <a:latin typeface="Arial Rounded MT Bold"/>
                <a:ea typeface="Calibri"/>
                <a:cs typeface="Narkisim"/>
              </a:rPr>
              <a:t> של הודאות העצמית של האדון. אבל ברור </a:t>
            </a:r>
            <a:r>
              <a:rPr lang="he-IL" sz="2400" dirty="0" err="1">
                <a:solidFill>
                  <a:prstClr val="black"/>
                </a:solidFill>
                <a:latin typeface="Arial Rounded MT Bold"/>
                <a:ea typeface="Calibri"/>
                <a:cs typeface="Narkisim"/>
              </a:rPr>
              <a:t>שאוביקט</a:t>
            </a:r>
            <a:r>
              <a:rPr lang="he-IL" sz="2400" dirty="0">
                <a:solidFill>
                  <a:prstClr val="black"/>
                </a:solidFill>
                <a:latin typeface="Arial Rounded MT Bold"/>
                <a:ea typeface="Calibri"/>
                <a:cs typeface="Narkisim"/>
              </a:rPr>
              <a:t> זה אינו מתאים עם מושגו. במקום שהאדון מימש את עצמו לגמרי – שם הוא אינו מוצא כלל תודעה עצמאית. מה שישנו בשבילו... [הוא] תודעה בלתי-עצמאית... האדנות הראתה שמהותה היא היפוכו של מה שהיא שואפת להיות... 192-191</a:t>
            </a:r>
          </a:p>
          <a:p>
            <a:pPr algn="just" fontAlgn="base">
              <a:spcBef>
                <a:spcPct val="0"/>
              </a:spcBef>
              <a:spcAft>
                <a:spcPts val="600"/>
              </a:spcAft>
            </a:pPr>
            <a:r>
              <a:rPr lang="he-IL" sz="2400" dirty="0">
                <a:solidFill>
                  <a:prstClr val="black"/>
                </a:solidFill>
                <a:latin typeface="Arial Rounded MT Bold"/>
                <a:ea typeface="Calibri"/>
                <a:cs typeface="Narkisim"/>
              </a:rPr>
              <a:t>כך תהפוך גם העבדות במימושה לניגודו של מה שהיא הינה באופן בלתי אמצעי. </a:t>
            </a:r>
            <a:r>
              <a:rPr lang="he-IL" sz="2400">
                <a:solidFill>
                  <a:prstClr val="black"/>
                </a:solidFill>
                <a:latin typeface="Arial Rounded MT Bold"/>
                <a:ea typeface="Calibri"/>
                <a:cs typeface="Narkisim"/>
              </a:rPr>
              <a:t>תודעה </a:t>
            </a:r>
            <a:r>
              <a:rPr lang="he-IL" sz="2400" dirty="0">
                <a:solidFill>
                  <a:prstClr val="black"/>
                </a:solidFill>
                <a:latin typeface="Arial Rounded MT Bold"/>
                <a:ea typeface="Calibri"/>
                <a:cs typeface="Narkisim"/>
              </a:rPr>
              <a:t>זאת... תהפוך לעצמאות </a:t>
            </a:r>
            <a:r>
              <a:rPr lang="he-IL" sz="2400" dirty="0" err="1">
                <a:solidFill>
                  <a:prstClr val="black"/>
                </a:solidFill>
                <a:latin typeface="Arial Rounded MT Bold"/>
                <a:ea typeface="Calibri"/>
                <a:cs typeface="Narkisim"/>
              </a:rPr>
              <a:t>אמתית</a:t>
            </a:r>
            <a:r>
              <a:rPr lang="he-IL" sz="2400" dirty="0">
                <a:solidFill>
                  <a:prstClr val="black"/>
                </a:solidFill>
                <a:latin typeface="Arial Rounded MT Bold"/>
                <a:ea typeface="Calibri"/>
                <a:cs typeface="Narkisim"/>
              </a:rPr>
              <a:t>. </a:t>
            </a:r>
            <a:r>
              <a:rPr lang="he-IL" sz="2400">
                <a:solidFill>
                  <a:prstClr val="black"/>
                </a:solidFill>
                <a:latin typeface="Arial Rounded MT Bold"/>
                <a:ea typeface="Calibri"/>
                <a:cs typeface="Narkisim"/>
              </a:rPr>
              <a:t>193 </a:t>
            </a:r>
          </a:p>
          <a:p>
            <a:pPr algn="just" fontAlgn="base">
              <a:spcBef>
                <a:spcPct val="0"/>
              </a:spcBef>
              <a:spcAft>
                <a:spcPts val="600"/>
              </a:spcAft>
            </a:pPr>
            <a:r>
              <a:rPr lang="he-IL" sz="2400">
                <a:solidFill>
                  <a:prstClr val="black"/>
                </a:solidFill>
                <a:latin typeface="Times New Roman"/>
                <a:ea typeface="Times New Roman"/>
                <a:cs typeface="Narkisim"/>
              </a:rPr>
              <a:t>האמת של </a:t>
            </a:r>
            <a:r>
              <a:rPr lang="he-IL" sz="2400">
                <a:solidFill>
                  <a:prstClr val="black"/>
                </a:solidFill>
                <a:latin typeface="Arial Rounded MT Bold"/>
                <a:cs typeface="Narkisim"/>
              </a:rPr>
              <a:t>התודעה</a:t>
            </a:r>
            <a:r>
              <a:rPr lang="he-IL" sz="2400">
                <a:solidFill>
                  <a:prstClr val="black"/>
                </a:solidFill>
                <a:latin typeface="Times New Roman"/>
                <a:ea typeface="Times New Roman"/>
                <a:cs typeface="Narkisim"/>
              </a:rPr>
              <a:t> העצמית היא אפוא התודעה העבדותית... [לעומת זאת] רואה העבדות באדון את המהותי. </a:t>
            </a:r>
            <a:r>
              <a:rPr lang="he-IL" sz="2400" b="1">
                <a:solidFill>
                  <a:prstClr val="black"/>
                </a:solidFill>
                <a:latin typeface="Times New Roman"/>
                <a:ea typeface="Times New Roman"/>
                <a:cs typeface="Narkisim"/>
              </a:rPr>
              <a:t>האמת</a:t>
            </a:r>
            <a:r>
              <a:rPr lang="he-IL" sz="2400">
                <a:solidFill>
                  <a:prstClr val="black"/>
                </a:solidFill>
                <a:latin typeface="Times New Roman"/>
                <a:ea typeface="Times New Roman"/>
                <a:cs typeface="Narkisim"/>
              </a:rPr>
              <a:t> בשבילה היא אפוא </a:t>
            </a:r>
            <a:r>
              <a:rPr lang="he-IL" sz="2400" b="1">
                <a:solidFill>
                  <a:prstClr val="black"/>
                </a:solidFill>
                <a:latin typeface="Times New Roman"/>
                <a:ea typeface="Times New Roman"/>
                <a:cs typeface="Narkisim"/>
              </a:rPr>
              <a:t>התודעה העצמאית שהינה בשביל עצמה</a:t>
            </a:r>
            <a:r>
              <a:rPr lang="he-IL" sz="2400">
                <a:solidFill>
                  <a:prstClr val="black"/>
                </a:solidFill>
                <a:latin typeface="Times New Roman"/>
                <a:ea typeface="Times New Roman"/>
                <a:cs typeface="Narkisim"/>
              </a:rPr>
              <a:t>. 193</a:t>
            </a:r>
            <a:endParaRPr lang="he-IL" sz="2400" dirty="0">
              <a:solidFill>
                <a:prstClr val="black"/>
              </a:solidFill>
              <a:latin typeface="Arial Rounded MT Bold"/>
              <a:ea typeface="Calibri"/>
              <a:cs typeface="Narkisim"/>
            </a:endParaRPr>
          </a:p>
        </p:txBody>
      </p:sp>
    </p:spTree>
    <p:extLst>
      <p:ext uri="{BB962C8B-B14F-4D97-AF65-F5344CB8AC3E}">
        <p14:creationId xmlns:p14="http://schemas.microsoft.com/office/powerpoint/2010/main" val="3038314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dc8eb246-3908-4bf2-9270-78aabb419f5a"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3F140B02EF6F84E94449467E5B86E97" ma:contentTypeVersion="15" ma:contentTypeDescription="Create a new document." ma:contentTypeScope="" ma:versionID="2067d07784979ab201f812c476e1ba35">
  <xsd:schema xmlns:xsd="http://www.w3.org/2001/XMLSchema" xmlns:xs="http://www.w3.org/2001/XMLSchema" xmlns:p="http://schemas.microsoft.com/office/2006/metadata/properties" xmlns:ns3="dc8eb246-3908-4bf2-9270-78aabb419f5a" xmlns:ns4="f2e71ada-5fbf-4c98-b634-cbb41a34da09" targetNamespace="http://schemas.microsoft.com/office/2006/metadata/properties" ma:root="true" ma:fieldsID="a602ba3f3465495f8d324221adc42752" ns3:_="" ns4:_="">
    <xsd:import namespace="dc8eb246-3908-4bf2-9270-78aabb419f5a"/>
    <xsd:import namespace="f2e71ada-5fbf-4c98-b634-cbb41a34da09"/>
    <xsd:element name="properties">
      <xsd:complexType>
        <xsd:sequence>
          <xsd:element name="documentManagement">
            <xsd:complexType>
              <xsd:all>
                <xsd:element ref="ns3:MediaServiceMetadata" minOccurs="0"/>
                <xsd:element ref="ns3:MediaServiceFastMetadata" minOccurs="0"/>
                <xsd:element ref="ns3:MediaServiceObjectDetectorVersions" minOccurs="0"/>
                <xsd:element ref="ns3:MediaServiceSystemTags" minOccurs="0"/>
                <xsd:element ref="ns3:MediaServiceGenerationTime" minOccurs="0"/>
                <xsd:element ref="ns3:MediaServiceEventHashCode" minOccurs="0"/>
                <xsd:element ref="ns3:MediaLengthInSeconds" minOccurs="0"/>
                <xsd:element ref="ns3:MediaServiceDateTaken" minOccurs="0"/>
                <xsd:element ref="ns3:MediaServiceOCR" minOccurs="0"/>
                <xsd:element ref="ns3:MediaServiceLocation" minOccurs="0"/>
                <xsd:element ref="ns3:MediaServiceSearchProperties" minOccurs="0"/>
                <xsd:element ref="ns3:_activity"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c8eb246-3908-4bf2-9270-78aabb419f5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ystemTags" ma:index="11" nillable="true" ma:displayName="MediaServiceSystemTags" ma:hidden="true" ma:internalName="MediaServiceSystemTags" ma:readOnly="true">
      <xsd:simpleType>
        <xsd:restriction base="dms:Note"/>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dexed="true" ma:internalName="MediaServiceLocation" ma:readOnly="true">
      <xsd:simpleType>
        <xsd:restriction base="dms:Text"/>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_activity" ma:index="19"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2e71ada-5fbf-4c98-b634-cbb41a34da09" elementFormDefault="qualified">
    <xsd:import namespace="http://schemas.microsoft.com/office/2006/documentManagement/types"/>
    <xsd:import namespace="http://schemas.microsoft.com/office/infopath/2007/PartnerControls"/>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element name="SharingHintHash" ma:index="2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FBD7693-2776-497F-A931-413FBC92530F}">
  <ds:schemaRefs>
    <ds:schemaRef ds:uri="http://purl.org/dc/elements/1.1/"/>
    <ds:schemaRef ds:uri="http://www.w3.org/XML/1998/namespace"/>
    <ds:schemaRef ds:uri="http://purl.org/dc/terms/"/>
    <ds:schemaRef ds:uri="http://schemas.microsoft.com/office/2006/documentManagement/types"/>
    <ds:schemaRef ds:uri="f2e71ada-5fbf-4c98-b634-cbb41a34da09"/>
    <ds:schemaRef ds:uri="http://schemas.openxmlformats.org/package/2006/metadata/core-properties"/>
    <ds:schemaRef ds:uri="dc8eb246-3908-4bf2-9270-78aabb419f5a"/>
    <ds:schemaRef ds:uri="http://schemas.microsoft.com/office/infopath/2007/PartnerControls"/>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6FE920CD-5E27-439C-B68B-B7F9CDDF80B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c8eb246-3908-4bf2-9270-78aabb419f5a"/>
    <ds:schemaRef ds:uri="f2e71ada-5fbf-4c98-b634-cbb41a34da0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1EBB686-A58F-41BF-BDBB-0620482254B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4618</TotalTime>
  <Words>2336</Words>
  <Application>Microsoft Office PowerPoint</Application>
  <PresentationFormat>On-screen Show (4:3)</PresentationFormat>
  <Paragraphs>78</Paragraphs>
  <Slides>20</Slides>
  <Notes>11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Arial</vt:lpstr>
      <vt:lpstr>Arial Rounded MT Bold</vt:lpstr>
      <vt:lpstr>Calibri</vt:lpstr>
      <vt:lpstr>Miriam</vt:lpstr>
      <vt:lpstr>Miriam Transparent</vt:lpstr>
      <vt:lpstr>Narkisim</vt:lpstr>
      <vt:lpstr>Times New Roman</vt:lpstr>
      <vt:lpstr>ערכת נושא Office</vt:lpstr>
      <vt:lpstr>PowerPoint Presentation</vt:lpstr>
      <vt:lpstr>PowerPoint Presentation</vt:lpstr>
      <vt:lpstr>"המושא נהיה חיים, הוויה רפלקסיבית"</vt:lpstr>
      <vt:lpstr>הרס האובייקט, אישור אובייקטיבי, היעשות אובייקטיבי</vt:lpstr>
      <vt:lpstr>רצייה וסיפוק\אישור-עצמי בסבך האובייקט</vt:lpstr>
      <vt:lpstr>נחוץ אובייקט סובייקטיבי</vt:lpstr>
      <vt:lpstr>הכול משתנה</vt:lpstr>
      <vt:lpstr>רוח</vt:lpstr>
      <vt:lpstr>מפסקאות 192-186</vt:lpstr>
      <vt:lpstr>יחיד אל מול יחיד</vt:lpstr>
      <vt:lpstr>משמעות המפגש</vt:lpstr>
      <vt:lpstr>מה שדרוש ועדיין איננו</vt:lpstr>
      <vt:lpstr>הן מוכיחות את עצמן -- כל אחת לעצמה ואישה לרעותה -- על ידי המאבק</vt:lpstr>
      <vt:lpstr>סוף המאבק</vt:lpstr>
      <vt:lpstr>אדון ועבד</vt:lpstr>
      <vt:lpstr>הנאה לעומת עיבוד</vt:lpstr>
      <vt:lpstr>היפוך תפקידים</vt:lpstr>
      <vt:lpstr>PowerPoint Presentation</vt:lpstr>
      <vt:lpstr>PowerPoint Presentation</vt:lpstr>
      <vt:lpstr>היפוך תפקידים</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פנומנולוגיה של הרוח, תוכן העניינים</dc:title>
  <dc:creator>אליעזר מלכיאל</dc:creator>
  <cp:lastModifiedBy>אליעזר מלכיאל</cp:lastModifiedBy>
  <cp:revision>335</cp:revision>
  <dcterms:created xsi:type="dcterms:W3CDTF">2013-03-07T10:20:36Z</dcterms:created>
  <dcterms:modified xsi:type="dcterms:W3CDTF">2024-07-09T12:44:28Z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0x01010023F140B02EF6F84E94449467E5B86E97</vt:lpwstr>
  </property>
</Properties>
</file>