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Century Schoolbook" panose="02040604050505020304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4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g5rg3m75xZwvB6lPJ/xrBWei1O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0F3D9-33CC-437D-B955-D79D4D00A1E2}" v="1" dt="2024-05-01T16:44:17.084"/>
  </p1510:revLst>
</p1510:revInfo>
</file>

<file path=ppt/tableStyles.xml><?xml version="1.0" encoding="utf-8"?>
<a:tblStyleLst xmlns:a="http://schemas.openxmlformats.org/drawingml/2006/main" def="{33D525F3-9C00-46CD-9357-C2B73D92DAAF}">
  <a:tblStyle styleId="{33D525F3-9C00-46CD-9357-C2B73D92DAAF}" styleName="Table_0">
    <a:wholeTbl>
      <a:tcTxStyle b="off" i="off">
        <a:font>
          <a:latin typeface="Century Schoolbook"/>
          <a:ea typeface="Century Schoolbook"/>
          <a:cs typeface="Century Schoolbook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5E8"/>
          </a:solidFill>
        </a:fill>
      </a:tcStyle>
    </a:wholeTbl>
    <a:band1H>
      <a:tcTxStyle/>
      <a:tcStyle>
        <a:tcBdr/>
        <a:fill>
          <a:solidFill>
            <a:srgbClr val="DEEA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AC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Schoolbook"/>
          <a:ea typeface="Century Schoolbook"/>
          <a:cs typeface="Century Schoolbook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Schoolbook"/>
          <a:ea typeface="Century Schoolbook"/>
          <a:cs typeface="Century Schoolbook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Schoolbook"/>
          <a:ea typeface="Century Schoolbook"/>
          <a:cs typeface="Century Schoolbook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Schoolbook"/>
          <a:ea typeface="Century Schoolbook"/>
          <a:cs typeface="Century Schoolbook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16" autoAdjust="0"/>
  </p:normalViewPr>
  <p:slideViewPr>
    <p:cSldViewPr snapToGrid="0">
      <p:cViewPr varScale="1">
        <p:scale>
          <a:sx n="57" d="100"/>
          <a:sy n="57" d="100"/>
        </p:scale>
        <p:origin x="272" y="4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ella Bereby-meyer" userId="0aae2fb6-9f30-4530-b6c7-fc71b95f5574" providerId="ADAL" clId="{9E50F3D9-33CC-437D-B955-D79D4D00A1E2}"/>
    <pc:docChg chg="undo custSel modSld">
      <pc:chgData name="Yoella Bereby-meyer" userId="0aae2fb6-9f30-4530-b6c7-fc71b95f5574" providerId="ADAL" clId="{9E50F3D9-33CC-437D-B955-D79D4D00A1E2}" dt="2024-05-02T08:51:14.523" v="51" actId="20577"/>
      <pc:docMkLst>
        <pc:docMk/>
      </pc:docMkLst>
      <pc:sldChg chg="modSp mod">
        <pc:chgData name="Yoella Bereby-meyer" userId="0aae2fb6-9f30-4530-b6c7-fc71b95f5574" providerId="ADAL" clId="{9E50F3D9-33CC-437D-B955-D79D4D00A1E2}" dt="2024-05-01T16:42:46.819" v="26" actId="255"/>
        <pc:sldMkLst>
          <pc:docMk/>
          <pc:sldMk cId="0" sldId="257"/>
        </pc:sldMkLst>
        <pc:spChg chg="mod">
          <ac:chgData name="Yoella Bereby-meyer" userId="0aae2fb6-9f30-4530-b6c7-fc71b95f5574" providerId="ADAL" clId="{9E50F3D9-33CC-437D-B955-D79D4D00A1E2}" dt="2024-05-01T16:42:46.819" v="26" actId="255"/>
          <ac:spMkLst>
            <pc:docMk/>
            <pc:sldMk cId="0" sldId="257"/>
            <ac:spMk id="113" creationId="{00000000-0000-0000-0000-000000000000}"/>
          </ac:spMkLst>
        </pc:spChg>
        <pc:spChg chg="mod">
          <ac:chgData name="Yoella Bereby-meyer" userId="0aae2fb6-9f30-4530-b6c7-fc71b95f5574" providerId="ADAL" clId="{9E50F3D9-33CC-437D-B955-D79D4D00A1E2}" dt="2024-05-01T16:40:48.199" v="2" actId="2711"/>
          <ac:spMkLst>
            <pc:docMk/>
            <pc:sldMk cId="0" sldId="257"/>
            <ac:spMk id="114" creationId="{00000000-0000-0000-0000-000000000000}"/>
          </ac:spMkLst>
        </pc:spChg>
      </pc:sldChg>
      <pc:sldChg chg="modSp mod">
        <pc:chgData name="Yoella Bereby-meyer" userId="0aae2fb6-9f30-4530-b6c7-fc71b95f5574" providerId="ADAL" clId="{9E50F3D9-33CC-437D-B955-D79D4D00A1E2}" dt="2024-05-02T08:51:14.523" v="51" actId="20577"/>
        <pc:sldMkLst>
          <pc:docMk/>
          <pc:sldMk cId="0" sldId="258"/>
        </pc:sldMkLst>
        <pc:graphicFrameChg chg="modGraphic">
          <ac:chgData name="Yoella Bereby-meyer" userId="0aae2fb6-9f30-4530-b6c7-fc71b95f5574" providerId="ADAL" clId="{9E50F3D9-33CC-437D-B955-D79D4D00A1E2}" dt="2024-05-02T08:51:14.523" v="51" actId="20577"/>
          <ac:graphicFrameMkLst>
            <pc:docMk/>
            <pc:sldMk cId="0" sldId="258"/>
            <ac:graphicFrameMk id="119" creationId="{00000000-0000-0000-0000-000000000000}"/>
          </ac:graphicFrameMkLst>
        </pc:graphicFrameChg>
      </pc:sldChg>
      <pc:sldChg chg="modSp mod">
        <pc:chgData name="Yoella Bereby-meyer" userId="0aae2fb6-9f30-4530-b6c7-fc71b95f5574" providerId="ADAL" clId="{9E50F3D9-33CC-437D-B955-D79D4D00A1E2}" dt="2024-05-01T16:43:25.576" v="30" actId="121"/>
        <pc:sldMkLst>
          <pc:docMk/>
          <pc:sldMk cId="0" sldId="259"/>
        </pc:sldMkLst>
        <pc:spChg chg="mod">
          <ac:chgData name="Yoella Bereby-meyer" userId="0aae2fb6-9f30-4530-b6c7-fc71b95f5574" providerId="ADAL" clId="{9E50F3D9-33CC-437D-B955-D79D4D00A1E2}" dt="2024-05-01T16:43:25.576" v="30" actId="121"/>
          <ac:spMkLst>
            <pc:docMk/>
            <pc:sldMk cId="0" sldId="259"/>
            <ac:spMk id="124" creationId="{00000000-0000-0000-0000-000000000000}"/>
          </ac:spMkLst>
        </pc:spChg>
      </pc:sldChg>
      <pc:sldChg chg="modSp mod">
        <pc:chgData name="Yoella Bereby-meyer" userId="0aae2fb6-9f30-4530-b6c7-fc71b95f5574" providerId="ADAL" clId="{9E50F3D9-33CC-437D-B955-D79D4D00A1E2}" dt="2024-05-01T16:44:17.084" v="32" actId="2711"/>
        <pc:sldMkLst>
          <pc:docMk/>
          <pc:sldMk cId="0" sldId="260"/>
        </pc:sldMkLst>
        <pc:spChg chg="mod">
          <ac:chgData name="Yoella Bereby-meyer" userId="0aae2fb6-9f30-4530-b6c7-fc71b95f5574" providerId="ADAL" clId="{9E50F3D9-33CC-437D-B955-D79D4D00A1E2}" dt="2024-05-01T16:44:17.084" v="32" actId="2711"/>
          <ac:spMkLst>
            <pc:docMk/>
            <pc:sldMk cId="0" sldId="260"/>
            <ac:spMk id="130" creationId="{00000000-0000-0000-0000-000000000000}"/>
          </ac:spMkLst>
        </pc:spChg>
        <pc:spChg chg="mod">
          <ac:chgData name="Yoella Bereby-meyer" userId="0aae2fb6-9f30-4530-b6c7-fc71b95f5574" providerId="ADAL" clId="{9E50F3D9-33CC-437D-B955-D79D4D00A1E2}" dt="2024-05-01T16:43:42.231" v="31" actId="2711"/>
          <ac:spMkLst>
            <pc:docMk/>
            <pc:sldMk cId="0" sldId="260"/>
            <ac:spMk id="13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5469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x-none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>
                <a:solidFill>
                  <a:srgbClr val="000000"/>
                </a:solidFill>
              </a:rPr>
              <a:t>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/>
              <a:t>כפי שניתן לראות בגרף העליון אין קשר בין מספר התקלות באטמים לטמפרטורה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/>
              <a:t>כעת נסתכל בגרף התחתון,  אנחנו רואים את הקשר בין הטמפרטורה למספר האטמים שהיו בהם תקלות בשיגור , מספר זה כולל גם שיגורים ללא תקלות (17).  ניתן לראות קשר ברור הפוך בין הטמפרטורה לתקלות בשיגור. ככל שהטמפרטורה גבוהה יותר פרופורציית השיגוריים ללא תקלות גדולה יותר.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173347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Schoolbook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BFBFBF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5A5A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lvl="1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lvl="2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lvl="3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lvl="4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lvl="5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lvl="6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lvl="7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lvl="8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  <p:sp>
        <p:nvSpPr>
          <p:cNvPr id="22" name="Google Shape;22;p15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173347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Schoolbook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BFBFBF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F7F7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5A5A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lvl="1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lvl="2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lvl="3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lvl="4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lvl="5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lvl="6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lvl="7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lvl="8" indent="0" algn="ctr">
              <a:spcBef>
                <a:spcPts val="0"/>
              </a:spcBef>
              <a:buNone/>
              <a:defRPr sz="3600" b="0" i="0" u="none" strike="noStrike" cap="none">
                <a:solidFill>
                  <a:srgbClr val="A5A5A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  <p:sp>
        <p:nvSpPr>
          <p:cNvPr id="46" name="Google Shape;46;p1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entury Schoolbook"/>
              <a:buNone/>
              <a:defRPr sz="7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  <p:sp>
        <p:nvSpPr>
          <p:cNvPr id="53" name="Google Shape;53;p18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448056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6126480" y="1828800"/>
            <a:ext cx="448056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2"/>
          </p:nvPr>
        </p:nvSpPr>
        <p:spPr>
          <a:xfrm>
            <a:off x="1261872" y="2507550"/>
            <a:ext cx="4480560" cy="366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3"/>
          </p:nvPr>
        </p:nvSpPr>
        <p:spPr>
          <a:xfrm>
            <a:off x="6126480" y="1713655"/>
            <a:ext cx="4480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4"/>
          </p:nvPr>
        </p:nvSpPr>
        <p:spPr>
          <a:xfrm>
            <a:off x="6126480" y="2507550"/>
            <a:ext cx="4480560" cy="366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Schoolbook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body" idx="1"/>
          </p:nvPr>
        </p:nvSpPr>
        <p:spPr>
          <a:xfrm>
            <a:off x="4504267" y="685800"/>
            <a:ext cx="6079066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body" idx="2"/>
          </p:nvPr>
        </p:nvSpPr>
        <p:spPr>
          <a:xfrm>
            <a:off x="841248" y="2099734"/>
            <a:ext cx="3200400" cy="381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Schoolbook"/>
              <a:buNone/>
              <a:defRPr sz="28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>
            <a:spLocks noGrp="1"/>
          </p:cNvSpPr>
          <p:nvPr>
            <p:ph type="pic" idx="2"/>
          </p:nvPr>
        </p:nvSpPr>
        <p:spPr>
          <a:xfrm>
            <a:off x="0" y="0"/>
            <a:ext cx="11292840" cy="51289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6" name="Google Shape;86;p23"/>
          <p:cNvSpPr txBox="1">
            <a:spLocks noGrp="1"/>
          </p:cNvSpPr>
          <p:nvPr>
            <p:ph type="body" idx="1"/>
          </p:nvPr>
        </p:nvSpPr>
        <p:spPr>
          <a:xfrm>
            <a:off x="914400" y="6108589"/>
            <a:ext cx="9982200" cy="59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1"/>
          </p:nvPr>
        </p:nvSpPr>
        <p:spPr>
          <a:xfrm rot="5400000">
            <a:off x="3383884" y="-293212"/>
            <a:ext cx="4351337" cy="859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 rot="5400000">
            <a:off x="6938169" y="2091531"/>
            <a:ext cx="5897562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 rot="5400000">
            <a:off x="1680369" y="-537369"/>
            <a:ext cx="589756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44A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Schoolbook"/>
              <a:buNone/>
              <a:defRPr sz="44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ECF6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ECF6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CBE8F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1733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  <a:defRPr sz="44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dt" idx="10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C4DAEC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ftr" idx="11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C4DAEC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sldNum" idx="12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0" marR="0" lvl="0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 rtl="0">
              <a:spcBef>
                <a:spcPts val="0"/>
              </a:spcBef>
              <a:buNone/>
              <a:defRPr sz="3600" b="0" i="0" u="none" strike="noStrike" cap="none">
                <a:solidFill>
                  <a:srgbClr val="4F93C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823826" y="2362199"/>
            <a:ext cx="9917430" cy="1191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Schoolbook"/>
              <a:buNone/>
            </a:pPr>
            <a:r>
              <a:rPr lang="x-none"/>
              <a:t>חשיבה וקבלת החלטות </a:t>
            </a:r>
            <a:endParaRPr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x-none" sz="3600" dirty="0"/>
              <a:t>שיעור מס</a:t>
            </a:r>
            <a:r>
              <a:rPr lang="he-IL" sz="3600" dirty="0"/>
              <a:t>. </a:t>
            </a:r>
            <a:r>
              <a:rPr lang="x-none" sz="3600" dirty="0"/>
              <a:t>1</a:t>
            </a:r>
            <a:endParaRPr lang="he-IL" sz="3600" dirty="0"/>
          </a:p>
          <a:p>
            <a:pPr marL="0" lvl="0" indent="0" algn="ctr" rt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he-IL" sz="3600" dirty="0"/>
              <a:t>תשפ"ד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algn="r" rtl="1">
              <a:lnSpc>
                <a:spcPct val="107000"/>
              </a:lnSpc>
              <a:buClr>
                <a:schemeClr val="accent1"/>
              </a:buClr>
              <a:buSzPts val="2240"/>
            </a:pPr>
            <a:r>
              <a:rPr lang="he-IL" sz="3200" dirty="0">
                <a:latin typeface="+mn-lt"/>
                <a:ea typeface="Calibri"/>
                <a:cs typeface="Calibri"/>
              </a:rPr>
              <a:t>מטרות הקורס</a:t>
            </a:r>
            <a:endParaRPr sz="3200" dirty="0">
              <a:latin typeface="+mn-lt"/>
              <a:ea typeface="Calibri"/>
              <a:cs typeface="Calibri"/>
            </a:endParaRPr>
          </a:p>
        </p:txBody>
      </p:sp>
      <p:sp>
        <p:nvSpPr>
          <p:cNvPr id="114" name="Google Shape;114;p2"/>
          <p:cNvSpPr txBox="1">
            <a:spLocks noGrp="1"/>
          </p:cNvSpPr>
          <p:nvPr>
            <p:ph type="body" idx="1"/>
          </p:nvPr>
        </p:nvSpPr>
        <p:spPr>
          <a:xfrm>
            <a:off x="1134586" y="1832610"/>
            <a:ext cx="9983788" cy="462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x-none" sz="2800" dirty="0">
                <a:latin typeface="+mn-lt"/>
                <a:ea typeface="Calibri"/>
                <a:cs typeface="Calibri"/>
                <a:sym typeface="Calibri"/>
              </a:rPr>
              <a:t>הקורס הינו מבוא לפסיכולוגיה של חשיבה וקבלת החלטות. הקורס יכסה מודלים נורמטיביים, כלומר סטנדרטים אידיאליים של חשיבה וקבלת החלטות.  הקורס שם דגש על מצבים שבהם ההתנהגות האנושית סוטה מהסטנדרטים האידיאלים </a:t>
            </a:r>
            <a:r>
              <a:rPr lang="he-IL" sz="2800" dirty="0">
                <a:latin typeface="+mn-lt"/>
                <a:ea typeface="Calibri"/>
                <a:cs typeface="Calibri"/>
                <a:sym typeface="Calibri"/>
              </a:rPr>
              <a:t>(</a:t>
            </a:r>
            <a:r>
              <a:rPr lang="x-none" sz="2800" dirty="0">
                <a:latin typeface="+mn-lt"/>
                <a:ea typeface="Calibri"/>
                <a:cs typeface="Calibri"/>
                <a:sym typeface="Calibri"/>
              </a:rPr>
              <a:t>מודלים תיאוריים</a:t>
            </a:r>
            <a:r>
              <a:rPr lang="he-IL" sz="2800" dirty="0">
                <a:latin typeface="+mn-lt"/>
                <a:ea typeface="Calibri"/>
                <a:cs typeface="Calibri"/>
                <a:sym typeface="Calibri"/>
              </a:rPr>
              <a:t>)</a:t>
            </a:r>
            <a:r>
              <a:rPr lang="x-none" sz="2800" dirty="0">
                <a:latin typeface="+mn-lt"/>
                <a:ea typeface="Calibri"/>
                <a:cs typeface="Calibri"/>
                <a:sym typeface="Calibri"/>
              </a:rPr>
              <a:t> ובדרכים באמצעותן ניתן להתגבר על הטיות אלו</a:t>
            </a:r>
            <a:r>
              <a:rPr lang="he-IL" sz="2800" dirty="0">
                <a:latin typeface="+mn-lt"/>
                <a:ea typeface="Calibri"/>
                <a:cs typeface="Calibri"/>
                <a:sym typeface="Calibri"/>
              </a:rPr>
              <a:t> (</a:t>
            </a:r>
            <a:r>
              <a:rPr lang="x-none" sz="2800" dirty="0">
                <a:latin typeface="+mn-lt"/>
                <a:ea typeface="Calibri"/>
                <a:cs typeface="Calibri"/>
                <a:sym typeface="Calibri"/>
              </a:rPr>
              <a:t>מודלים פרסקרפטיבים</a:t>
            </a:r>
            <a:r>
              <a:rPr lang="he-IL" sz="2800" dirty="0">
                <a:latin typeface="+mn-lt"/>
                <a:ea typeface="Calibri"/>
                <a:cs typeface="Calibri"/>
                <a:sym typeface="Calibri"/>
              </a:rPr>
              <a:t>)</a:t>
            </a:r>
            <a:r>
              <a:rPr lang="x-none" sz="2800" dirty="0">
                <a:latin typeface="+mn-lt"/>
                <a:ea typeface="Calibri"/>
                <a:cs typeface="Calibri"/>
                <a:sym typeface="Calibri"/>
              </a:rPr>
              <a:t>. יוצגו מחקרים שבחנו את ההשפעה של הקשר, התנסות, זיכרון, אינפורמציה ורגש על חשיבה וקבלת החלטות</a:t>
            </a:r>
            <a:r>
              <a:rPr lang="x-none" sz="2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40639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224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Google Shape;119;p3"/>
          <p:cNvGraphicFramePr/>
          <p:nvPr>
            <p:extLst>
              <p:ext uri="{D42A27DB-BD31-4B8C-83A1-F6EECF244321}">
                <p14:modId xmlns:p14="http://schemas.microsoft.com/office/powerpoint/2010/main" val="3062943306"/>
              </p:ext>
            </p:extLst>
          </p:nvPr>
        </p:nvGraphicFramePr>
        <p:xfrm>
          <a:off x="1064713" y="576196"/>
          <a:ext cx="9800550" cy="5917631"/>
        </p:xfrm>
        <a:graphic>
          <a:graphicData uri="http://schemas.openxmlformats.org/drawingml/2006/table">
            <a:tbl>
              <a:tblPr firstRow="1" firstCol="1" bandRow="1">
                <a:noFill/>
                <a:tableStyleId>{33D525F3-9C00-46CD-9357-C2B73D92DAAF}</a:tableStyleId>
              </a:tblPr>
              <a:tblGrid>
                <a:gridCol w="382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56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חומר קריאה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נושא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תאריך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שיעור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Kim, N. Ch.1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 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מבוא: התרסקות מעבורת הצ'לנגר, סוגי מודלים בקבלת החלטות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2.5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1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67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Hastie and Dawes Ch. 2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סוגי החלטות, רציונאליות, טבלת החלטה 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9.5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2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חוקי החלטה, תוחלת הערך, עצי החלטה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16.5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3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Kahneman Ch.11-12.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גישת המערכות הכפולות, היורסטיקות העוגן 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23.5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4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47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Kahneman Ch.14-17.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היוריסטיקת הזמינות 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30.5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5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היוריסטיקת הייצוגיות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6.6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6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 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רגרסיה לממוצע</a:t>
                      </a:r>
                      <a:r>
                        <a:rPr lang="he-IL" sz="1600" u="none" strike="noStrike" cap="none" dirty="0"/>
                        <a:t>,</a:t>
                      </a:r>
                      <a:r>
                        <a:rPr lang="x-none" sz="1600" u="none" strike="noStrike" cap="none" dirty="0"/>
                        <a:t> ביקורת לגישת היוריסטיקות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13.6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7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075">
                <a:tc rowSpan="2"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 dirty="0"/>
                        <a:t>Hardman. Ch.7</a:t>
                      </a:r>
                      <a:endParaRPr dirty="0"/>
                    </a:p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 dirty="0"/>
                        <a:t>יש לקרוא עד עמ' 72 Rationales for the value and probability weighting functions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תורת תוחלת התועלת, הנחות, הפרות 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20.6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8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0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תאוריית הפרוספקט </a:t>
                      </a:r>
                      <a:r>
                        <a:rPr lang="he-IL" sz="1600" u="none" strike="noStrike" cap="none" dirty="0"/>
                        <a:t>(</a:t>
                      </a:r>
                      <a:r>
                        <a:rPr lang="x-none" sz="1600" u="none" strike="noStrike" cap="none" dirty="0"/>
                        <a:t>פונק' הערך ופונק המשקל</a:t>
                      </a:r>
                      <a:r>
                        <a:rPr lang="he-IL" sz="1600" u="none" strike="noStrike" cap="none" dirty="0"/>
                        <a:t>)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27.6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9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/>
                        <a:t>Hardman. Ch.8</a:t>
                      </a: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שנאת הפסד </a:t>
                      </a:r>
                      <a:r>
                        <a:rPr lang="he-IL" sz="1600" u="none" strike="noStrike" cap="none" dirty="0"/>
                        <a:t>(</a:t>
                      </a:r>
                      <a:r>
                        <a:rPr lang="x-none" sz="1600" u="none" strike="noStrike" cap="none" dirty="0"/>
                        <a:t>אפקט הבעלות ואפקט הסטאטוס קוו</a:t>
                      </a:r>
                      <a:r>
                        <a:rPr lang="he-IL" sz="1600" u="none" strike="noStrike" cap="none" dirty="0"/>
                        <a:t>)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11.7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10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6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 dirty="0"/>
                        <a:t>Hardman  Ch. 12</a:t>
                      </a:r>
                      <a:endParaRPr dirty="0"/>
                    </a:p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400" u="none" strike="noStrike" cap="none" dirty="0"/>
                        <a:t>יש לקרוא מעמוד 134 עד 141 לפסקה שמתחילה Expert versus lay perceptions of risk</a:t>
                      </a:r>
                      <a:endParaRPr sz="1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אפקט העלות השקועה סיכון </a:t>
                      </a:r>
                      <a:r>
                        <a:rPr lang="he-IL" sz="1600" u="none" strike="noStrike" cap="none" dirty="0"/>
                        <a:t>(</a:t>
                      </a:r>
                      <a:r>
                        <a:rPr lang="x-none" sz="1600" u="none" strike="noStrike" cap="none" dirty="0"/>
                        <a:t>היוריסטיקת הרגש</a:t>
                      </a:r>
                      <a:r>
                        <a:rPr lang="he-IL" sz="1600" u="none" strike="noStrike" cap="none"/>
                        <a:t>)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/>
                        <a:t>18.7</a:t>
                      </a:r>
                      <a:endParaRPr sz="16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x-none" sz="1600" u="none" strike="noStrike" cap="none" dirty="0"/>
                        <a:t>11</a:t>
                      </a:r>
                      <a:endParaRPr sz="16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325" marR="5232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/>
          <p:nvPr/>
        </p:nvSpPr>
        <p:spPr>
          <a:xfrm>
            <a:off x="1638300" y="304955"/>
            <a:ext cx="8778319" cy="60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x-none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דרישות הקורס: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x-none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מבחן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בסוף הסמסטר יתקיים מבחן</a:t>
            </a:r>
            <a:r>
              <a:rPr lang="he-IL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משקלו בציון הסופי הינו 100%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המבחן יתייחס לחומר הנלמד בשיעור ולחומר הקריאה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x-none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בונוס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השתתפות בהפעלות תעניק0.5 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נק</a:t>
            </a:r>
            <a:r>
              <a:rPr lang="he-IL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בונוס על כל שיעור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ניתן לצבור עד</a:t>
            </a:r>
            <a:r>
              <a:rPr lang="he-IL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נק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בונוס לציון הסופי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ניתן להשתתף בהפעלות מרחוק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בזמנכם הפנוי.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1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x-none" sz="3000" i="1" dirty="0">
                <a:solidFill>
                  <a:schemeClr val="dk1"/>
                </a:solidFill>
              </a:rPr>
              <a:t>סטודנטים משרתי מילואים שלא יוכלו להשתתף בהפעלות</a:t>
            </a:r>
            <a:r>
              <a:rPr lang="he-IL" sz="3000" i="1" dirty="0">
                <a:solidFill>
                  <a:schemeClr val="dk1"/>
                </a:solidFill>
              </a:rPr>
              <a:t>,</a:t>
            </a:r>
            <a:r>
              <a:rPr lang="x-none" sz="3000" i="1" dirty="0">
                <a:solidFill>
                  <a:schemeClr val="dk1"/>
                </a:solidFill>
              </a:rPr>
              <a:t> יקבלו את נקודות הבונוס באופן אוטומטי. </a:t>
            </a:r>
            <a:endParaRPr sz="30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x-none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body" idx="1"/>
          </p:nvPr>
        </p:nvSpPr>
        <p:spPr>
          <a:xfrm>
            <a:off x="1981200" y="1895475"/>
            <a:ext cx="8162925" cy="42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9808" lvl="1" indent="-4572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Char char="▪"/>
            </a:pPr>
            <a:r>
              <a:rPr lang="x-non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כלכלה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9808" lvl="1" indent="-457200" algn="r" rtl="1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SzPts val="3200"/>
              <a:buFont typeface="Noto Sans Symbols"/>
              <a:buChar char="▪"/>
            </a:pPr>
            <a:r>
              <a:rPr lang="x-non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פסיכולוגיה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9808" lvl="1" indent="-457200" algn="r" rtl="1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SzPts val="3200"/>
              <a:buFont typeface="Noto Sans Symbols"/>
              <a:buChar char="▪"/>
            </a:pPr>
            <a:r>
              <a:rPr lang="x-non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פילוסופיה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9808" lvl="1" indent="-457200" algn="r" rtl="1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SzPts val="3200"/>
              <a:buFont typeface="Noto Sans Symbols"/>
              <a:buChar char="▪"/>
            </a:pPr>
            <a:r>
              <a:rPr lang="x-non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מתמטיקה/סטטיסטיקה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9808" lvl="1" indent="-457200" algn="r" rtl="1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SzPts val="3200"/>
              <a:buFont typeface="Noto Sans Symbols"/>
              <a:buChar char="▪"/>
            </a:pPr>
            <a:r>
              <a:rPr lang="x-non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מדעי הניהול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9808" lvl="1" indent="-457200" algn="r" rtl="1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SzPts val="3200"/>
              <a:buFont typeface="Noto Sans Symbols"/>
              <a:buChar char="▪"/>
            </a:pPr>
            <a:r>
              <a:rPr lang="x-non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מדעי המדינה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2880" lvl="0" indent="-20319" algn="r" rtl="1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SzPts val="2560"/>
              <a:buNone/>
            </a:pPr>
            <a:endParaRPr sz="3200" dirty="0"/>
          </a:p>
        </p:txBody>
      </p:sp>
      <p:sp>
        <p:nvSpPr>
          <p:cNvPr id="131" name="Google Shape;131;p5"/>
          <p:cNvSpPr/>
          <p:nvPr/>
        </p:nvSpPr>
        <p:spPr>
          <a:xfrm>
            <a:off x="1247775" y="781735"/>
            <a:ext cx="92011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600" dirty="0">
                <a:solidFill>
                  <a:schemeClr val="dk1"/>
                </a:solidFill>
                <a:latin typeface="+mn-lt"/>
                <a:ea typeface="Century Schoolbook"/>
                <a:cs typeface="Century Schoolbook"/>
                <a:sym typeface="Century Schoolbook"/>
              </a:rPr>
              <a:t>דיסציפלינות החוקרות קבלת החלטות:</a:t>
            </a:r>
            <a:endParaRPr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>
            <a:spLocks noGrp="1"/>
          </p:cNvSpPr>
          <p:nvPr>
            <p:ph type="title"/>
          </p:nvPr>
        </p:nvSpPr>
        <p:spPr>
          <a:xfrm>
            <a:off x="1021240" y="2278781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x-none"/>
              <a:t>הפעלה מס. 1:</a:t>
            </a:r>
            <a:br>
              <a:rPr lang="x-none"/>
            </a:br>
            <a:r>
              <a:rPr lang="x-none"/>
              <a:t>סימולציה של קבלת החלטות</a:t>
            </a: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0" y="-461665"/>
            <a:ext cx="2487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x-non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x-non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5993248" y="-230832"/>
            <a:ext cx="2055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x-non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x-none"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>
            <a:spLocks noGrp="1"/>
          </p:cNvSpPr>
          <p:nvPr>
            <p:ph type="body" idx="1"/>
          </p:nvPr>
        </p:nvSpPr>
        <p:spPr>
          <a:xfrm>
            <a:off x="741872" y="465826"/>
            <a:ext cx="9115360" cy="5714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914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6177" y="2483637"/>
            <a:ext cx="4519646" cy="1890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"/>
          <p:cNvSpPr txBox="1">
            <a:spLocks noGrp="1"/>
          </p:cNvSpPr>
          <p:nvPr>
            <p:ph type="body" idx="1"/>
          </p:nvPr>
        </p:nvSpPr>
        <p:spPr>
          <a:xfrm>
            <a:off x="1479042" y="1417320"/>
            <a:ext cx="859536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914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151" name="Google Shape;15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6754" y="2340121"/>
            <a:ext cx="6057155" cy="2861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/>
          <p:nvPr/>
        </p:nvSpPr>
        <p:spPr>
          <a:xfrm>
            <a:off x="2184234" y="825667"/>
            <a:ext cx="6429375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x-non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תיאור התרסקות מעבורת ה צ'לנגר  בינואר  1986</a:t>
            </a:r>
            <a:endParaRPr/>
          </a:p>
        </p:txBody>
      </p:sp>
      <p:pic>
        <p:nvPicPr>
          <p:cNvPr id="158" name="Google Shape;158;p9" descr="קובץ:Columba.sts-1.launch pad arival.triddl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7965" y="1791870"/>
            <a:ext cx="5000625" cy="39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Google Shape;164;p10"/>
          <p:cNvGraphicFramePr/>
          <p:nvPr/>
        </p:nvGraphicFramePr>
        <p:xfrm>
          <a:off x="1676400" y="304801"/>
          <a:ext cx="8745538" cy="303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8745538" imgH="3038475" progId="MSPhotoEd.3">
                  <p:embed/>
                </p:oleObj>
              </mc:Choice>
              <mc:Fallback>
                <p:oleObj r:id="rId3" imgW="8745538" imgH="3038475" progId="MSPhotoEd.3">
                  <p:embed/>
                  <p:pic>
                    <p:nvPicPr>
                      <p:cNvPr id="164" name="Google Shape;164;p10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1676400" y="304801"/>
                        <a:ext cx="8745538" cy="303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" name="Google Shape;165;p10"/>
          <p:cNvGraphicFramePr/>
          <p:nvPr/>
        </p:nvGraphicFramePr>
        <p:xfrm>
          <a:off x="1828800" y="3505201"/>
          <a:ext cx="8561388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8561388" imgH="3057525" progId="MSPhotoEd.3">
                  <p:embed/>
                </p:oleObj>
              </mc:Choice>
              <mc:Fallback>
                <p:oleObj r:id="rId5" imgW="8561388" imgH="3057525" progId="MSPhotoEd.3">
                  <p:embed/>
                  <p:pic>
                    <p:nvPicPr>
                      <p:cNvPr id="165" name="Google Shape;165;p1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1828800" y="3505201"/>
                        <a:ext cx="8561388" cy="305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p11"/>
          <p:cNvGraphicFramePr/>
          <p:nvPr/>
        </p:nvGraphicFramePr>
        <p:xfrm>
          <a:off x="1939925" y="528639"/>
          <a:ext cx="8313738" cy="580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8313738" imgH="5800725" progId="Paint.Picture">
                  <p:embed/>
                </p:oleObj>
              </mc:Choice>
              <mc:Fallback>
                <p:oleObj r:id="rId3" imgW="8313738" imgH="5800725" progId="Paint.Picture">
                  <p:embed/>
                  <p:pic>
                    <p:nvPicPr>
                      <p:cNvPr id="171" name="Google Shape;171;p11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1939925" y="528639"/>
                        <a:ext cx="8313738" cy="580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Custom 1">
      <a:dk1>
        <a:srgbClr val="000000"/>
      </a:dk1>
      <a:lt1>
        <a:srgbClr val="FFFFFF"/>
      </a:lt1>
      <a:dk2>
        <a:srgbClr val="1F445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ew">
  <a:themeElements>
    <a:clrScheme name="Custom 1">
      <a:dk1>
        <a:srgbClr val="000000"/>
      </a:dk1>
      <a:lt1>
        <a:srgbClr val="FFFFFF"/>
      </a:lt1>
      <a:dk2>
        <a:srgbClr val="1F445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420</Words>
  <Application>Microsoft Office PowerPoint</Application>
  <PresentationFormat>Widescreen</PresentationFormat>
  <Paragraphs>83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Noto Sans Symbols</vt:lpstr>
      <vt:lpstr>Century Schoolbook</vt:lpstr>
      <vt:lpstr>Arial</vt:lpstr>
      <vt:lpstr>Calibri</vt:lpstr>
      <vt:lpstr>View</vt:lpstr>
      <vt:lpstr>View</vt:lpstr>
      <vt:lpstr>MSPhotoEd.3</vt:lpstr>
      <vt:lpstr>Paintbrush Picture</vt:lpstr>
      <vt:lpstr>חשיבה וקבלת החלטות </vt:lpstr>
      <vt:lpstr>מטרות הקורס</vt:lpstr>
      <vt:lpstr>PowerPoint Presentation</vt:lpstr>
      <vt:lpstr>PowerPoint Presentation</vt:lpstr>
      <vt:lpstr>PowerPoint Presentation</vt:lpstr>
      <vt:lpstr>הפעלה מס. 1: סימולציה של קבלת החלטות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חשיבה וקבלת החלטות</dc:title>
  <dc:creator>Yoella Bereby-Meyer</dc:creator>
  <cp:lastModifiedBy>Yoella Bereby-meyer</cp:lastModifiedBy>
  <cp:revision>2</cp:revision>
  <dcterms:created xsi:type="dcterms:W3CDTF">2021-02-08T04:54:59Z</dcterms:created>
  <dcterms:modified xsi:type="dcterms:W3CDTF">2024-05-02T08:51:16Z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