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5" r:id="rId5"/>
  </p:sldMasterIdLst>
  <p:notesMasterIdLst>
    <p:notesMasterId r:id="rId19"/>
  </p:notesMasterIdLst>
  <p:sldIdLst>
    <p:sldId id="268" r:id="rId6"/>
    <p:sldId id="312" r:id="rId7"/>
    <p:sldId id="331" r:id="rId8"/>
    <p:sldId id="332" r:id="rId9"/>
    <p:sldId id="316" r:id="rId10"/>
    <p:sldId id="334" r:id="rId11"/>
    <p:sldId id="335" r:id="rId12"/>
    <p:sldId id="311"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E8A311-BCE0-4571-937D-B0BFEBDE8F0B}" v="4" dt="2024-05-09T07:26:22.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7" autoAdjust="0"/>
    <p:restoredTop sz="93309" autoAdjust="0"/>
  </p:normalViewPr>
  <p:slideViewPr>
    <p:cSldViewPr snapToGrid="0" showGuides="1">
      <p:cViewPr varScale="1">
        <p:scale>
          <a:sx n="69" d="100"/>
          <a:sy n="69" d="100"/>
        </p:scale>
        <p:origin x="548"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ella Bereby-meyer" userId="0aae2fb6-9f30-4530-b6c7-fc71b95f5574" providerId="ADAL" clId="{E8E8A311-BCE0-4571-937D-B0BFEBDE8F0B}"/>
    <pc:docChg chg="undo custSel addSld delSld modSld">
      <pc:chgData name="Yoella Bereby-meyer" userId="0aae2fb6-9f30-4530-b6c7-fc71b95f5574" providerId="ADAL" clId="{E8E8A311-BCE0-4571-937D-B0BFEBDE8F0B}" dt="2024-05-09T07:26:56.976" v="257" actId="20577"/>
      <pc:docMkLst>
        <pc:docMk/>
      </pc:docMkLst>
      <pc:sldChg chg="modSp mod">
        <pc:chgData name="Yoella Bereby-meyer" userId="0aae2fb6-9f30-4530-b6c7-fc71b95f5574" providerId="ADAL" clId="{E8E8A311-BCE0-4571-937D-B0BFEBDE8F0B}" dt="2024-05-09T07:25:31.079" v="238" actId="6549"/>
        <pc:sldMkLst>
          <pc:docMk/>
          <pc:sldMk cId="685662231" sldId="331"/>
        </pc:sldMkLst>
        <pc:spChg chg="mod">
          <ac:chgData name="Yoella Bereby-meyer" userId="0aae2fb6-9f30-4530-b6c7-fc71b95f5574" providerId="ADAL" clId="{E8E8A311-BCE0-4571-937D-B0BFEBDE8F0B}" dt="2024-05-09T07:25:31.079" v="238" actId="6549"/>
          <ac:spMkLst>
            <pc:docMk/>
            <pc:sldMk cId="685662231" sldId="331"/>
            <ac:spMk id="3" creationId="{5529EA12-FF23-4EBB-DD0B-7DADE11335A2}"/>
          </ac:spMkLst>
        </pc:spChg>
      </pc:sldChg>
      <pc:sldChg chg="modSp mod">
        <pc:chgData name="Yoella Bereby-meyer" userId="0aae2fb6-9f30-4530-b6c7-fc71b95f5574" providerId="ADAL" clId="{E8E8A311-BCE0-4571-937D-B0BFEBDE8F0B}" dt="2024-05-09T07:23:41.264" v="190" actId="1076"/>
        <pc:sldMkLst>
          <pc:docMk/>
          <pc:sldMk cId="2375925067" sldId="332"/>
        </pc:sldMkLst>
        <pc:spChg chg="mod">
          <ac:chgData name="Yoella Bereby-meyer" userId="0aae2fb6-9f30-4530-b6c7-fc71b95f5574" providerId="ADAL" clId="{E8E8A311-BCE0-4571-937D-B0BFEBDE8F0B}" dt="2024-05-09T07:23:41.264" v="190" actId="1076"/>
          <ac:spMkLst>
            <pc:docMk/>
            <pc:sldMk cId="2375925067" sldId="332"/>
            <ac:spMk id="3" creationId="{E77F8AE7-86D3-0F5F-B9B5-17EDBE7E3F3A}"/>
          </ac:spMkLst>
        </pc:spChg>
      </pc:sldChg>
      <pc:sldChg chg="modSp del mod">
        <pc:chgData name="Yoella Bereby-meyer" userId="0aae2fb6-9f30-4530-b6c7-fc71b95f5574" providerId="ADAL" clId="{E8E8A311-BCE0-4571-937D-B0BFEBDE8F0B}" dt="2024-05-09T07:16:46.655" v="22" actId="47"/>
        <pc:sldMkLst>
          <pc:docMk/>
          <pc:sldMk cId="899853460" sldId="333"/>
        </pc:sldMkLst>
        <pc:spChg chg="mod">
          <ac:chgData name="Yoella Bereby-meyer" userId="0aae2fb6-9f30-4530-b6c7-fc71b95f5574" providerId="ADAL" clId="{E8E8A311-BCE0-4571-937D-B0BFEBDE8F0B}" dt="2024-05-09T07:14:40.649" v="6" actId="20577"/>
          <ac:spMkLst>
            <pc:docMk/>
            <pc:sldMk cId="899853460" sldId="333"/>
            <ac:spMk id="3" creationId="{2EE81F9A-1DB6-4FF4-8369-5BDA7DE69AB0}"/>
          </ac:spMkLst>
        </pc:spChg>
      </pc:sldChg>
      <pc:sldChg chg="addSp modSp add mod">
        <pc:chgData name="Yoella Bereby-meyer" userId="0aae2fb6-9f30-4530-b6c7-fc71b95f5574" providerId="ADAL" clId="{E8E8A311-BCE0-4571-937D-B0BFEBDE8F0B}" dt="2024-05-09T07:26:56.976" v="257" actId="20577"/>
        <pc:sldMkLst>
          <pc:docMk/>
          <pc:sldMk cId="2544660898" sldId="334"/>
        </pc:sldMkLst>
        <pc:spChg chg="mod">
          <ac:chgData name="Yoella Bereby-meyer" userId="0aae2fb6-9f30-4530-b6c7-fc71b95f5574" providerId="ADAL" clId="{E8E8A311-BCE0-4571-937D-B0BFEBDE8F0B}" dt="2024-05-09T07:25:53.625" v="239" actId="1076"/>
          <ac:spMkLst>
            <pc:docMk/>
            <pc:sldMk cId="2544660898" sldId="334"/>
            <ac:spMk id="3" creationId="{2EE81F9A-1DB6-4FF4-8369-5BDA7DE69AB0}"/>
          </ac:spMkLst>
        </pc:spChg>
        <pc:spChg chg="add mod">
          <ac:chgData name="Yoella Bereby-meyer" userId="0aae2fb6-9f30-4530-b6c7-fc71b95f5574" providerId="ADAL" clId="{E8E8A311-BCE0-4571-937D-B0BFEBDE8F0B}" dt="2024-05-09T07:26:56.976" v="257" actId="20577"/>
          <ac:spMkLst>
            <pc:docMk/>
            <pc:sldMk cId="2544660898" sldId="334"/>
            <ac:spMk id="4" creationId="{A9249670-6590-5B1D-DF7B-5D9A0E7B28F7}"/>
          </ac:spMkLst>
        </pc:spChg>
        <pc:picChg chg="add mod">
          <ac:chgData name="Yoella Bereby-meyer" userId="0aae2fb6-9f30-4530-b6c7-fc71b95f5574" providerId="ADAL" clId="{E8E8A311-BCE0-4571-937D-B0BFEBDE8F0B}" dt="2024-05-09T07:26:16.391" v="245" actId="1076"/>
          <ac:picMkLst>
            <pc:docMk/>
            <pc:sldMk cId="2544660898" sldId="334"/>
            <ac:picMk id="2" creationId="{F0AEC8E9-CED8-1710-CEAE-4351FF089389}"/>
          </ac:picMkLst>
        </pc:picChg>
      </pc:sldChg>
      <pc:sldChg chg="addSp modSp new mod">
        <pc:chgData name="Yoella Bereby-meyer" userId="0aae2fb6-9f30-4530-b6c7-fc71b95f5574" providerId="ADAL" clId="{E8E8A311-BCE0-4571-937D-B0BFEBDE8F0B}" dt="2024-05-09T07:25:56.026" v="240" actId="1076"/>
        <pc:sldMkLst>
          <pc:docMk/>
          <pc:sldMk cId="3523791906" sldId="335"/>
        </pc:sldMkLst>
        <pc:spChg chg="add mod">
          <ac:chgData name="Yoella Bereby-meyer" userId="0aae2fb6-9f30-4530-b6c7-fc71b95f5574" providerId="ADAL" clId="{E8E8A311-BCE0-4571-937D-B0BFEBDE8F0B}" dt="2024-05-09T07:19:46.941" v="125" actId="14100"/>
          <ac:spMkLst>
            <pc:docMk/>
            <pc:sldMk cId="3523791906" sldId="335"/>
            <ac:spMk id="3" creationId="{B8170D0B-FA97-1A16-DC88-E25F91F82951}"/>
          </ac:spMkLst>
        </pc:spChg>
        <pc:spChg chg="add mod">
          <ac:chgData name="Yoella Bereby-meyer" userId="0aae2fb6-9f30-4530-b6c7-fc71b95f5574" providerId="ADAL" clId="{E8E8A311-BCE0-4571-937D-B0BFEBDE8F0B}" dt="2024-05-09T07:25:56.026" v="240" actId="1076"/>
          <ac:spMkLst>
            <pc:docMk/>
            <pc:sldMk cId="3523791906" sldId="335"/>
            <ac:spMk id="4" creationId="{FE870D60-7BCA-A704-CD9A-28139919DD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C41DF-D85C-48AB-86F7-D7F9F62320D7}" type="datetimeFigureOut">
              <a:rPr lang="en-US" smtClean="0"/>
              <a:t>5/9/2024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261FB-4A77-48F4-88AF-DB2669EC8E6E}" type="slidenum">
              <a:rPr lang="en-US" smtClean="0"/>
              <a:t>‹#›</a:t>
            </a:fld>
            <a:endParaRPr lang="en-US"/>
          </a:p>
        </p:txBody>
      </p:sp>
    </p:spTree>
    <p:extLst>
      <p:ext uri="{BB962C8B-B14F-4D97-AF65-F5344CB8AC3E}">
        <p14:creationId xmlns:p14="http://schemas.microsoft.com/office/powerpoint/2010/main" val="523600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2</a:t>
            </a:fld>
            <a:endParaRPr lang="en-US"/>
          </a:p>
        </p:txBody>
      </p:sp>
    </p:spTree>
    <p:extLst>
      <p:ext uri="{BB962C8B-B14F-4D97-AF65-F5344CB8AC3E}">
        <p14:creationId xmlns:p14="http://schemas.microsoft.com/office/powerpoint/2010/main" val="1916554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261FB-4A77-48F4-88AF-DB2669EC8E6E}" type="slidenum">
              <a:rPr lang="en-US" smtClean="0"/>
              <a:t>4</a:t>
            </a:fld>
            <a:endParaRPr lang="en-US"/>
          </a:p>
        </p:txBody>
      </p:sp>
    </p:spTree>
    <p:extLst>
      <p:ext uri="{BB962C8B-B14F-4D97-AF65-F5344CB8AC3E}">
        <p14:creationId xmlns:p14="http://schemas.microsoft.com/office/powerpoint/2010/main" val="2447578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1544738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65E13BC9-75D1-46BB-BBB4-FE4407C424DE}" type="slidenum">
              <a:rPr kumimoji="0" lang="he-IL" altLang="he-IL"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8</a:t>
            </a:fld>
            <a:endParaRPr kumimoji="0" lang="en-US" altLang="he-IL"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eaLnBrk="1" hangingPunct="1"/>
            <a:endParaRPr lang="he-IL" altLang="he-IL" dirty="0"/>
          </a:p>
        </p:txBody>
      </p:sp>
    </p:spTree>
    <p:extLst>
      <p:ext uri="{BB962C8B-B14F-4D97-AF65-F5344CB8AC3E}">
        <p14:creationId xmlns:p14="http://schemas.microsoft.com/office/powerpoint/2010/main" val="149378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3C37BE-C303-496D-B5CD-85F2937540FC}" type="slidenum">
              <a:rPr kumimoji="0" lang="en-US" sz="1200" b="0" i="0" u="none" strike="noStrike" kern="1200" cap="none" spc="0" normalizeH="0" baseline="0" noProof="0" smtClean="0">
                <a:ln>
                  <a:noFill/>
                </a:ln>
                <a:solidFill>
                  <a:srgbClr val="514843"/>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514843"/>
              </a:solidFill>
              <a:effectLst/>
              <a:uLnTx/>
              <a:uFillTx/>
              <a:latin typeface="Euphemia"/>
              <a:ea typeface="+mn-ea"/>
              <a:cs typeface="+mn-cs"/>
            </a:endParaRPr>
          </a:p>
        </p:txBody>
      </p:sp>
    </p:spTree>
    <p:extLst>
      <p:ext uri="{BB962C8B-B14F-4D97-AF65-F5344CB8AC3E}">
        <p14:creationId xmlns:p14="http://schemas.microsoft.com/office/powerpoint/2010/main" val="3344487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endParaRPr lang="he-IL" altLang="en-US" dirty="0"/>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B92E592-B6D5-423F-B986-4081B8AF2887}" type="slidenum">
              <a:rPr kumimoji="0" lang="he-IL"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0016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he-IL"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3C37BE-C303-496D-B5CD-85F2937540FC}" type="slidenum">
              <a:rPr kumimoji="0" lang="en-US" sz="1200" b="0" i="0" u="none" strike="noStrike" kern="1200" cap="none" spc="0" normalizeH="0" baseline="0" noProof="0" smtClean="0">
                <a:ln>
                  <a:noFill/>
                </a:ln>
                <a:solidFill>
                  <a:srgbClr val="514843"/>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514843"/>
              </a:solidFill>
              <a:effectLst/>
              <a:uLnTx/>
              <a:uFillTx/>
              <a:latin typeface="Euphemia"/>
              <a:ea typeface="+mn-ea"/>
              <a:cs typeface="+mn-cs"/>
            </a:endParaRPr>
          </a:p>
        </p:txBody>
      </p:sp>
    </p:spTree>
    <p:extLst>
      <p:ext uri="{BB962C8B-B14F-4D97-AF65-F5344CB8AC3E}">
        <p14:creationId xmlns:p14="http://schemas.microsoft.com/office/powerpoint/2010/main" val="1115767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a:endParaRPr lang="he-IL" altLang="he-IL" dirty="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F8763FD6-0987-4AF0-80AC-624DFD1B3C66}" type="slidenum">
              <a:rPr kumimoji="0" lang="he-IL" altLang="he-IL"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12</a:t>
            </a:fld>
            <a:endParaRPr kumimoji="0" lang="en-US" altLang="he-IL"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3007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3C37BE-C303-496D-B5CD-85F2937540FC}" type="slidenum">
              <a:rPr kumimoji="0" lang="en-US" sz="1200" b="0" i="0" u="none" strike="noStrike" kern="1200" cap="none" spc="0" normalizeH="0" baseline="0" noProof="0" smtClean="0">
                <a:ln>
                  <a:noFill/>
                </a:ln>
                <a:solidFill>
                  <a:srgbClr val="514843"/>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514843"/>
              </a:solidFill>
              <a:effectLst/>
              <a:uLnTx/>
              <a:uFillTx/>
              <a:latin typeface="Euphemia"/>
              <a:ea typeface="+mn-ea"/>
              <a:cs typeface="+mn-cs"/>
            </a:endParaRPr>
          </a:p>
        </p:txBody>
      </p:sp>
    </p:spTree>
    <p:extLst>
      <p:ext uri="{BB962C8B-B14F-4D97-AF65-F5344CB8AC3E}">
        <p14:creationId xmlns:p14="http://schemas.microsoft.com/office/powerpoint/2010/main" val="106421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00587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667021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759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2432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144214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1890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246935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438860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959188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282082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95618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696241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9986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7016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972161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519042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65782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537805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597305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131289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7744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568344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029643E-CDBA-4795-9D69-87640C076B7C}" type="slidenum">
              <a:rPr kumimoji="0" lang="he-IL" alt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Gisha" panose="020B0502040204020203" pitchFamily="34" charset="-79"/>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31395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0719551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11575225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3826" y="2362199"/>
            <a:ext cx="9917430" cy="1191387"/>
          </a:xfrm>
        </p:spPr>
        <p:txBody>
          <a:bodyPr/>
          <a:lstStyle/>
          <a:p>
            <a:pPr algn="ctr"/>
            <a:r>
              <a:rPr lang="he-IL" dirty="0">
                <a:cs typeface="+mn-cs"/>
              </a:rPr>
              <a:t>חשיבה וקבלת החלטות </a:t>
            </a:r>
            <a:endParaRPr lang="en-US" dirty="0">
              <a:cs typeface="+mn-cs"/>
            </a:endParaRPr>
          </a:p>
        </p:txBody>
      </p:sp>
      <p:sp>
        <p:nvSpPr>
          <p:cNvPr id="3" name="Subtitle 2"/>
          <p:cNvSpPr>
            <a:spLocks noGrp="1"/>
          </p:cNvSpPr>
          <p:nvPr>
            <p:ph type="subTitle" idx="1"/>
          </p:nvPr>
        </p:nvSpPr>
        <p:spPr/>
        <p:txBody>
          <a:bodyPr>
            <a:normAutofit/>
          </a:bodyPr>
          <a:lstStyle/>
          <a:p>
            <a:pPr algn="ctr"/>
            <a:r>
              <a:rPr lang="he-IL" sz="3600" dirty="0"/>
              <a:t>שיעור מס. 2</a:t>
            </a:r>
            <a:endParaRPr lang="en-US" sz="3600" dirty="0"/>
          </a:p>
        </p:txBody>
      </p:sp>
    </p:spTree>
    <p:extLst>
      <p:ext uri="{BB962C8B-B14F-4D97-AF65-F5344CB8AC3E}">
        <p14:creationId xmlns:p14="http://schemas.microsoft.com/office/powerpoint/2010/main" val="660522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125" y="365759"/>
            <a:ext cx="10335387" cy="1339215"/>
          </a:xfrm>
        </p:spPr>
        <p:txBody>
          <a:bodyPr>
            <a:normAutofit/>
          </a:bodyPr>
          <a:lstStyle/>
          <a:p>
            <a:pPr algn="r"/>
            <a:r>
              <a:rPr lang="he-IL" sz="4000" dirty="0"/>
              <a:t>הבחירה בהפלגה ובהרצאות על בסיס המידע בחלק הראשון</a:t>
            </a:r>
            <a:endParaRPr lang="en-US" sz="4000" dirty="0"/>
          </a:p>
        </p:txBody>
      </p:sp>
      <p:sp>
        <p:nvSpPr>
          <p:cNvPr id="4" name="Content Placeholder 3">
            <a:extLst>
              <a:ext uri="{FF2B5EF4-FFF2-40B4-BE49-F238E27FC236}">
                <a16:creationId xmlns:a16="http://schemas.microsoft.com/office/drawing/2014/main" id="{19FE552D-8C33-1B65-8BE4-4BF01362409C}"/>
              </a:ext>
            </a:extLst>
          </p:cNvPr>
          <p:cNvSpPr>
            <a:spLocks noGrp="1"/>
          </p:cNvSpPr>
          <p:nvPr>
            <p:ph idx="1"/>
          </p:nvPr>
        </p:nvSpPr>
        <p:spPr/>
        <p:txBody>
          <a:bodyPr/>
          <a:lstStyle/>
          <a:p>
            <a:pPr marL="0" marR="0" algn="ctr">
              <a:lnSpc>
                <a:spcPct val="115000"/>
              </a:lnSpc>
              <a:spcBef>
                <a:spcPts val="0"/>
              </a:spcBef>
              <a:spcAft>
                <a:spcPts val="10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תגובות סימולציית סאני פרדייז תשפ"ד</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3" name="Picture 2">
            <a:extLst>
              <a:ext uri="{FF2B5EF4-FFF2-40B4-BE49-F238E27FC236}">
                <a16:creationId xmlns:a16="http://schemas.microsoft.com/office/drawing/2014/main" id="{45AD4547-3EF5-1800-FB95-1EF04B076B2E}"/>
              </a:ext>
            </a:extLst>
          </p:cNvPr>
          <p:cNvPicPr>
            <a:picLocks noChangeAspect="1"/>
          </p:cNvPicPr>
          <p:nvPr/>
        </p:nvPicPr>
        <p:blipFill rotWithShape="1">
          <a:blip r:embed="rId3">
            <a:extLst>
              <a:ext uri="{28A0092B-C50C-407E-A947-70E740481C1C}">
                <a14:useLocalDpi xmlns:a14="http://schemas.microsoft.com/office/drawing/2010/main" val="0"/>
              </a:ext>
            </a:extLst>
          </a:blip>
          <a:srcRect l="31648" t="27253" r="31016" b="36374"/>
          <a:stretch/>
        </p:blipFill>
        <p:spPr bwMode="auto">
          <a:xfrm>
            <a:off x="3595370" y="2384808"/>
            <a:ext cx="5001260" cy="2740025"/>
          </a:xfrm>
          <a:prstGeom prst="rect">
            <a:avLst/>
          </a:prstGeom>
          <a:noFill/>
          <a:ln>
            <a:noFill/>
          </a:ln>
          <a:effectLst/>
        </p:spPr>
      </p:pic>
    </p:spTree>
    <p:extLst>
      <p:ext uri="{BB962C8B-B14F-4D97-AF65-F5344CB8AC3E}">
        <p14:creationId xmlns:p14="http://schemas.microsoft.com/office/powerpoint/2010/main" val="2920851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29EA12-FF23-4EBB-DD0B-7DADE11335A2}"/>
              </a:ext>
            </a:extLst>
          </p:cNvPr>
          <p:cNvSpPr txBox="1"/>
          <p:nvPr/>
        </p:nvSpPr>
        <p:spPr>
          <a:xfrm>
            <a:off x="1386971" y="662152"/>
            <a:ext cx="8976229" cy="5196551"/>
          </a:xfrm>
          <a:prstGeom prst="rect">
            <a:avLst/>
          </a:prstGeom>
          <a:noFill/>
        </p:spPr>
        <p:txBody>
          <a:bodyPr wrap="square">
            <a:spAutoFit/>
          </a:bodyPr>
          <a:lstStyle/>
          <a:p>
            <a:pPr marL="457200" marR="0" indent="-457200" algn="ctr" rtl="1">
              <a:lnSpc>
                <a:spcPct val="115000"/>
              </a:lnSpc>
              <a:spcBef>
                <a:spcPts val="0"/>
              </a:spcBef>
              <a:spcAft>
                <a:spcPts val="1000"/>
              </a:spcAft>
              <a:buFont typeface="Arial" panose="020B0604020202020204" pitchFamily="34" charset="0"/>
              <a:buChar char="•"/>
            </a:pPr>
            <a:r>
              <a:rPr lang="he-IL" sz="2800" dirty="0">
                <a:effectLst/>
                <a:latin typeface="Calibri" panose="020F0502020204030204" pitchFamily="34" charset="0"/>
                <a:ea typeface="Calibri" panose="020F0502020204030204" pitchFamily="34" charset="0"/>
                <a:cs typeface="Arial" panose="020B0604020202020204" pitchFamily="34" charset="0"/>
              </a:rPr>
              <a:t>בחירה לצאת להפלגה</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285750" marR="0" indent="-285750" algn="just" rtl="1">
              <a:lnSpc>
                <a:spcPct val="115000"/>
              </a:lnSpc>
              <a:spcBef>
                <a:spcPts val="0"/>
              </a:spcBef>
              <a:spcAft>
                <a:spcPts val="1000"/>
              </a:spcAft>
              <a:buFont typeface="Arial" panose="020B0604020202020204" pitchFamily="34" charset="0"/>
              <a:buChar char="•"/>
            </a:pPr>
            <a:r>
              <a:rPr lang="he-IL"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"החברה בהפסד ויש לקחת סיכון"</a:t>
            </a:r>
            <a:endParaRPr lang="en-US"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285750" marR="0" indent="-285750" algn="just" rtl="1">
              <a:lnSpc>
                <a:spcPct val="115000"/>
              </a:lnSpc>
              <a:spcBef>
                <a:spcPts val="0"/>
              </a:spcBef>
              <a:spcAft>
                <a:spcPts val="1000"/>
              </a:spcAft>
              <a:buFont typeface="Arial" panose="020B0604020202020204" pitchFamily="34" charset="0"/>
              <a:buChar char="•"/>
            </a:pPr>
            <a:r>
              <a:rPr lang="he-IL" sz="2000" dirty="0">
                <a:effectLst/>
                <a:latin typeface="Calibri" panose="020F0502020204030204" pitchFamily="34" charset="0"/>
                <a:ea typeface="Calibri" panose="020F0502020204030204" pitchFamily="34" charset="0"/>
                <a:cs typeface="Arial" panose="020B0604020202020204" pitchFamily="34" charset="0"/>
              </a:rPr>
              <a:t>הסכמנו כי יש לקחת סיכון על מנת למצות את פוטנציאל הרווח החברה גם ככה בתהליכי סגירה, אין פה מה להפסיד</a:t>
            </a:r>
            <a:r>
              <a:rPr lang="en-US" sz="2000" dirty="0">
                <a:effectLst/>
                <a:latin typeface="Calibri" panose="020F0502020204030204" pitchFamily="34" charset="0"/>
                <a:ea typeface="Calibri" panose="020F0502020204030204" pitchFamily="34" charset="0"/>
                <a:cs typeface="Arial" panose="020B0604020202020204" pitchFamily="34" charset="0"/>
              </a:rPr>
              <a:t>.</a:t>
            </a:r>
            <a:endParaRPr lang="he-IL" sz="20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algn="r" rtl="1">
              <a:lnSpc>
                <a:spcPct val="115000"/>
              </a:lnSpc>
              <a:spcBef>
                <a:spcPts val="0"/>
              </a:spcBef>
              <a:spcAft>
                <a:spcPts val="1000"/>
              </a:spcAft>
              <a:buFont typeface="Arial" panose="020B0604020202020204" pitchFamily="34" charset="0"/>
              <a:buChar char="•"/>
              <a:tabLst>
                <a:tab pos="1174750" algn="l"/>
              </a:tabLst>
            </a:pPr>
            <a:r>
              <a:rPr lang="he-IL" sz="2000" dirty="0">
                <a:effectLst/>
                <a:latin typeface="Calibri" panose="020F0502020204030204" pitchFamily="34" charset="0"/>
                <a:ea typeface="Calibri" panose="020F0502020204030204" pitchFamily="34" charset="0"/>
                <a:cs typeface="Arial" panose="020B0604020202020204" pitchFamily="34" charset="0"/>
              </a:rPr>
              <a:t>כרגע החברה צפויה לפשוט רגל ולכן האנרציה מובילה להפסד, אז המצב הנוכחי הוא הדרדרות לסגירה, ולכן צריך לשנות את האנרציה, גם אם לקחת סיכון - אחרת תפשוט רגל בכל מקרה, לכאורה "יש רק מה להרוויח</a:t>
            </a:r>
            <a:r>
              <a:rPr lang="en-US" sz="2000" dirty="0">
                <a:effectLst/>
                <a:latin typeface="Calibri" panose="020F0502020204030204" pitchFamily="34" charset="0"/>
                <a:ea typeface="Calibri" panose="020F0502020204030204" pitchFamily="34" charset="0"/>
                <a:cs typeface="Arial" panose="020B0604020202020204" pitchFamily="34" charset="0"/>
              </a:rPr>
              <a:t>"</a:t>
            </a:r>
          </a:p>
          <a:p>
            <a:pPr marL="285750" marR="0" lvl="0" indent="-285750" algn="r" rtl="1">
              <a:lnSpc>
                <a:spcPct val="115000"/>
              </a:lnSpc>
              <a:spcBef>
                <a:spcPts val="0"/>
              </a:spcBef>
              <a:spcAft>
                <a:spcPts val="1000"/>
              </a:spcAft>
              <a:buFont typeface="Arial" panose="020B0604020202020204" pitchFamily="34" charset="0"/>
              <a:buChar char="•"/>
              <a:tabLst>
                <a:tab pos="1174750" algn="l"/>
              </a:tabLst>
            </a:pPr>
            <a:r>
              <a:rPr lang="he-IL" sz="2000" dirty="0">
                <a:effectLst/>
                <a:latin typeface="Calibri" panose="020F0502020204030204" pitchFamily="34" charset="0"/>
                <a:ea typeface="Calibri" panose="020F0502020204030204" pitchFamily="34" charset="0"/>
                <a:cs typeface="Arial" panose="020B0604020202020204" pitchFamily="34" charset="0"/>
              </a:rPr>
              <a:t>נשמע שהחברה גם ככה בהפסדים, אז שווה לנסות להציל אותה בפעם האחרונה</a:t>
            </a:r>
          </a:p>
          <a:p>
            <a:pPr marL="285750" marR="0" lvl="0" indent="-285750" algn="r" rtl="1">
              <a:lnSpc>
                <a:spcPct val="115000"/>
              </a:lnSpc>
              <a:spcBef>
                <a:spcPts val="0"/>
              </a:spcBef>
              <a:spcAft>
                <a:spcPts val="1000"/>
              </a:spcAft>
              <a:buFont typeface="Arial" panose="020B0604020202020204" pitchFamily="34" charset="0"/>
              <a:buChar char="•"/>
              <a:tabLst>
                <a:tab pos="1174750" algn="l"/>
              </a:tabLst>
            </a:pPr>
            <a:r>
              <a:rPr lang="he-IL" sz="2000" dirty="0">
                <a:effectLst/>
                <a:latin typeface="Calibri" panose="020F0502020204030204" pitchFamily="34" charset="0"/>
                <a:ea typeface="Calibri" panose="020F0502020204030204" pitchFamily="34" charset="0"/>
                <a:cs typeface="Arial" panose="020B0604020202020204" pitchFamily="34" charset="0"/>
              </a:rPr>
              <a:t>ניכר שהרווח גדול משמעותית כאשר יוצאים להפלגה, בהתחשב בזה שהחברה בכל מקרה נמצאת בהפסדים סביר שצריכה לנקוט פעולה משמעותית ולקחת סיכון כדי להצליח בשוק.</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285750" marR="0" indent="-285750" algn="just" rtl="1">
              <a:lnSpc>
                <a:spcPct val="115000"/>
              </a:lnSpc>
              <a:spcBef>
                <a:spcPts val="0"/>
              </a:spcBef>
              <a:spcAft>
                <a:spcPts val="1000"/>
              </a:spcAft>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5662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7F8AE7-86D3-0F5F-B9B5-17EDBE7E3F3A}"/>
              </a:ext>
            </a:extLst>
          </p:cNvPr>
          <p:cNvSpPr txBox="1"/>
          <p:nvPr/>
        </p:nvSpPr>
        <p:spPr>
          <a:xfrm>
            <a:off x="1860330" y="343500"/>
            <a:ext cx="9186042" cy="9240222"/>
          </a:xfrm>
          <a:prstGeom prst="rect">
            <a:avLst/>
          </a:prstGeom>
          <a:noFill/>
        </p:spPr>
        <p:txBody>
          <a:bodyPr wrap="square">
            <a:spAutoFit/>
          </a:bodyPr>
          <a:lstStyle/>
          <a:p>
            <a:pPr marL="0" marR="0" lvl="0" indent="0" algn="just" defTabSz="914400" rtl="1" eaLnBrk="1" fontAlgn="auto" latinLnBrk="0" hangingPunct="1">
              <a:lnSpc>
                <a:spcPct val="115000"/>
              </a:lnSpc>
              <a:spcBef>
                <a:spcPts val="0"/>
              </a:spcBef>
              <a:spcAft>
                <a:spcPts val="1000"/>
              </a:spcAft>
              <a:buClrTx/>
              <a:buSzTx/>
              <a:buFontTx/>
              <a:buNone/>
              <a:tabLst/>
              <a:defRPr/>
            </a:pPr>
            <a:r>
              <a:rPr kumimoji="0" lang="he-IL" sz="24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a:t>
            </a:r>
            <a:r>
              <a:rPr lang="he-IL"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עלות שקועה"</a:t>
            </a:r>
          </a:p>
          <a:p>
            <a:pPr marL="342900" marR="0" indent="-342900" algn="just" rtl="1">
              <a:lnSpc>
                <a:spcPct val="115000"/>
              </a:lnSpc>
              <a:spcBef>
                <a:spcPts val="0"/>
              </a:spcBef>
              <a:spcAft>
                <a:spcPts val="1000"/>
              </a:spcAft>
              <a:buFont typeface="Arial" panose="020B0604020202020204" pitchFamily="34" charset="0"/>
              <a:buChar char="•"/>
            </a:pPr>
            <a:r>
              <a:rPr lang="he-IL" sz="2400" dirty="0">
                <a:effectLst/>
                <a:latin typeface="Calibri" panose="020F0502020204030204" pitchFamily="34" charset="0"/>
                <a:ea typeface="Calibri" panose="020F0502020204030204" pitchFamily="34" charset="0"/>
                <a:cs typeface="Arial" panose="020B0604020202020204" pitchFamily="34" charset="0"/>
              </a:rPr>
              <a:t>נראה כי אם יבחרו באופציה השנייה לא תופק כלל תועלת. כלומר העלות תהיה אפסית אך כך גם הרווח ולכן יתבזבזו 20</a:t>
            </a:r>
            <a:r>
              <a:rPr lang="en-US" sz="2400" dirty="0">
                <a:effectLst/>
                <a:latin typeface="Calibri" panose="020F0502020204030204" pitchFamily="34" charset="0"/>
                <a:ea typeface="Calibri" panose="020F0502020204030204" pitchFamily="34" charset="0"/>
                <a:cs typeface="Arial" panose="020B0604020202020204" pitchFamily="34" charset="0"/>
              </a:rPr>
              <a:t>K </a:t>
            </a:r>
            <a:r>
              <a:rPr lang="he-IL" sz="2400" dirty="0">
                <a:effectLst/>
                <a:latin typeface="Calibri" panose="020F0502020204030204" pitchFamily="34" charset="0"/>
                <a:ea typeface="Calibri" panose="020F0502020204030204" pitchFamily="34" charset="0"/>
                <a:cs typeface="Arial" panose="020B0604020202020204" pitchFamily="34" charset="0"/>
              </a:rPr>
              <a:t>הדולרים שהשקיעו. </a:t>
            </a:r>
          </a:p>
          <a:p>
            <a:pPr marL="342900" marR="0" indent="-342900" algn="just" rtl="1">
              <a:lnSpc>
                <a:spcPct val="115000"/>
              </a:lnSpc>
              <a:spcBef>
                <a:spcPts val="0"/>
              </a:spcBef>
              <a:spcAft>
                <a:spcPts val="1000"/>
              </a:spcAft>
              <a:buFont typeface="Arial" panose="020B0604020202020204" pitchFamily="34" charset="0"/>
              <a:buChar char="•"/>
            </a:pPr>
            <a:r>
              <a:rPr lang="he-IL" sz="2400" dirty="0">
                <a:effectLst/>
                <a:latin typeface="Calibri" panose="020F0502020204030204" pitchFamily="34" charset="0"/>
                <a:ea typeface="Calibri" panose="020F0502020204030204" pitchFamily="34" charset="0"/>
                <a:cs typeface="Arial" panose="020B0604020202020204" pitchFamily="34" charset="0"/>
              </a:rPr>
              <a:t>גם ככה הם כבר שילמו את הכסף</a:t>
            </a:r>
          </a:p>
          <a:p>
            <a:pPr marL="285750" marR="0" indent="-285750" algn="just" rtl="1">
              <a:lnSpc>
                <a:spcPct val="115000"/>
              </a:lnSpc>
              <a:spcBef>
                <a:spcPts val="0"/>
              </a:spcBef>
              <a:spcAft>
                <a:spcPts val="1000"/>
              </a:spcAft>
              <a:buFont typeface="Arial" panose="020B0604020202020204" pitchFamily="34" charset="0"/>
              <a:buChar char="•"/>
            </a:pPr>
            <a:r>
              <a:rPr lang="he-IL"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פרופורציה גדולה של משתתפים נהנו מהפלגות (80%)</a:t>
            </a:r>
            <a:endParaRPr lang="en-U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285750" marR="0" indent="-285750" algn="just" rtl="1">
              <a:lnSpc>
                <a:spcPct val="115000"/>
              </a:lnSpc>
              <a:spcBef>
                <a:spcPts val="0"/>
              </a:spcBef>
              <a:spcAft>
                <a:spcPts val="1000"/>
              </a:spcAft>
              <a:buFont typeface="Arial" panose="020B0604020202020204" pitchFamily="34" charset="0"/>
              <a:buChar char="•"/>
            </a:pPr>
            <a:r>
              <a:rPr lang="he-IL" sz="2400" dirty="0">
                <a:effectLst/>
                <a:latin typeface="Calibri" panose="020F0502020204030204" pitchFamily="34" charset="0"/>
                <a:ea typeface="Calibri" panose="020F0502020204030204" pitchFamily="34" charset="0"/>
                <a:cs typeface="Arial" panose="020B0604020202020204" pitchFamily="34" charset="0"/>
              </a:rPr>
              <a:t> </a:t>
            </a:r>
            <a:r>
              <a:rPr lang="en-US" sz="2400" dirty="0">
                <a:effectLst/>
                <a:latin typeface="Calibri" panose="020F0502020204030204" pitchFamily="34" charset="0"/>
                <a:ea typeface="Calibri" panose="020F0502020204030204" pitchFamily="34" charset="0"/>
                <a:cs typeface="Arial" panose="020B0604020202020204" pitchFamily="34" charset="0"/>
              </a:rPr>
              <a:t> </a:t>
            </a:r>
            <a:r>
              <a:rPr lang="he-IL" sz="2400" dirty="0">
                <a:effectLst/>
                <a:latin typeface="Calibri" panose="020F0502020204030204" pitchFamily="34" charset="0"/>
                <a:ea typeface="Calibri" panose="020F0502020204030204" pitchFamily="34" charset="0"/>
                <a:cs typeface="Arial" panose="020B0604020202020204" pitchFamily="34" charset="0"/>
              </a:rPr>
              <a:t>80%</a:t>
            </a:r>
            <a:r>
              <a:rPr lang="en-US" sz="2400" dirty="0">
                <a:effectLst/>
                <a:latin typeface="Arial" panose="020B0604020202020204" pitchFamily="34" charset="0"/>
                <a:ea typeface="Calibri" panose="020F0502020204030204" pitchFamily="34" charset="0"/>
                <a:cs typeface="Arial" panose="020B0604020202020204" pitchFamily="34" charset="0"/>
              </a:rPr>
              <a:t> </a:t>
            </a:r>
            <a:r>
              <a:rPr lang="he-IL" sz="2400" dirty="0">
                <a:effectLst/>
                <a:latin typeface="Arial" panose="020B0604020202020204" pitchFamily="34" charset="0"/>
                <a:ea typeface="Calibri" panose="020F0502020204030204" pitchFamily="34" charset="0"/>
                <a:cs typeface="Arial" panose="020B0604020202020204" pitchFamily="34" charset="0"/>
              </a:rPr>
              <a:t>מהמשתתפים בהפלגות נהנו מאוד כמו כן ההפלגה נעשת בסוף העונה בה יש את הכי מעט לקוחות לא מרוצים</a:t>
            </a:r>
            <a:r>
              <a:rPr lang="en-US" sz="2400" dirty="0">
                <a:effectLst/>
                <a:latin typeface="Calibri" panose="020F0502020204030204" pitchFamily="34" charset="0"/>
                <a:ea typeface="Calibri" panose="020F0502020204030204" pitchFamily="34" charset="0"/>
                <a:cs typeface="Arial" panose="020B0604020202020204" pitchFamily="34" charset="0"/>
              </a:rPr>
              <a:t>.</a:t>
            </a:r>
            <a:endParaRPr lang="he-IL" sz="2400" dirty="0">
              <a:effectLst/>
              <a:latin typeface="Calibri" panose="020F0502020204030204" pitchFamily="34" charset="0"/>
              <a:ea typeface="Calibri" panose="020F0502020204030204" pitchFamily="34" charset="0"/>
              <a:cs typeface="Arial" panose="020B0604020202020204" pitchFamily="34" charset="0"/>
            </a:endParaRPr>
          </a:p>
          <a:p>
            <a:pPr marL="285750" marR="0" indent="-285750" algn="just" rtl="1">
              <a:lnSpc>
                <a:spcPct val="115000"/>
              </a:lnSpc>
              <a:spcBef>
                <a:spcPts val="0"/>
              </a:spcBef>
              <a:spcAft>
                <a:spcPts val="1000"/>
              </a:spcAft>
              <a:buFont typeface="Arial" panose="020B0604020202020204" pitchFamily="34" charset="0"/>
              <a:buChar char="•"/>
            </a:pPr>
            <a:r>
              <a:rPr lang="he-IL" sz="2400" dirty="0">
                <a:effectLst/>
                <a:latin typeface="Calibri" panose="020F0502020204030204" pitchFamily="34" charset="0"/>
                <a:ea typeface="Calibri" panose="020F0502020204030204" pitchFamily="34" charset="0"/>
                <a:cs typeface="Arial" panose="020B0604020202020204" pitchFamily="34" charset="0"/>
              </a:rPr>
              <a:t>80% נהנו מההפלגות. נדמה שאפילו יותר נהנו לקראת סוף העונה - שזה הזמן בו נערך הכנס.</a:t>
            </a:r>
          </a:p>
          <a:p>
            <a:pPr marL="285750" marR="0" indent="-285750" algn="just" rtl="1">
              <a:lnSpc>
                <a:spcPct val="115000"/>
              </a:lnSpc>
              <a:spcBef>
                <a:spcPts val="0"/>
              </a:spcBef>
              <a:spcAft>
                <a:spcPts val="1000"/>
              </a:spcAft>
              <a:buFont typeface="Arial" panose="020B0604020202020204" pitchFamily="34" charset="0"/>
              <a:buChar char="•"/>
            </a:pPr>
            <a:r>
              <a:rPr lang="he-IL" sz="2400" dirty="0">
                <a:effectLst/>
                <a:latin typeface="Calibri" panose="020F0502020204030204" pitchFamily="34" charset="0"/>
                <a:ea typeface="Calibri" panose="020F0502020204030204" pitchFamily="34" charset="0"/>
                <a:cs typeface="Arial" panose="020B0604020202020204" pitchFamily="34" charset="0"/>
              </a:rPr>
              <a:t>רשום ש80% נהנים בהפלגה, וגם שבסוף העונה יש פחות שלא נהנים (אין נתונים של 21 מתוך כמה אבל אנחנו עדיין חושבים שכדאי לקחת את הסיכון).</a:t>
            </a:r>
          </a:p>
          <a:p>
            <a:pPr marL="342900" marR="0" indent="-342900" algn="just" rtl="1">
              <a:lnSpc>
                <a:spcPct val="115000"/>
              </a:lnSpc>
              <a:spcBef>
                <a:spcPts val="0"/>
              </a:spcBef>
              <a:spcAft>
                <a:spcPts val="1000"/>
              </a:spcAft>
              <a:buFont typeface="Arial" panose="020B0604020202020204" pitchFamily="34" charset="0"/>
              <a:buChar char="•"/>
            </a:pPr>
            <a:endParaRPr lang="he-IL" sz="2400" dirty="0">
              <a:latin typeface="Calibri" panose="020F0502020204030204" pitchFamily="34" charset="0"/>
              <a:ea typeface="Calibri" panose="020F0502020204030204" pitchFamily="34" charset="0"/>
              <a:cs typeface="Arial" panose="020B0604020202020204" pitchFamily="34" charset="0"/>
            </a:endParaRPr>
          </a:p>
          <a:p>
            <a:pPr marL="342900" marR="0" indent="-342900" algn="just" rtl="1">
              <a:lnSpc>
                <a:spcPct val="115000"/>
              </a:lnSpc>
              <a:spcBef>
                <a:spcPts val="0"/>
              </a:spcBef>
              <a:spcAft>
                <a:spcPts val="1000"/>
              </a:spcAft>
              <a:buFont typeface="Arial" panose="020B0604020202020204" pitchFamily="34" charset="0"/>
              <a:buChar char="•"/>
            </a:pPr>
            <a:endParaRPr lang="he-IL" sz="2400" dirty="0">
              <a:effectLst/>
              <a:latin typeface="Calibri" panose="020F0502020204030204" pitchFamily="34" charset="0"/>
              <a:ea typeface="Calibri" panose="020F0502020204030204" pitchFamily="34" charset="0"/>
              <a:cs typeface="Arial" panose="020B0604020202020204" pitchFamily="34" charset="0"/>
            </a:endParaRPr>
          </a:p>
          <a:p>
            <a:pPr marL="342900" marR="0" indent="-342900" algn="just" rtl="1">
              <a:lnSpc>
                <a:spcPct val="115000"/>
              </a:lnSpc>
              <a:spcBef>
                <a:spcPts val="0"/>
              </a:spcBef>
              <a:spcAft>
                <a:spcPts val="1000"/>
              </a:spcAft>
              <a:buFont typeface="Arial" panose="020B0604020202020204" pitchFamily="34" charset="0"/>
              <a:buChar char="•"/>
            </a:pPr>
            <a:endParaRPr lang="he-IL" sz="2400" dirty="0">
              <a:latin typeface="Calibri" panose="020F0502020204030204" pitchFamily="34" charset="0"/>
              <a:ea typeface="Calibri" panose="020F0502020204030204" pitchFamily="34" charset="0"/>
              <a:cs typeface="Arial" panose="020B0604020202020204" pitchFamily="34" charset="0"/>
            </a:endParaRPr>
          </a:p>
          <a:p>
            <a:pPr marL="342900" marR="0" indent="-342900" algn="just" rtl="1">
              <a:lnSpc>
                <a:spcPct val="115000"/>
              </a:lnSpc>
              <a:spcBef>
                <a:spcPts val="0"/>
              </a:spcBef>
              <a:spcAft>
                <a:spcPts val="1000"/>
              </a:spcAft>
              <a:buFont typeface="Arial" panose="020B0604020202020204" pitchFamily="34" charset="0"/>
              <a:buChar char="•"/>
            </a:pPr>
            <a:endParaRPr lang="he-IL" sz="2400" dirty="0">
              <a:effectLst/>
              <a:latin typeface="Calibri" panose="020F0502020204030204" pitchFamily="34" charset="0"/>
              <a:ea typeface="Calibri" panose="020F0502020204030204" pitchFamily="34" charset="0"/>
              <a:cs typeface="Arial" panose="020B0604020202020204" pitchFamily="34" charset="0"/>
            </a:endParaRPr>
          </a:p>
          <a:p>
            <a:pPr marL="342900" marR="0" indent="-342900" algn="just" rtl="1">
              <a:lnSpc>
                <a:spcPct val="115000"/>
              </a:lnSpc>
              <a:spcBef>
                <a:spcPts val="0"/>
              </a:spcBef>
              <a:spcAft>
                <a:spcPts val="1000"/>
              </a:spcAft>
              <a:buFont typeface="Arial" panose="020B0604020202020204" pitchFamily="34" charset="0"/>
              <a:buChar char="•"/>
            </a:pPr>
            <a:endParaRPr lang="he-IL" sz="2400" dirty="0">
              <a:latin typeface="Calibri" panose="020F0502020204030204" pitchFamily="34" charset="0"/>
              <a:ea typeface="Calibri" panose="020F0502020204030204" pitchFamily="34" charset="0"/>
              <a:cs typeface="Arial" panose="020B0604020202020204" pitchFamily="34" charset="0"/>
            </a:endParaRPr>
          </a:p>
          <a:p>
            <a:pPr marL="342900" marR="0" indent="-342900" algn="just" rtl="1">
              <a:lnSpc>
                <a:spcPct val="115000"/>
              </a:lnSpc>
              <a:spcBef>
                <a:spcPts val="0"/>
              </a:spcBef>
              <a:spcAft>
                <a:spcPts val="1000"/>
              </a:spcAft>
              <a:buFont typeface="Arial" panose="020B0604020202020204" pitchFamily="34" charset="0"/>
              <a:buChar char="•"/>
            </a:pPr>
            <a:endParaRPr lang="he-IL"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5925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3425" y="0"/>
            <a:ext cx="9906000" cy="1323439"/>
          </a:xfrm>
          <a:prstGeom prst="rect">
            <a:avLst/>
          </a:prstGeom>
        </p:spPr>
        <p:txBody>
          <a:bodyPr wrap="square">
            <a:spAutoFit/>
          </a:bodyPr>
          <a:lstStyle/>
          <a:p>
            <a:pPr algn="r"/>
            <a:r>
              <a:rPr lang="he-IL" sz="4000" spc="-50" dirty="0">
                <a:solidFill>
                  <a:prstClr val="black"/>
                </a:solidFill>
                <a:ea typeface="+mj-ea"/>
              </a:rPr>
              <a:t>הבחירה בהפלגה ובהרצאות על בסיס המידע הנוסף שהתקבל בחלק השני</a:t>
            </a:r>
            <a:endParaRPr lang="en-US" dirty="0"/>
          </a:p>
        </p:txBody>
      </p:sp>
      <p:pic>
        <p:nvPicPr>
          <p:cNvPr id="4" name="תמונה 3">
            <a:extLst>
              <a:ext uri="{FF2B5EF4-FFF2-40B4-BE49-F238E27FC236}">
                <a16:creationId xmlns:a16="http://schemas.microsoft.com/office/drawing/2014/main" id="{9458F492-1339-F054-A09C-B5B4A8AD587D}"/>
              </a:ext>
            </a:extLst>
          </p:cNvPr>
          <p:cNvPicPr>
            <a:picLocks noChangeAspect="1"/>
          </p:cNvPicPr>
          <p:nvPr/>
        </p:nvPicPr>
        <p:blipFill rotWithShape="1">
          <a:blip r:embed="rId3">
            <a:extLst>
              <a:ext uri="{28A0092B-C50C-407E-A947-70E740481C1C}">
                <a14:useLocalDpi xmlns:a14="http://schemas.microsoft.com/office/drawing/2010/main" val="0"/>
              </a:ext>
            </a:extLst>
          </a:blip>
          <a:srcRect l="9724" t="2521" r="5792" b="5462"/>
          <a:stretch/>
        </p:blipFill>
        <p:spPr bwMode="auto">
          <a:xfrm>
            <a:off x="3816032" y="2161857"/>
            <a:ext cx="4559935" cy="25342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56910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E81F9A-1DB6-4FF4-8369-5BDA7DE69AB0}"/>
              </a:ext>
            </a:extLst>
          </p:cNvPr>
          <p:cNvSpPr txBox="1"/>
          <p:nvPr/>
        </p:nvSpPr>
        <p:spPr>
          <a:xfrm>
            <a:off x="2333616" y="1602987"/>
            <a:ext cx="7277099" cy="3877985"/>
          </a:xfrm>
          <a:prstGeom prst="rect">
            <a:avLst/>
          </a:prstGeom>
          <a:noFill/>
        </p:spPr>
        <p:txBody>
          <a:bodyPr wrap="square">
            <a:spAutoFit/>
          </a:bodyPr>
          <a:lstStyle/>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לקיחת סיכון למרות ההסתברות הנמוכה להצלחת ההפלגות</a:t>
            </a:r>
            <a:endParaRPr kumimoji="0" lang="en-US" sz="2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1174750" algn="l"/>
              </a:tabLst>
              <a:defRPr/>
            </a:pP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עדיין חושבים כפי שחשבנו קודם, שבכל מקרה החברה נמצאת בהפסדים וצריכה לנקוט פעולה משמעותית ולקחת סיכון. ההרצאות חסרות תועלת ולכן חבל לבזבז עליהן את הזמן. בטח בהינתן ואלו שתי האפשרויות היחידות שעומדות בפניהם</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indent="-342900" algn="r" rtl="1">
              <a:lnSpc>
                <a:spcPct val="115000"/>
              </a:lnSpc>
              <a:spcAft>
                <a:spcPts val="1000"/>
              </a:spcAft>
              <a:buFont typeface="Arial" panose="020B0604020202020204" pitchFamily="34" charset="0"/>
              <a:buChar char="•"/>
              <a:tabLst>
                <a:tab pos="1174750" algn="l"/>
              </a:tabLst>
              <a:defRPr/>
            </a:pPr>
            <a:r>
              <a:rPr lang="he-IL" sz="2000" dirty="0">
                <a:solidFill>
                  <a:prstClr val="black"/>
                </a:solidFill>
                <a:latin typeface="Calibri" panose="020F0502020204030204" pitchFamily="34" charset="0"/>
                <a:ea typeface="Calibri" panose="020F0502020204030204" pitchFamily="34" charset="0"/>
                <a:cs typeface="Arial" panose="020B0604020202020204" pitchFamily="34" charset="0"/>
              </a:rPr>
              <a:t>על אף הסיכון מצאנו את זה עדיף לאור המצב הנוכחי של העסק</a:t>
            </a:r>
          </a:p>
          <a:p>
            <a:pPr marL="342900" indent="-342900" algn="r" rtl="1">
              <a:lnSpc>
                <a:spcPct val="115000"/>
              </a:lnSpc>
              <a:spcAft>
                <a:spcPts val="1000"/>
              </a:spcAft>
              <a:buFont typeface="Arial" panose="020B0604020202020204" pitchFamily="34" charset="0"/>
              <a:buChar char="•"/>
              <a:tabLst>
                <a:tab pos="1174750" algn="l"/>
              </a:tabLst>
              <a:defRPr/>
            </a:pPr>
            <a:r>
              <a:rPr lang="he-IL" sz="2000" dirty="0">
                <a:solidFill>
                  <a:prstClr val="black"/>
                </a:solidFill>
                <a:latin typeface="Calibri" panose="020F0502020204030204" pitchFamily="34" charset="0"/>
                <a:ea typeface="Calibri" panose="020F0502020204030204" pitchFamily="34" charset="0"/>
                <a:cs typeface="Arial" panose="020B0604020202020204" pitchFamily="34" charset="0"/>
              </a:rPr>
              <a:t>בהנחה שזה "לקראת סוף עונה", ולא באמת בסוף העונה, עדיין נעדיף לקחת את הסיכון. ייתכן ויותר אנשים כן יהנו מאשר לא</a:t>
            </a:r>
          </a:p>
          <a:p>
            <a:pPr marL="171450" indent="-171450" algn="r" rtl="1">
              <a:buFont typeface="Arial" panose="020B0604020202020204" pitchFamily="34" charset="0"/>
              <a:buChar char="•"/>
            </a:pPr>
            <a:endParaRPr lang="en-US" sz="2000" dirty="0"/>
          </a:p>
        </p:txBody>
      </p:sp>
      <p:sp>
        <p:nvSpPr>
          <p:cNvPr id="4" name="TextBox 3">
            <a:extLst>
              <a:ext uri="{FF2B5EF4-FFF2-40B4-BE49-F238E27FC236}">
                <a16:creationId xmlns:a16="http://schemas.microsoft.com/office/drawing/2014/main" id="{A9249670-6590-5B1D-DF7B-5D9A0E7B28F7}"/>
              </a:ext>
            </a:extLst>
          </p:cNvPr>
          <p:cNvSpPr txBox="1"/>
          <p:nvPr/>
        </p:nvSpPr>
        <p:spPr>
          <a:xfrm>
            <a:off x="1746947" y="853808"/>
            <a:ext cx="8996855" cy="523220"/>
          </a:xfrm>
          <a:prstGeom prst="rect">
            <a:avLst/>
          </a:prstGeom>
          <a:noFill/>
        </p:spPr>
        <p:txBody>
          <a:bodyPr wrap="square" rtlCol="0">
            <a:spAutoFit/>
          </a:bodyPr>
          <a:lstStyle/>
          <a:p>
            <a:pPr marL="457200" indent="-457200" algn="ctr" rtl="1">
              <a:buFont typeface="Arial" panose="020B0604020202020204" pitchFamily="34" charset="0"/>
              <a:buChar char="•"/>
            </a:pPr>
            <a:r>
              <a:rPr lang="he-IL" sz="2800" dirty="0">
                <a:latin typeface="Arial" panose="020B0604020202020204" pitchFamily="34" charset="0"/>
                <a:cs typeface="Arial" panose="020B0604020202020204" pitchFamily="34" charset="0"/>
              </a:rPr>
              <a:t>בחירה לצאת להפלגה אחרי קבלת המידע החסר</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466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170D0B-FA97-1A16-DC88-E25F91F82951}"/>
              </a:ext>
            </a:extLst>
          </p:cNvPr>
          <p:cNvSpPr txBox="1"/>
          <p:nvPr/>
        </p:nvSpPr>
        <p:spPr>
          <a:xfrm>
            <a:off x="1177159" y="1713185"/>
            <a:ext cx="9049407" cy="3019096"/>
          </a:xfrm>
          <a:prstGeom prst="rect">
            <a:avLst/>
          </a:prstGeom>
          <a:noFill/>
        </p:spPr>
        <p:txBody>
          <a:bodyPr wrap="square">
            <a:spAutoFit/>
          </a:bodyPr>
          <a:lstStyle/>
          <a:p>
            <a:pPr marL="171450" marR="0" lvl="0" indent="-1714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e-IL" sz="20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Arial" panose="020B0604020202020204" pitchFamily="34" charset="0"/>
              </a:rPr>
              <a:t>תוספת מידע - הסתברות קטנה להצלחת ההפלגות</a:t>
            </a:r>
          </a:p>
          <a:p>
            <a:pPr marL="171450" marR="0" lvl="0" indent="-1714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שיניתי את דעתי, מכיוון שעכשיו שאני יודע שאין הרבה לקוחות מרוצים בסוף עונה, לא הייתי לוקח תסיכון</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נראה שאחוז הלא מרוצים גבוה מאחוז המרוצים, עדיף להם לבחור בהרצאות מכיוון שהן יכולות עדיין לתת </a:t>
            </a:r>
            <a:r>
              <a:rPr kumimoji="0" lang="he-I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תועלת קטנה מבלי להסב נזק</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שנינו את דעתנו, אנחנו חושבות שרוב הלקוחות כעת לא יהיו מרוצים וזה יהרוס את החברה, עדיף להם לחכות לאמצע העונה ולעשות הפלגה אז</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p>
        </p:txBody>
      </p:sp>
      <p:sp>
        <p:nvSpPr>
          <p:cNvPr id="4" name="TextBox 3">
            <a:extLst>
              <a:ext uri="{FF2B5EF4-FFF2-40B4-BE49-F238E27FC236}">
                <a16:creationId xmlns:a16="http://schemas.microsoft.com/office/drawing/2014/main" id="{FE870D60-7BCA-A704-CD9A-28139919DD4F}"/>
              </a:ext>
            </a:extLst>
          </p:cNvPr>
          <p:cNvSpPr txBox="1"/>
          <p:nvPr/>
        </p:nvSpPr>
        <p:spPr>
          <a:xfrm>
            <a:off x="1229711" y="756744"/>
            <a:ext cx="8996855" cy="523220"/>
          </a:xfrm>
          <a:prstGeom prst="rect">
            <a:avLst/>
          </a:prstGeom>
          <a:noFill/>
        </p:spPr>
        <p:txBody>
          <a:bodyPr wrap="square" rtlCol="0">
            <a:spAutoFit/>
          </a:bodyPr>
          <a:lstStyle/>
          <a:p>
            <a:pPr marL="457200" indent="-457200" algn="ctr" rtl="1">
              <a:buFont typeface="Arial" panose="020B0604020202020204" pitchFamily="34" charset="0"/>
              <a:buChar char="•"/>
            </a:pPr>
            <a:r>
              <a:rPr lang="he-IL" sz="2800" dirty="0">
                <a:latin typeface="Arial" panose="020B0604020202020204" pitchFamily="34" charset="0"/>
                <a:cs typeface="Arial" panose="020B0604020202020204" pitchFamily="34" charset="0"/>
              </a:rPr>
              <a:t>בחירה לא לצאת להפלגה אחרי קבלת המידע החסר</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379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1510393" y="880749"/>
            <a:ext cx="9171214" cy="5096501"/>
          </a:xfrm>
        </p:spPr>
        <p:txBody>
          <a:bodyPr>
            <a:normAutofit fontScale="92500" lnSpcReduction="20000"/>
          </a:bodyPr>
          <a:lstStyle/>
          <a:p>
            <a:pPr algn="r" rtl="1">
              <a:lnSpc>
                <a:spcPct val="150000"/>
              </a:lnSpc>
              <a:spcBef>
                <a:spcPct val="40000"/>
              </a:spcBef>
              <a:spcAft>
                <a:spcPts val="0"/>
              </a:spcAft>
              <a:buFont typeface="Wingdings" panose="05000000000000000000" pitchFamily="2" charset="2"/>
              <a:buChar char="§"/>
            </a:pPr>
            <a:r>
              <a:rPr lang="he-IL" altLang="he-IL" sz="2400" b="1" dirty="0"/>
              <a:t>מודל  תיאורי (איך אנשים מחליטים בפועל?)</a:t>
            </a:r>
            <a:endParaRPr lang="en-US" altLang="he-IL" sz="2400" b="1" dirty="0"/>
          </a:p>
          <a:p>
            <a:pPr algn="r" rtl="1">
              <a:lnSpc>
                <a:spcPct val="150000"/>
              </a:lnSpc>
              <a:spcBef>
                <a:spcPct val="40000"/>
              </a:spcBef>
              <a:spcAft>
                <a:spcPts val="0"/>
              </a:spcAft>
              <a:buFont typeface="Wingdings" panose="05000000000000000000" pitchFamily="2" charset="2"/>
              <a:buChar char="§"/>
            </a:pPr>
            <a:r>
              <a:rPr lang="he-IL" sz="2400" dirty="0">
                <a:ea typeface="Calibri" panose="020F0502020204030204" pitchFamily="34" charset="0"/>
                <a:cs typeface="+mj-cs"/>
              </a:rPr>
              <a:t>מודל המתאר את התנהגות האדם בפועל בתהליכי קבלת החלטות</a:t>
            </a:r>
            <a:r>
              <a:rPr lang="en-US" sz="2400" dirty="0">
                <a:ea typeface="Calibri" panose="020F0502020204030204" pitchFamily="34" charset="0"/>
                <a:cs typeface="+mj-cs"/>
              </a:rPr>
              <a:t>. </a:t>
            </a:r>
            <a:r>
              <a:rPr lang="he-IL" sz="2400" dirty="0">
                <a:ea typeface="Calibri" panose="020F0502020204030204" pitchFamily="34" charset="0"/>
                <a:cs typeface="+mj-cs"/>
              </a:rPr>
              <a:t>המודל הדסקריפטיבי מנסה </a:t>
            </a:r>
            <a:r>
              <a:rPr lang="he-IL" sz="2400" dirty="0" err="1">
                <a:ea typeface="Calibri" panose="020F0502020204030204" pitchFamily="34" charset="0"/>
                <a:cs typeface="+mj-cs"/>
              </a:rPr>
              <a:t>למדל</a:t>
            </a:r>
            <a:r>
              <a:rPr lang="he-IL" sz="2400" dirty="0">
                <a:ea typeface="Calibri" panose="020F0502020204030204" pitchFamily="34" charset="0"/>
                <a:cs typeface="+mj-cs"/>
              </a:rPr>
              <a:t> שיקולים פסיכולוגים, תוך עיסוק באמונות ובהעדפות של האנשים כפי שהן (ולא כפי שהן צריכות\אמורות להיות). </a:t>
            </a:r>
            <a:endParaRPr lang="he-IL" altLang="he-IL" sz="2400" dirty="0">
              <a:cs typeface="+mj-cs"/>
            </a:endParaRPr>
          </a:p>
          <a:p>
            <a:pPr algn="r" rtl="1" eaLnBrk="1" hangingPunct="1">
              <a:lnSpc>
                <a:spcPct val="150000"/>
              </a:lnSpc>
              <a:spcBef>
                <a:spcPct val="40000"/>
              </a:spcBef>
              <a:spcAft>
                <a:spcPts val="0"/>
              </a:spcAft>
              <a:buFont typeface="Wingdings" panose="05000000000000000000" pitchFamily="2" charset="2"/>
              <a:buChar char="§"/>
            </a:pPr>
            <a:r>
              <a:rPr lang="he-IL" altLang="he-IL" sz="2400" b="1" dirty="0"/>
              <a:t>מודל נורמטיבי (מהן הבחירות של מקבל החלטות אידאלי?) </a:t>
            </a:r>
            <a:endParaRPr lang="en-US" altLang="he-IL" sz="2400" b="1" dirty="0"/>
          </a:p>
          <a:p>
            <a:pPr algn="r" rtl="1">
              <a:lnSpc>
                <a:spcPct val="150000"/>
              </a:lnSpc>
              <a:spcBef>
                <a:spcPct val="40000"/>
              </a:spcBef>
              <a:spcAft>
                <a:spcPts val="0"/>
              </a:spcAft>
              <a:buFont typeface="Wingdings" panose="05000000000000000000" pitchFamily="2" charset="2"/>
              <a:buChar char="§"/>
            </a:pPr>
            <a:r>
              <a:rPr lang="he-IL" sz="2400" dirty="0"/>
              <a:t>מודל אשר מתאר את הבחירות של מקבל החלטות אידאלי הפועל על פי מערכת כללים פורמלית. </a:t>
            </a:r>
            <a:endParaRPr lang="en-US" altLang="he-IL" sz="2400" dirty="0"/>
          </a:p>
          <a:p>
            <a:pPr algn="r" rtl="1" eaLnBrk="1" hangingPunct="1">
              <a:lnSpc>
                <a:spcPct val="150000"/>
              </a:lnSpc>
              <a:spcBef>
                <a:spcPct val="40000"/>
              </a:spcBef>
              <a:spcAft>
                <a:spcPts val="0"/>
              </a:spcAft>
              <a:buFont typeface="Wingdings" panose="05000000000000000000" pitchFamily="2" charset="2"/>
              <a:buChar char="§"/>
            </a:pPr>
            <a:r>
              <a:rPr lang="he-IL" altLang="he-IL" sz="2400" b="1" dirty="0"/>
              <a:t>מודל </a:t>
            </a:r>
            <a:r>
              <a:rPr lang="he-IL" altLang="he-IL" sz="2400" b="1" dirty="0" err="1"/>
              <a:t>פרסקריפטיבי</a:t>
            </a:r>
            <a:r>
              <a:rPr lang="he-IL" altLang="he-IL" sz="2400" b="1" dirty="0"/>
              <a:t> (איך מקבל החלטות אמור להחליט?)</a:t>
            </a:r>
            <a:endParaRPr lang="en-US" altLang="he-IL" sz="2400" b="1" dirty="0"/>
          </a:p>
          <a:p>
            <a:pPr algn="r" rtl="1">
              <a:lnSpc>
                <a:spcPct val="150000"/>
              </a:lnSpc>
              <a:spcBef>
                <a:spcPct val="40000"/>
              </a:spcBef>
              <a:spcAft>
                <a:spcPts val="0"/>
              </a:spcAft>
              <a:buFont typeface="Wingdings" panose="05000000000000000000" pitchFamily="2" charset="2"/>
              <a:buChar char="§"/>
            </a:pPr>
            <a:r>
              <a:rPr lang="he-IL" sz="2200" dirty="0"/>
              <a:t>מודל המנסה לצמצם את הפער בין ההתנהגות בפועל (המודל הדסקריפטיבי) לבין התנהגות הבחירה האידיאלית (מודל נורמטיבי)</a:t>
            </a:r>
            <a:endParaRPr lang="en-US" altLang="he-IL" sz="2200" dirty="0"/>
          </a:p>
          <a:p>
            <a:pPr algn="r" rtl="1" eaLnBrk="1" hangingPunct="1">
              <a:lnSpc>
                <a:spcPct val="150000"/>
              </a:lnSpc>
              <a:spcBef>
                <a:spcPct val="40000"/>
              </a:spcBef>
              <a:spcAft>
                <a:spcPts val="0"/>
              </a:spcAft>
              <a:buFont typeface="Wingdings" panose="05000000000000000000" pitchFamily="2" charset="2"/>
              <a:buChar char="§"/>
            </a:pPr>
            <a:endParaRPr lang="en-US" altLang="he-IL" sz="2400" dirty="0"/>
          </a:p>
          <a:p>
            <a:pPr algn="r" rtl="1" eaLnBrk="1" hangingPunct="1">
              <a:lnSpc>
                <a:spcPct val="150000"/>
              </a:lnSpc>
              <a:spcBef>
                <a:spcPct val="40000"/>
              </a:spcBef>
              <a:spcAft>
                <a:spcPts val="0"/>
              </a:spcAft>
              <a:buFont typeface="Wingdings" panose="05000000000000000000" pitchFamily="2" charset="2"/>
              <a:buChar char="§"/>
            </a:pPr>
            <a:endParaRPr lang="he-IL" altLang="he-IL" sz="2400" dirty="0"/>
          </a:p>
          <a:p>
            <a:pPr algn="r" rtl="1" eaLnBrk="1" hangingPunct="1">
              <a:buFont typeface="Wingdings" panose="05000000000000000000" pitchFamily="2" charset="2"/>
              <a:buChar char="§"/>
            </a:pPr>
            <a:endParaRPr lang="en-US" altLang="he-IL" dirty="0"/>
          </a:p>
        </p:txBody>
      </p:sp>
      <p:sp>
        <p:nvSpPr>
          <p:cNvPr id="2" name="Rectangle 1"/>
          <p:cNvSpPr/>
          <p:nvPr/>
        </p:nvSpPr>
        <p:spPr>
          <a:xfrm>
            <a:off x="2743199" y="138733"/>
            <a:ext cx="6179457" cy="1077218"/>
          </a:xfrm>
          <a:prstGeom prst="rect">
            <a:avLst/>
          </a:prstGeom>
        </p:spPr>
        <p:txBody>
          <a:bodyPr wrap="square">
            <a:spAutoFit/>
          </a:bodyPr>
          <a:lstStyle/>
          <a:p>
            <a:pPr algn="ctr" defTabSz="457200" rtl="1">
              <a:spcBef>
                <a:spcPct val="20000"/>
              </a:spcBef>
              <a:spcAft>
                <a:spcPts val="600"/>
              </a:spcAft>
              <a:buClr>
                <a:srgbClr val="903163"/>
              </a:buClr>
              <a:buSzPct val="92000"/>
            </a:pPr>
            <a:r>
              <a:rPr lang="he-IL" altLang="he-IL" sz="3200" b="1" dirty="0">
                <a:solidFill>
                  <a:schemeClr val="bg1"/>
                </a:solidFill>
              </a:rPr>
              <a:t>ו</a:t>
            </a:r>
            <a:r>
              <a:rPr lang="he-IL" sz="3200" b="1" dirty="0"/>
              <a:t>סוגי מודלים בקבלת החלטות</a:t>
            </a:r>
            <a:r>
              <a:rPr lang="he-IL" altLang="he-IL" sz="3200" b="1" dirty="0">
                <a:solidFill>
                  <a:schemeClr val="bg1"/>
                </a:solidFill>
              </a:rPr>
              <a:t> </a:t>
            </a:r>
            <a:r>
              <a:rPr lang="he-IL" altLang="he-IL" sz="3200" dirty="0">
                <a:solidFill>
                  <a:schemeClr val="bg1"/>
                </a:solidFill>
              </a:rPr>
              <a:t>בחקר קבלת החלטות</a:t>
            </a:r>
          </a:p>
        </p:txBody>
      </p:sp>
    </p:spTree>
    <p:extLst>
      <p:ext uri="{BB962C8B-B14F-4D97-AF65-F5344CB8AC3E}">
        <p14:creationId xmlns:p14="http://schemas.microsoft.com/office/powerpoint/2010/main" val="292898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1875845" y="1824743"/>
            <a:ext cx="8516510" cy="3875942"/>
          </a:xfrm>
        </p:spPr>
        <p:txBody>
          <a:bodyPr>
            <a:normAutofit fontScale="70000" lnSpcReduction="20000"/>
          </a:bodyPr>
          <a:lstStyle/>
          <a:p>
            <a:pPr algn="r">
              <a:spcBef>
                <a:spcPct val="60000"/>
              </a:spcBef>
              <a:buNone/>
            </a:pPr>
            <a:r>
              <a:rPr lang="he-IL" altLang="he-IL" sz="4600" i="1" dirty="0"/>
              <a:t>החלטה היא בחירה מודעת בין שתיים או יותר חלופות</a:t>
            </a:r>
            <a:endParaRPr lang="he-IL" altLang="he-IL" sz="4600" dirty="0"/>
          </a:p>
          <a:p>
            <a:pPr algn="r" eaLnBrk="1" hangingPunct="1">
              <a:spcBef>
                <a:spcPct val="60000"/>
              </a:spcBef>
              <a:buFont typeface="Wingdings" panose="05000000000000000000" pitchFamily="2" charset="2"/>
              <a:buNone/>
            </a:pPr>
            <a:r>
              <a:rPr lang="he-IL" altLang="he-IL" sz="4600" dirty="0"/>
              <a:t>בכל החלטה קיימים</a:t>
            </a:r>
          </a:p>
          <a:p>
            <a:pPr algn="r" eaLnBrk="1" hangingPunct="1">
              <a:spcBef>
                <a:spcPct val="60000"/>
              </a:spcBef>
              <a:buFont typeface="Wingdings" panose="05000000000000000000" pitchFamily="2" charset="2"/>
              <a:buNone/>
            </a:pPr>
            <a:r>
              <a:rPr lang="he-IL" altLang="he-IL" sz="4600" dirty="0"/>
              <a:t>	-  חלופות (פעולות)</a:t>
            </a:r>
          </a:p>
          <a:p>
            <a:pPr algn="r" eaLnBrk="1" hangingPunct="1">
              <a:spcBef>
                <a:spcPct val="60000"/>
              </a:spcBef>
              <a:buFont typeface="Wingdings" panose="05000000000000000000" pitchFamily="2" charset="2"/>
              <a:buNone/>
            </a:pPr>
            <a:r>
              <a:rPr lang="he-IL" altLang="he-IL" sz="4600" dirty="0"/>
              <a:t>	-  מצב (נסיבות, תנאים)</a:t>
            </a:r>
          </a:p>
          <a:p>
            <a:pPr algn="r" eaLnBrk="1" hangingPunct="1">
              <a:spcBef>
                <a:spcPct val="60000"/>
              </a:spcBef>
              <a:buFont typeface="Wingdings" panose="05000000000000000000" pitchFamily="2" charset="2"/>
              <a:buNone/>
            </a:pPr>
            <a:r>
              <a:rPr lang="he-IL" altLang="he-IL" sz="4600" dirty="0"/>
              <a:t>	-  תוצאות </a:t>
            </a:r>
          </a:p>
          <a:p>
            <a:pPr eaLnBrk="1" hangingPunct="1">
              <a:spcBef>
                <a:spcPct val="60000"/>
              </a:spcBef>
            </a:pPr>
            <a:endParaRPr lang="en-US" altLang="he-IL" sz="2800" dirty="0"/>
          </a:p>
          <a:p>
            <a:pPr eaLnBrk="1" hangingPunct="1"/>
            <a:endParaRPr lang="en-US" altLang="he-IL" dirty="0"/>
          </a:p>
        </p:txBody>
      </p:sp>
      <p:sp>
        <p:nvSpPr>
          <p:cNvPr id="2" name="Rectangle 1"/>
          <p:cNvSpPr/>
          <p:nvPr/>
        </p:nvSpPr>
        <p:spPr>
          <a:xfrm>
            <a:off x="3705308" y="871519"/>
            <a:ext cx="4738977" cy="584775"/>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altLang="he-IL" sz="3200" b="0" i="0" u="none" strike="noStrike" kern="1200" cap="none" spc="0" normalizeH="0" baseline="0" noProof="0" dirty="0">
                <a:ln>
                  <a:noFill/>
                </a:ln>
                <a:solidFill>
                  <a:prstClr val="white"/>
                </a:solidFill>
                <a:effectLst/>
                <a:uLnTx/>
                <a:uFillTx/>
                <a:latin typeface="Century Schoolbook" panose="02040604050505020304"/>
                <a:ea typeface="+mn-ea"/>
                <a:cs typeface="Gisha" panose="020B0502040204020203" pitchFamily="34" charset="-79"/>
              </a:rPr>
              <a:t>המסגרת הבסיסית</a:t>
            </a:r>
          </a:p>
        </p:txBody>
      </p:sp>
      <p:sp>
        <p:nvSpPr>
          <p:cNvPr id="3" name="TextBox 2"/>
          <p:cNvSpPr txBox="1"/>
          <p:nvPr/>
        </p:nvSpPr>
        <p:spPr>
          <a:xfrm>
            <a:off x="1084521" y="871519"/>
            <a:ext cx="9659679"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ייצוג של בעיית החלטה- המסגרת הבסיסית</a:t>
            </a:r>
            <a:endParaRPr kumimoji="0" lang="en-US" sz="36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23291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0" y="381000"/>
            <a:ext cx="7772400" cy="1143000"/>
          </a:xfrm>
        </p:spPr>
        <p:txBody>
          <a:bodyPr/>
          <a:lstStyle/>
          <a:p>
            <a:pPr algn="ctr" eaLnBrk="1" fontAlgn="auto" hangingPunct="1">
              <a:spcAft>
                <a:spcPts val="0"/>
              </a:spcAft>
              <a:defRPr/>
            </a:pPr>
            <a:r>
              <a:rPr lang="he-IL" altLang="he-IL" dirty="0">
                <a:cs typeface="Aharoni" pitchFamily="2" charset="-79"/>
              </a:rPr>
              <a:t>טבלת החלטה</a:t>
            </a:r>
            <a:endParaRPr lang="he-IL" altLang="he-IL" dirty="0"/>
          </a:p>
        </p:txBody>
      </p:sp>
      <p:graphicFrame>
        <p:nvGraphicFramePr>
          <p:cNvPr id="14339" name="Object 3"/>
          <p:cNvGraphicFramePr>
            <a:graphicFrameLocks noChangeAspect="1"/>
          </p:cNvGraphicFramePr>
          <p:nvPr/>
        </p:nvGraphicFramePr>
        <p:xfrm>
          <a:off x="3292475" y="1868488"/>
          <a:ext cx="6419850" cy="2387600"/>
        </p:xfrm>
        <a:graphic>
          <a:graphicData uri="http://schemas.openxmlformats.org/presentationml/2006/ole">
            <mc:AlternateContent xmlns:mc="http://schemas.openxmlformats.org/markup-compatibility/2006">
              <mc:Choice xmlns:v="urn:schemas-microsoft-com:vml" Requires="v">
                <p:oleObj name="Document" r:id="rId3" imgW="6505560" imgH="2419200" progId="Word.Document.8">
                  <p:embed/>
                </p:oleObj>
              </mc:Choice>
              <mc:Fallback>
                <p:oleObj name="Document" r:id="rId3" imgW="6505560" imgH="2419200" progId="Word.Document.8">
                  <p:embed/>
                  <p:pic>
                    <p:nvPicPr>
                      <p:cNvPr id="14339" name="Object 3"/>
                      <p:cNvPicPr>
                        <a:picLocks noChangeAspect="1" noChangeArrowheads="1"/>
                      </p:cNvPicPr>
                      <p:nvPr/>
                    </p:nvPicPr>
                    <p:blipFill>
                      <a:blip r:embed="rId4"/>
                      <a:srcRect/>
                      <a:stretch>
                        <a:fillRect/>
                      </a:stretch>
                    </p:blipFill>
                    <p:spPr bwMode="auto">
                      <a:xfrm>
                        <a:off x="3292475" y="1868488"/>
                        <a:ext cx="6419850" cy="238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0" name="Text Box 4"/>
          <p:cNvSpPr txBox="1">
            <a:spLocks noChangeArrowheads="1"/>
          </p:cNvSpPr>
          <p:nvPr/>
        </p:nvSpPr>
        <p:spPr bwMode="auto">
          <a:xfrm>
            <a:off x="2514600" y="4495801"/>
            <a:ext cx="6858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50000"/>
              </a:spcBef>
              <a:spcAft>
                <a:spcPct val="0"/>
              </a:spcAft>
              <a:buClrTx/>
              <a:buSzTx/>
              <a:buFont typeface="Arial" panose="020B0604020202020204" pitchFamily="34" charset="0"/>
              <a:buNone/>
              <a:tabLst/>
              <a:defRPr/>
            </a:pPr>
            <a:r>
              <a:rPr kumimoji="0" lang="he-IL" altLang="he-IL" sz="2400" b="0" i="0"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תאור בעיית החלטה מחייב קביעת (א) </a:t>
            </a:r>
            <a:r>
              <a:rPr kumimoji="0" lang="he-IL" altLang="he-IL" sz="2400" b="0" i="1"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הפעולות האפשריות</a:t>
            </a:r>
            <a:r>
              <a:rPr kumimoji="0" lang="he-IL" altLang="he-IL" sz="2400" b="0" i="0"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 (ב) </a:t>
            </a:r>
            <a:r>
              <a:rPr kumimoji="0" lang="he-IL" altLang="he-IL" sz="2400" b="0" i="1"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המצבים</a:t>
            </a:r>
            <a:r>
              <a:rPr kumimoji="0" lang="he-IL" altLang="he-IL" sz="2400" b="0" i="0"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 ו(ג) </a:t>
            </a:r>
            <a:r>
              <a:rPr kumimoji="0" lang="he-IL" altLang="he-IL" sz="2400" b="0" i="1"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התוצאות</a:t>
            </a:r>
            <a:r>
              <a:rPr kumimoji="0" lang="he-IL" altLang="he-IL" sz="2400" b="0" i="0"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a:t>
            </a:r>
          </a:p>
          <a:p>
            <a:pPr marL="0" marR="0" lvl="0" indent="0" algn="r" defTabSz="914400" rtl="1" eaLnBrk="0" fontAlgn="base" latinLnBrk="0" hangingPunct="0">
              <a:lnSpc>
                <a:spcPct val="100000"/>
              </a:lnSpc>
              <a:spcBef>
                <a:spcPct val="50000"/>
              </a:spcBef>
              <a:spcAft>
                <a:spcPct val="0"/>
              </a:spcAft>
              <a:buClrTx/>
              <a:buSzTx/>
              <a:buFont typeface="Arial" panose="020B0604020202020204" pitchFamily="34" charset="0"/>
              <a:buNone/>
              <a:tabLst/>
              <a:defRPr/>
            </a:pPr>
            <a:r>
              <a:rPr kumimoji="0" lang="he-IL" altLang="he-IL" sz="2400" b="0" i="0" u="none" strike="noStrike" kern="1200" cap="none" spc="0" normalizeH="0" baseline="0" noProof="0">
                <a:ln>
                  <a:noFill/>
                </a:ln>
                <a:solidFill>
                  <a:srgbClr val="292934"/>
                </a:solidFill>
                <a:effectLst/>
                <a:uLnTx/>
                <a:uFillTx/>
                <a:latin typeface="Arial" panose="020B0604020202020204" pitchFamily="34" charset="0"/>
                <a:ea typeface="+mn-ea"/>
                <a:cs typeface="Arial" panose="020B0604020202020204" pitchFamily="34" charset="0"/>
              </a:rPr>
              <a:t>הגדרת הפעולות והמצבים חייבת להיות מוציאה וממצה.</a:t>
            </a:r>
          </a:p>
        </p:txBody>
      </p:sp>
    </p:spTree>
    <p:extLst>
      <p:ext uri="{BB962C8B-B14F-4D97-AF65-F5344CB8AC3E}">
        <p14:creationId xmlns:p14="http://schemas.microsoft.com/office/powerpoint/2010/main" val="2634649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0" y="381000"/>
            <a:ext cx="7772400" cy="1143000"/>
          </a:xfrm>
        </p:spPr>
        <p:txBody>
          <a:bodyPr>
            <a:normAutofit/>
          </a:bodyPr>
          <a:lstStyle/>
          <a:p>
            <a:pPr algn="r" rtl="1" eaLnBrk="1" fontAlgn="auto" hangingPunct="1">
              <a:lnSpc>
                <a:spcPct val="70000"/>
              </a:lnSpc>
              <a:spcAft>
                <a:spcPts val="0"/>
              </a:spcAft>
              <a:defRPr/>
            </a:pPr>
            <a:br>
              <a:rPr lang="he-IL" altLang="he-IL" sz="3200" dirty="0">
                <a:cs typeface="Aharoni" pitchFamily="2" charset="-79"/>
              </a:rPr>
            </a:br>
            <a:r>
              <a:rPr lang="he-IL" altLang="he-IL" sz="3200" dirty="0">
                <a:cs typeface="Aharoni" pitchFamily="2" charset="-79"/>
              </a:rPr>
              <a:t>החלטה:</a:t>
            </a:r>
            <a:r>
              <a:rPr lang="en-US" altLang="he-IL" sz="3200" dirty="0">
                <a:cs typeface="Aharoni" pitchFamily="2" charset="-79"/>
              </a:rPr>
              <a:t> </a:t>
            </a:r>
            <a:r>
              <a:rPr lang="he-IL" altLang="he-IL" sz="3200" dirty="0">
                <a:cs typeface="Aharoni" pitchFamily="2" charset="-79"/>
              </a:rPr>
              <a:t> באיזו דרך לנסוע לעבודה? </a:t>
            </a:r>
            <a:endParaRPr lang="he-IL" altLang="he-IL" dirty="0"/>
          </a:p>
        </p:txBody>
      </p:sp>
      <p:graphicFrame>
        <p:nvGraphicFramePr>
          <p:cNvPr id="2" name="Table 1"/>
          <p:cNvGraphicFramePr>
            <a:graphicFrameLocks noGrp="1"/>
          </p:cNvGraphicFramePr>
          <p:nvPr>
            <p:extLst>
              <p:ext uri="{D42A27DB-BD31-4B8C-83A1-F6EECF244321}">
                <p14:modId xmlns:p14="http://schemas.microsoft.com/office/powerpoint/2010/main" val="1499725382"/>
              </p:ext>
            </p:extLst>
          </p:nvPr>
        </p:nvGraphicFramePr>
        <p:xfrm>
          <a:off x="3360058" y="2451418"/>
          <a:ext cx="6066972" cy="3347040"/>
        </p:xfrm>
        <a:graphic>
          <a:graphicData uri="http://schemas.openxmlformats.org/drawingml/2006/table">
            <a:tbl>
              <a:tblPr/>
              <a:tblGrid>
                <a:gridCol w="1842291">
                  <a:extLst>
                    <a:ext uri="{9D8B030D-6E8A-4147-A177-3AD203B41FA5}">
                      <a16:colId xmlns:a16="http://schemas.microsoft.com/office/drawing/2014/main" val="2245051128"/>
                    </a:ext>
                  </a:extLst>
                </a:gridCol>
                <a:gridCol w="1842291">
                  <a:extLst>
                    <a:ext uri="{9D8B030D-6E8A-4147-A177-3AD203B41FA5}">
                      <a16:colId xmlns:a16="http://schemas.microsoft.com/office/drawing/2014/main" val="1226915098"/>
                    </a:ext>
                  </a:extLst>
                </a:gridCol>
                <a:gridCol w="2382390">
                  <a:extLst>
                    <a:ext uri="{9D8B030D-6E8A-4147-A177-3AD203B41FA5}">
                      <a16:colId xmlns:a16="http://schemas.microsoft.com/office/drawing/2014/main" val="3034001537"/>
                    </a:ext>
                  </a:extLst>
                </a:gridCol>
              </a:tblGrid>
              <a:tr h="1115680">
                <a:tc>
                  <a:txBody>
                    <a:bodyPr/>
                    <a:lstStyle/>
                    <a:p>
                      <a:pPr marL="0" marR="0" algn="ctr" rtl="1">
                        <a:spcBef>
                          <a:spcPts val="600"/>
                        </a:spcBef>
                        <a:spcAft>
                          <a:spcPts val="600"/>
                        </a:spcAft>
                      </a:pPr>
                      <a:r>
                        <a:rPr lang="he-IL" sz="2400" b="1" dirty="0">
                          <a:effectLst/>
                          <a:latin typeface="Times New Roman" panose="02020603050405020304" pitchFamily="18" charset="0"/>
                          <a:cs typeface="Arial" panose="020B0604020202020204" pitchFamily="34" charset="0"/>
                        </a:rPr>
                        <a:t>אין עומס</a:t>
                      </a:r>
                      <a:endParaRPr lang="en-US" sz="1000" b="1" dirty="0">
                        <a:effectLst/>
                        <a:latin typeface="Times New Roman" panose="02020603050405020304" pitchFamily="18" charset="0"/>
                        <a:cs typeface="Miriam" panose="020B05020501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spcBef>
                          <a:spcPts val="600"/>
                        </a:spcBef>
                        <a:spcAft>
                          <a:spcPts val="600"/>
                        </a:spcAft>
                      </a:pPr>
                      <a:r>
                        <a:rPr lang="he-IL" sz="2400" b="1" dirty="0">
                          <a:effectLst/>
                          <a:latin typeface="Times New Roman" panose="02020603050405020304" pitchFamily="18" charset="0"/>
                          <a:cs typeface="Arial" panose="020B0604020202020204" pitchFamily="34" charset="0"/>
                        </a:rPr>
                        <a:t>יש עומס</a:t>
                      </a:r>
                      <a:endParaRPr lang="en-US" sz="1000" b="1" dirty="0">
                        <a:effectLst/>
                        <a:latin typeface="Times New Roman" panose="02020603050405020304" pitchFamily="18" charset="0"/>
                        <a:cs typeface="Miriam" panose="020B05020501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600"/>
                        </a:spcBef>
                        <a:spcAft>
                          <a:spcPts val="600"/>
                        </a:spcAft>
                      </a:pPr>
                      <a:r>
                        <a:rPr lang="he-IL" sz="2400" b="1" i="1" dirty="0">
                          <a:effectLst/>
                          <a:latin typeface="Times New Roman" panose="02020603050405020304" pitchFamily="18" charset="0"/>
                          <a:ea typeface="Times New Roman" panose="02020603050405020304" pitchFamily="18" charset="0"/>
                          <a:cs typeface="Arial" panose="020B0604020202020204" pitchFamily="34" charset="0"/>
                        </a:rPr>
                        <a:t>מצבים</a:t>
                      </a:r>
                      <a:r>
                        <a:rPr lang="he-IL" sz="2400" b="1" dirty="0">
                          <a:effectLst/>
                          <a:latin typeface="Times New Roman" panose="02020603050405020304" pitchFamily="18" charset="0"/>
                          <a:ea typeface="Times New Roman" panose="02020603050405020304" pitchFamily="18" charset="0"/>
                          <a:cs typeface="Arial" panose="020B0604020202020204" pitchFamily="34" charset="0"/>
                        </a:rPr>
                        <a:t>       </a:t>
                      </a:r>
                      <a:r>
                        <a:rPr lang="he-IL" sz="2400" b="1" i="1" dirty="0">
                          <a:effectLst/>
                          <a:latin typeface="Times New Roman" panose="02020603050405020304" pitchFamily="18" charset="0"/>
                          <a:ea typeface="Times New Roman" panose="02020603050405020304" pitchFamily="18" charset="0"/>
                          <a:cs typeface="Arial" panose="020B0604020202020204" pitchFamily="34" charset="0"/>
                        </a:rPr>
                        <a:t>פעולות</a:t>
                      </a:r>
                      <a:endParaRPr lang="en-US" sz="1100" dirty="0">
                        <a:effectLst/>
                        <a:latin typeface="Times New Roman" panose="02020603050405020304" pitchFamily="18" charset="0"/>
                        <a:ea typeface="Times New Roman" panose="02020603050405020304" pitchFamily="18" charset="0"/>
                        <a:cs typeface="David" panose="020E05020604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2049815"/>
                  </a:ext>
                </a:extLst>
              </a:tr>
              <a:tr h="1115680">
                <a:tc>
                  <a:txBody>
                    <a:bodyPr/>
                    <a:lstStyle/>
                    <a:p>
                      <a:pPr marL="0" marR="0" algn="ctr" rtl="1">
                        <a:lnSpc>
                          <a:spcPct val="150000"/>
                        </a:lnSpc>
                        <a:spcBef>
                          <a:spcPts val="600"/>
                        </a:spcBef>
                        <a:spcAft>
                          <a:spcPts val="600"/>
                        </a:spcAft>
                      </a:pPr>
                      <a:r>
                        <a:rPr lang="he-IL" sz="2400" i="1" dirty="0">
                          <a:effectLst/>
                          <a:latin typeface="Times New Roman" panose="02020603050405020304" pitchFamily="18" charset="0"/>
                          <a:ea typeface="Times New Roman" panose="02020603050405020304" pitchFamily="18" charset="0"/>
                          <a:cs typeface="Arial" panose="020B0604020202020204" pitchFamily="34" charset="0"/>
                        </a:rPr>
                        <a:t>20 דק'</a:t>
                      </a:r>
                      <a:endParaRPr lang="en-US" sz="1100" dirty="0">
                        <a:effectLst/>
                        <a:latin typeface="Times New Roman" panose="02020603050405020304" pitchFamily="18" charset="0"/>
                        <a:ea typeface="Times New Roman" panose="02020603050405020304" pitchFamily="18" charset="0"/>
                        <a:cs typeface="David" panose="020E05020604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600"/>
                        </a:spcBef>
                        <a:spcAft>
                          <a:spcPts val="600"/>
                        </a:spcAft>
                      </a:pPr>
                      <a:r>
                        <a:rPr lang="he-IL" sz="2400" i="1" dirty="0">
                          <a:effectLst/>
                          <a:latin typeface="Times New Roman" panose="02020603050405020304" pitchFamily="18" charset="0"/>
                          <a:ea typeface="Times New Roman" panose="02020603050405020304" pitchFamily="18" charset="0"/>
                          <a:cs typeface="Arial" panose="020B0604020202020204" pitchFamily="34" charset="0"/>
                        </a:rPr>
                        <a:t>40 דק'</a:t>
                      </a:r>
                      <a:endParaRPr lang="en-US" sz="1100" dirty="0">
                        <a:effectLst/>
                        <a:latin typeface="Times New Roman" panose="02020603050405020304" pitchFamily="18" charset="0"/>
                        <a:ea typeface="Times New Roman" panose="02020603050405020304" pitchFamily="18" charset="0"/>
                        <a:cs typeface="David" panose="020E05020604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600"/>
                        </a:spcBef>
                        <a:spcAft>
                          <a:spcPts val="600"/>
                        </a:spcAft>
                      </a:pPr>
                      <a:r>
                        <a:rPr lang="he-IL" sz="2400" b="1" dirty="0">
                          <a:effectLst/>
                          <a:latin typeface="Times New Roman" panose="02020603050405020304" pitchFamily="18" charset="0"/>
                          <a:cs typeface="Arial" panose="020B0604020202020204" pitchFamily="34" charset="0"/>
                        </a:rPr>
                        <a:t>דרך א'</a:t>
                      </a:r>
                      <a:endParaRPr lang="en-US" sz="1000" b="1" dirty="0">
                        <a:effectLst/>
                        <a:latin typeface="Times New Roman" panose="02020603050405020304" pitchFamily="18" charset="0"/>
                        <a:cs typeface="Miriam" panose="020B05020501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9321269"/>
                  </a:ext>
                </a:extLst>
              </a:tr>
              <a:tr h="1115680">
                <a:tc>
                  <a:txBody>
                    <a:bodyPr/>
                    <a:lstStyle/>
                    <a:p>
                      <a:pPr marL="0" marR="0" algn="ctr" rtl="1">
                        <a:lnSpc>
                          <a:spcPct val="150000"/>
                        </a:lnSpc>
                        <a:spcBef>
                          <a:spcPts val="600"/>
                        </a:spcBef>
                        <a:spcAft>
                          <a:spcPts val="600"/>
                        </a:spcAft>
                      </a:pPr>
                      <a:r>
                        <a:rPr lang="he-IL" sz="2400" i="1" dirty="0">
                          <a:effectLst/>
                          <a:latin typeface="Times New Roman" panose="02020603050405020304" pitchFamily="18" charset="0"/>
                          <a:ea typeface="Times New Roman" panose="02020603050405020304" pitchFamily="18" charset="0"/>
                          <a:cs typeface="Arial" panose="020B0604020202020204" pitchFamily="34" charset="0"/>
                        </a:rPr>
                        <a:t>30 דק' </a:t>
                      </a:r>
                      <a:endParaRPr lang="en-US" sz="1100" dirty="0">
                        <a:effectLst/>
                        <a:latin typeface="Times New Roman" panose="02020603050405020304" pitchFamily="18" charset="0"/>
                        <a:ea typeface="Times New Roman" panose="02020603050405020304" pitchFamily="18" charset="0"/>
                        <a:cs typeface="David" panose="020E05020604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600"/>
                        </a:spcBef>
                        <a:spcAft>
                          <a:spcPts val="600"/>
                        </a:spcAft>
                      </a:pPr>
                      <a:r>
                        <a:rPr lang="he-IL" sz="2400" i="1" dirty="0">
                          <a:effectLst/>
                          <a:latin typeface="Times New Roman" panose="02020603050405020304" pitchFamily="18" charset="0"/>
                          <a:ea typeface="Times New Roman" panose="02020603050405020304" pitchFamily="18" charset="0"/>
                          <a:cs typeface="Arial" panose="020B0604020202020204" pitchFamily="34" charset="0"/>
                        </a:rPr>
                        <a:t>50 דק' </a:t>
                      </a:r>
                      <a:endParaRPr lang="en-US" sz="1100" dirty="0">
                        <a:effectLst/>
                        <a:latin typeface="Times New Roman" panose="02020603050405020304" pitchFamily="18" charset="0"/>
                        <a:ea typeface="Times New Roman" panose="02020603050405020304" pitchFamily="18" charset="0"/>
                        <a:cs typeface="David" panose="020E05020604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600"/>
                        </a:spcBef>
                        <a:spcAft>
                          <a:spcPts val="600"/>
                        </a:spcAft>
                      </a:pPr>
                      <a:r>
                        <a:rPr lang="he-IL" sz="2400" b="1" dirty="0">
                          <a:effectLst/>
                          <a:latin typeface="Times New Roman" panose="02020603050405020304" pitchFamily="18" charset="0"/>
                          <a:ea typeface="Times New Roman" panose="02020603050405020304" pitchFamily="18" charset="0"/>
                          <a:cs typeface="Arial" panose="020B0604020202020204" pitchFamily="34" charset="0"/>
                        </a:rPr>
                        <a:t>דרך ב'</a:t>
                      </a:r>
                      <a:endParaRPr lang="en-US" sz="1100" dirty="0">
                        <a:effectLst/>
                        <a:latin typeface="Times New Roman" panose="02020603050405020304" pitchFamily="18" charset="0"/>
                        <a:ea typeface="Times New Roman" panose="02020603050405020304" pitchFamily="18" charset="0"/>
                        <a:cs typeface="David" panose="020E0502060401010101" pitchFamily="34"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3745931"/>
                  </a:ext>
                </a:extLst>
              </a:tr>
            </a:tbl>
          </a:graphicData>
        </a:graphic>
      </p:graphicFrame>
      <p:sp>
        <p:nvSpPr>
          <p:cNvPr id="3" name="TextBox 2"/>
          <p:cNvSpPr txBox="1"/>
          <p:nvPr/>
        </p:nvSpPr>
        <p:spPr>
          <a:xfrm>
            <a:off x="5343277" y="3705308"/>
            <a:ext cx="556591" cy="3737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0.3</a:t>
            </a:r>
            <a:endPar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
        <p:nvSpPr>
          <p:cNvPr id="6" name="TextBox 5"/>
          <p:cNvSpPr txBox="1"/>
          <p:nvPr/>
        </p:nvSpPr>
        <p:spPr>
          <a:xfrm>
            <a:off x="3440581" y="4783800"/>
            <a:ext cx="556591" cy="3737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0.9</a:t>
            </a:r>
            <a:endPar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
        <p:nvSpPr>
          <p:cNvPr id="7" name="TextBox 6"/>
          <p:cNvSpPr txBox="1"/>
          <p:nvPr/>
        </p:nvSpPr>
        <p:spPr>
          <a:xfrm>
            <a:off x="5343276" y="4675683"/>
            <a:ext cx="556591" cy="3737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0.1</a:t>
            </a:r>
            <a:endPar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
        <p:nvSpPr>
          <p:cNvPr id="8" name="TextBox 7"/>
          <p:cNvSpPr txBox="1"/>
          <p:nvPr/>
        </p:nvSpPr>
        <p:spPr>
          <a:xfrm>
            <a:off x="3440581" y="3669527"/>
            <a:ext cx="556591" cy="3737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entury Schoolbook" panose="02040604050505020304"/>
                <a:ea typeface="+mn-ea"/>
                <a:cs typeface="Gisha" panose="020B0502040204020203" pitchFamily="34" charset="-79"/>
              </a:rPr>
              <a:t>0.7</a:t>
            </a:r>
            <a:endParaRPr kumimoji="0" lang="en-US" sz="1800" b="0"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23749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81192" y="-29029"/>
            <a:ext cx="11029616" cy="391886"/>
          </a:xfrm>
        </p:spPr>
        <p:txBody>
          <a:bodyPr>
            <a:normAutofit fontScale="90000"/>
          </a:bodyPr>
          <a:lstStyle/>
          <a:p>
            <a:pPr algn="ctr" eaLnBrk="1" fontAlgn="auto" hangingPunct="1">
              <a:spcAft>
                <a:spcPts val="0"/>
              </a:spcAft>
              <a:defRPr/>
            </a:pPr>
            <a:r>
              <a:rPr lang="he-IL" altLang="he-IL" sz="2400" b="1" dirty="0">
                <a:cs typeface="+mn-cs"/>
              </a:rPr>
              <a:t>סוגים של החלטות</a:t>
            </a:r>
            <a:endParaRPr lang="en-US" altLang="he-IL" sz="2400" b="1" dirty="0">
              <a:cs typeface="+mn-cs"/>
            </a:endParaRPr>
          </a:p>
        </p:txBody>
      </p:sp>
      <p:sp>
        <p:nvSpPr>
          <p:cNvPr id="17411" name="Rectangle 3"/>
          <p:cNvSpPr>
            <a:spLocks noGrp="1" noChangeArrowheads="1"/>
          </p:cNvSpPr>
          <p:nvPr>
            <p:ph idx="1"/>
          </p:nvPr>
        </p:nvSpPr>
        <p:spPr>
          <a:xfrm>
            <a:off x="1175657" y="362856"/>
            <a:ext cx="8987973" cy="6495143"/>
          </a:xfrm>
        </p:spPr>
        <p:txBody>
          <a:bodyPr>
            <a:normAutofit fontScale="25000" lnSpcReduction="20000"/>
          </a:bodyPr>
          <a:lstStyle/>
          <a:p>
            <a:pPr algn="r" rtl="1" eaLnBrk="1" hangingPunct="1">
              <a:lnSpc>
                <a:spcPct val="90000"/>
              </a:lnSpc>
            </a:pPr>
            <a:r>
              <a:rPr lang="he-IL" altLang="he-IL" sz="3300" dirty="0"/>
              <a:t>.</a:t>
            </a:r>
            <a:r>
              <a:rPr lang="he-IL" altLang="he-IL" sz="5500" b="1" dirty="0"/>
              <a:t>החלטות בדידות והחלטות רציפות</a:t>
            </a:r>
            <a:endParaRPr lang="en-US" altLang="he-IL" sz="5500" b="1" dirty="0"/>
          </a:p>
          <a:p>
            <a:pPr lvl="1" algn="r" rtl="1">
              <a:lnSpc>
                <a:spcPct val="170000"/>
              </a:lnSpc>
              <a:buFont typeface="Courier New" panose="02070309020205020404" pitchFamily="49" charset="0"/>
              <a:buChar char="o"/>
            </a:pPr>
            <a:r>
              <a:rPr lang="he-IL" sz="4300" b="1" dirty="0"/>
              <a:t>בדידות: </a:t>
            </a:r>
            <a:r>
              <a:rPr lang="he-IL" sz="4300" dirty="0"/>
              <a:t>החלטות בהן החלופות (אלטרנטיבות) מובחנות אחת מהשנייה </a:t>
            </a:r>
          </a:p>
          <a:p>
            <a:pPr lvl="1" algn="r" rtl="1">
              <a:lnSpc>
                <a:spcPct val="170000"/>
              </a:lnSpc>
              <a:buFont typeface="Courier New" panose="02070309020205020404" pitchFamily="49" charset="0"/>
              <a:buChar char="o"/>
            </a:pPr>
            <a:r>
              <a:rPr lang="he-IL" altLang="he-IL" sz="4300" b="1" dirty="0"/>
              <a:t>רציפות: </a:t>
            </a:r>
            <a:r>
              <a:rPr lang="he-IL" sz="4300" dirty="0"/>
              <a:t>החלטות בהן חלופות הבחירה אינן מובחנות זו מזו, אלא נמצאות על פני רצף מסוים</a:t>
            </a:r>
            <a:endParaRPr lang="he-IL" altLang="he-IL" sz="4300" dirty="0"/>
          </a:p>
          <a:p>
            <a:pPr algn="r" rtl="1" eaLnBrk="1" hangingPunct="1">
              <a:lnSpc>
                <a:spcPct val="90000"/>
              </a:lnSpc>
            </a:pPr>
            <a:r>
              <a:rPr lang="he-IL" altLang="he-IL" sz="5500" b="1" dirty="0"/>
              <a:t>החלטות במצבי ודאות, סיכון, אי ודאות</a:t>
            </a:r>
          </a:p>
          <a:p>
            <a:pPr lvl="1" algn="r" rtl="1">
              <a:lnSpc>
                <a:spcPct val="170000"/>
              </a:lnSpc>
              <a:buFont typeface="Courier New" panose="02070309020205020404" pitchFamily="49" charset="0"/>
              <a:buChar char="o"/>
            </a:pPr>
            <a:r>
              <a:rPr lang="he-IL" altLang="he-IL" sz="4400" b="1" dirty="0"/>
              <a:t>ודאות: </a:t>
            </a:r>
            <a:r>
              <a:rPr lang="he-IL" sz="4400" dirty="0"/>
              <a:t>תוצאות חלופות ההחלטה ידועות לאדם בבואו לקבל את ההחלטה</a:t>
            </a:r>
            <a:endParaRPr lang="he-IL" altLang="he-IL" sz="4400" dirty="0"/>
          </a:p>
          <a:p>
            <a:pPr lvl="1" algn="r" rtl="1">
              <a:lnSpc>
                <a:spcPct val="170000"/>
              </a:lnSpc>
              <a:buFont typeface="Courier New" panose="02070309020205020404" pitchFamily="49" charset="0"/>
              <a:buChar char="o"/>
            </a:pPr>
            <a:r>
              <a:rPr lang="he-IL" altLang="he-IL" sz="4400" b="1" dirty="0"/>
              <a:t>סיכון: </a:t>
            </a:r>
            <a:r>
              <a:rPr lang="he-IL" altLang="he-IL" sz="4400" dirty="0"/>
              <a:t>תוצאות חלופות ההחלטה </a:t>
            </a:r>
            <a:r>
              <a:rPr lang="he-IL" altLang="he-IL" sz="4400" u="sng" dirty="0"/>
              <a:t>האפשריות</a:t>
            </a:r>
            <a:r>
              <a:rPr lang="he-IL" altLang="he-IL" sz="4400" dirty="0"/>
              <a:t> ידועות, ההסתברויות ידועות אולם </a:t>
            </a:r>
            <a:r>
              <a:rPr lang="he-IL" altLang="he-IL" sz="4400"/>
              <a:t>תוצאות החלופות שיתקבלו בפועל לא ידועות בזמן ההחלטה.</a:t>
            </a:r>
            <a:endParaRPr lang="he-IL" altLang="he-IL" sz="4400" dirty="0"/>
          </a:p>
          <a:p>
            <a:pPr lvl="1" algn="r" rtl="1">
              <a:lnSpc>
                <a:spcPct val="170000"/>
              </a:lnSpc>
              <a:buFont typeface="Courier New" panose="02070309020205020404" pitchFamily="49" charset="0"/>
              <a:buChar char="o"/>
            </a:pPr>
            <a:r>
              <a:rPr lang="he-IL" altLang="he-IL" sz="4400" b="1" dirty="0"/>
              <a:t>אי ודאות: </a:t>
            </a:r>
            <a:r>
              <a:rPr lang="he-IL" sz="4400" dirty="0"/>
              <a:t>תוצאות חלופות ההחלטה אינן ידועות, כמו גם הסתברויות התוצאות</a:t>
            </a:r>
            <a:endParaRPr lang="he-IL" altLang="he-IL" sz="4400" dirty="0"/>
          </a:p>
          <a:p>
            <a:pPr algn="r" rtl="1" eaLnBrk="1" hangingPunct="1">
              <a:lnSpc>
                <a:spcPct val="90000"/>
              </a:lnSpc>
            </a:pPr>
            <a:r>
              <a:rPr lang="he-IL" altLang="he-IL" sz="5500" b="1" dirty="0"/>
              <a:t>החלטות של אינדיבידואלים (פרטים) והחלטות של קבוצות</a:t>
            </a:r>
          </a:p>
          <a:p>
            <a:pPr lvl="1" algn="r" rtl="1">
              <a:lnSpc>
                <a:spcPct val="170000"/>
              </a:lnSpc>
              <a:buFont typeface="Courier New" panose="02070309020205020404" pitchFamily="49" charset="0"/>
              <a:buChar char="o"/>
            </a:pPr>
            <a:r>
              <a:rPr lang="he-IL" sz="4400" b="1" dirty="0"/>
              <a:t>החלטה של אינדיבידואל</a:t>
            </a:r>
            <a:r>
              <a:rPr lang="he-IL" sz="4400" dirty="0"/>
              <a:t>: החלטה שמתקבלת על ידי מקבל החלטה יחיד.</a:t>
            </a:r>
          </a:p>
          <a:p>
            <a:pPr lvl="1" algn="r" rtl="1">
              <a:lnSpc>
                <a:spcPct val="170000"/>
              </a:lnSpc>
              <a:buFont typeface="Courier New" panose="02070309020205020404" pitchFamily="49" charset="0"/>
              <a:buChar char="o"/>
            </a:pPr>
            <a:r>
              <a:rPr lang="he-IL" sz="4400" b="1" dirty="0"/>
              <a:t>   החלטה קבוצתית :  </a:t>
            </a:r>
            <a:r>
              <a:rPr lang="he-IL" sz="4400" dirty="0"/>
              <a:t>החלטה משותפת, המתקבלת באופן קבוצתי </a:t>
            </a:r>
          </a:p>
          <a:p>
            <a:pPr marL="0" algn="r" rtl="1">
              <a:lnSpc>
                <a:spcPct val="170000"/>
              </a:lnSpc>
              <a:spcBef>
                <a:spcPts val="0"/>
              </a:spcBef>
              <a:spcAft>
                <a:spcPts val="0"/>
              </a:spcAft>
            </a:pPr>
            <a:r>
              <a:rPr lang="he-IL" altLang="he-IL" sz="6200" b="1" dirty="0"/>
              <a:t>קבלת החלטות לא בהקשר חברתי וקבלת החלטות בהקשרים חברתיים.</a:t>
            </a:r>
          </a:p>
          <a:p>
            <a:pPr lvl="1" algn="r" rtl="1">
              <a:lnSpc>
                <a:spcPct val="170000"/>
              </a:lnSpc>
              <a:buFont typeface="Courier New" panose="02070309020205020404" pitchFamily="49" charset="0"/>
              <a:buChar char="o"/>
            </a:pPr>
            <a:r>
              <a:rPr lang="he-IL" sz="4400" b="1" dirty="0"/>
              <a:t>החלטה לא בהקשר חברתי – </a:t>
            </a:r>
            <a:r>
              <a:rPr lang="he-IL" sz="4400" dirty="0"/>
              <a:t>תוצאת ההחלטה תלויה בהחלטת מקבל ההחלטה ובמצבי העולם (לא תלויה באנשים אחרים. </a:t>
            </a:r>
          </a:p>
          <a:p>
            <a:pPr lvl="1" algn="r" rtl="1">
              <a:lnSpc>
                <a:spcPct val="170000"/>
              </a:lnSpc>
              <a:buFont typeface="Courier New" panose="02070309020205020404" pitchFamily="49" charset="0"/>
              <a:buChar char="o"/>
            </a:pPr>
            <a:r>
              <a:rPr lang="he-IL" sz="4400" b="1" dirty="0"/>
              <a:t>החלטה בהקשר חברתי – </a:t>
            </a:r>
            <a:r>
              <a:rPr lang="he-IL" sz="4400" dirty="0"/>
              <a:t>תוצאת ההחלטה אינה תלויה במקבל ההחלטה בלבד, אלא גם בהחלטה של האחר ובמצבי העולם</a:t>
            </a:r>
          </a:p>
          <a:p>
            <a:pPr algn="r" rtl="1">
              <a:lnSpc>
                <a:spcPct val="90000"/>
              </a:lnSpc>
            </a:pPr>
            <a:r>
              <a:rPr lang="he-IL" altLang="he-IL" sz="5600" b="1" dirty="0"/>
              <a:t>החלטות עם פונקציית מטרה אחת או החלטות עם פונקציות מטרה מרובות</a:t>
            </a:r>
          </a:p>
          <a:p>
            <a:pPr lvl="1" algn="r" rtl="1">
              <a:lnSpc>
                <a:spcPct val="170000"/>
              </a:lnSpc>
              <a:buFont typeface="Courier New" panose="02070309020205020404" pitchFamily="49" charset="0"/>
              <a:buChar char="o"/>
            </a:pPr>
            <a:r>
              <a:rPr lang="he-IL" sz="4400" dirty="0"/>
              <a:t>החלטה עם פונקציית מטרה אחת – מקבל ההחלטה בוחן חלופות על פי פונקציית מטרה אחת </a:t>
            </a:r>
          </a:p>
          <a:p>
            <a:pPr marL="0" lvl="1" algn="r" rtl="1">
              <a:lnSpc>
                <a:spcPct val="170000"/>
              </a:lnSpc>
              <a:spcBef>
                <a:spcPts val="0"/>
              </a:spcBef>
              <a:spcAft>
                <a:spcPts val="0"/>
              </a:spcAft>
              <a:buFont typeface="Courier New" panose="02070309020205020404" pitchFamily="49" charset="0"/>
              <a:buChar char="o"/>
            </a:pPr>
            <a:r>
              <a:rPr lang="he-IL" sz="4400" dirty="0"/>
              <a:t>החלטות עם פונקציות מטרות מרובות – מקבל ההחלטה בוחן חלופות על פי שתיים או יותר פונקציות מטרה  </a:t>
            </a:r>
          </a:p>
          <a:p>
            <a:pPr marL="0" algn="r" rtl="1">
              <a:lnSpc>
                <a:spcPct val="170000"/>
              </a:lnSpc>
              <a:spcBef>
                <a:spcPts val="0"/>
              </a:spcBef>
              <a:spcAft>
                <a:spcPts val="0"/>
              </a:spcAft>
            </a:pPr>
            <a:r>
              <a:rPr lang="he-IL" altLang="he-IL" sz="5800" b="1" dirty="0"/>
              <a:t>קבלת החלטות סטטית בהשוואה לקבלת החלטות דינמית</a:t>
            </a:r>
          </a:p>
          <a:p>
            <a:pPr lvl="1" algn="r" rtl="1">
              <a:lnSpc>
                <a:spcPct val="170000"/>
              </a:lnSpc>
            </a:pPr>
            <a:r>
              <a:rPr lang="he-IL" sz="4400" b="1" spc="10" dirty="0">
                <a:solidFill>
                  <a:schemeClr val="tx1"/>
                </a:solidFill>
              </a:rPr>
              <a:t>החלטה סטטית </a:t>
            </a:r>
            <a:r>
              <a:rPr lang="he-IL" sz="4400" spc="10" dirty="0">
                <a:solidFill>
                  <a:schemeClr val="tx1"/>
                </a:solidFill>
              </a:rPr>
              <a:t>– העולם לא משתנה תוך כדי תהליך קבלת ההחלטה, אין שינוי בתוצאות ההחלטה </a:t>
            </a:r>
          </a:p>
          <a:p>
            <a:pPr lvl="1" algn="r" rtl="1">
              <a:lnSpc>
                <a:spcPct val="170000"/>
              </a:lnSpc>
            </a:pPr>
            <a:r>
              <a:rPr lang="he-IL" sz="4400" b="1" spc="10" dirty="0">
                <a:solidFill>
                  <a:schemeClr val="tx1"/>
                </a:solidFill>
              </a:rPr>
              <a:t>החלטה דינאמית </a:t>
            </a:r>
            <a:r>
              <a:rPr lang="he-IL" sz="4400" spc="10" dirty="0">
                <a:solidFill>
                  <a:schemeClr val="tx1"/>
                </a:solidFill>
              </a:rPr>
              <a:t>– מצבי העולם משתנים תוך כדי תהליך קבלת ההחלטה, על מקבל ההחלטה לעדכן את ההחלטה בהתאם לשינוי במצבי העולם ואת מצבי העולם בהתאם להחלטה</a:t>
            </a:r>
            <a:endParaRPr lang="he-IL" altLang="he-IL" sz="4400" spc="10" dirty="0">
              <a:solidFill>
                <a:schemeClr val="tx1"/>
              </a:solidFill>
            </a:endParaRPr>
          </a:p>
          <a:p>
            <a:pPr marL="468630" algn="r" rtl="1">
              <a:lnSpc>
                <a:spcPct val="100000"/>
              </a:lnSpc>
              <a:spcBef>
                <a:spcPts val="0"/>
              </a:spcBef>
              <a:spcAft>
                <a:spcPts val="1000"/>
              </a:spcAft>
              <a:buFont typeface="Courier New" panose="02070309020205020404" pitchFamily="49" charset="0"/>
              <a:buChar char="o"/>
            </a:pPr>
            <a:endParaRPr lang="he-IL" altLang="he-IL" sz="5600" b="1" dirty="0"/>
          </a:p>
          <a:p>
            <a:pPr marL="468630" algn="r" rtl="1">
              <a:lnSpc>
                <a:spcPct val="100000"/>
              </a:lnSpc>
              <a:spcBef>
                <a:spcPts val="0"/>
              </a:spcBef>
              <a:spcAft>
                <a:spcPts val="1000"/>
              </a:spcAft>
              <a:buFont typeface="Courier New" panose="02070309020205020404" pitchFamily="49" charset="0"/>
              <a:buChar char="o"/>
            </a:pPr>
            <a:endParaRPr lang="he-IL" altLang="he-IL" sz="5600" b="1" dirty="0"/>
          </a:p>
          <a:p>
            <a:pPr algn="r" rtl="1" eaLnBrk="1" hangingPunct="1">
              <a:lnSpc>
                <a:spcPct val="90000"/>
              </a:lnSpc>
            </a:pPr>
            <a:endParaRPr lang="en-US" altLang="he-IL" sz="2800" dirty="0"/>
          </a:p>
        </p:txBody>
      </p:sp>
    </p:spTree>
    <p:extLst>
      <p:ext uri="{BB962C8B-B14F-4D97-AF65-F5344CB8AC3E}">
        <p14:creationId xmlns:p14="http://schemas.microsoft.com/office/powerpoint/2010/main" val="3041924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6414" y="858838"/>
            <a:ext cx="7164387" cy="639762"/>
          </a:xfrm>
        </p:spPr>
        <p:txBody>
          <a:bodyPr>
            <a:normAutofit/>
          </a:bodyPr>
          <a:lstStyle/>
          <a:p>
            <a:pPr algn="ctr" eaLnBrk="1" fontAlgn="auto" hangingPunct="1">
              <a:spcAft>
                <a:spcPts val="0"/>
              </a:spcAft>
              <a:defRPr/>
            </a:pPr>
            <a:r>
              <a:rPr lang="he-IL" altLang="he-IL" sz="3200" dirty="0">
                <a:cs typeface="+mn-cs"/>
              </a:rPr>
              <a:t>החלטות רציונליות</a:t>
            </a:r>
          </a:p>
        </p:txBody>
      </p:sp>
      <p:sp>
        <p:nvSpPr>
          <p:cNvPr id="20483" name="Rectangle 3"/>
          <p:cNvSpPr>
            <a:spLocks noGrp="1" noChangeArrowheads="1"/>
          </p:cNvSpPr>
          <p:nvPr>
            <p:ph idx="1"/>
          </p:nvPr>
        </p:nvSpPr>
        <p:spPr>
          <a:xfrm>
            <a:off x="1550504" y="2162755"/>
            <a:ext cx="8491993" cy="4079020"/>
          </a:xfrm>
        </p:spPr>
        <p:txBody>
          <a:bodyPr/>
          <a:lstStyle/>
          <a:p>
            <a:pPr marL="0" indent="0" algn="r" rtl="1" eaLnBrk="1" hangingPunct="1">
              <a:spcBef>
                <a:spcPct val="50000"/>
              </a:spcBef>
              <a:buNone/>
            </a:pPr>
            <a:r>
              <a:rPr lang="he-IL" altLang="he-IL" sz="2800" dirty="0"/>
              <a:t>חשיבה וקבלת החלטות רציונלית, היא חשיבה שמובילה בצורה הטובה ביותר להשגת המטרות. </a:t>
            </a:r>
          </a:p>
          <a:p>
            <a:pPr marL="0" indent="0" algn="r" rtl="1" eaLnBrk="1" hangingPunct="1">
              <a:spcBef>
                <a:spcPct val="50000"/>
              </a:spcBef>
              <a:buNone/>
            </a:pPr>
            <a:r>
              <a:rPr lang="he-IL" altLang="he-IL" sz="2800" dirty="0"/>
              <a:t>רציונליות = </a:t>
            </a:r>
            <a:r>
              <a:rPr lang="he-IL" altLang="he-IL" sz="2800" b="1" i="1" dirty="0">
                <a:latin typeface="Miriam" panose="020B0502050101010101" pitchFamily="34" charset="-79"/>
              </a:rPr>
              <a:t>התהליך שצפוי </a:t>
            </a:r>
            <a:r>
              <a:rPr lang="he-IL" altLang="he-IL" sz="2800" dirty="0"/>
              <a:t>להוביל לתוצאה המועדפת (בהנחה שנעשתה הערכה נכונה של מטרות מקבל ההחלטה, ערכיו, צרכיו, רצונותיו, העדפות הסיכון שלו…).</a:t>
            </a:r>
          </a:p>
          <a:p>
            <a:pPr marL="0" indent="0" algn="r" rtl="1" eaLnBrk="1" hangingPunct="1">
              <a:spcBef>
                <a:spcPct val="50000"/>
              </a:spcBef>
              <a:buNone/>
            </a:pPr>
            <a:r>
              <a:rPr lang="he-IL" altLang="he-IL" sz="2800" dirty="0"/>
              <a:t>חשוב לזכור – התוצאה אינה מושפעת רק מהתהליך עצמו</a:t>
            </a:r>
            <a:r>
              <a:rPr lang="he-IL" altLang="he-IL" sz="2800" dirty="0">
                <a:cs typeface="Miriam" panose="020B0502050101010101" pitchFamily="34" charset="-79"/>
              </a:rPr>
              <a:t>.</a:t>
            </a:r>
            <a:endParaRPr lang="he-IL" altLang="he-IL" sz="2800" dirty="0"/>
          </a:p>
        </p:txBody>
      </p:sp>
    </p:spTree>
    <p:extLst>
      <p:ext uri="{BB962C8B-B14F-4D97-AF65-F5344CB8AC3E}">
        <p14:creationId xmlns:p14="http://schemas.microsoft.com/office/powerpoint/2010/main" val="768632103"/>
      </p:ext>
    </p:extLst>
  </p:cSld>
  <p:clrMapOvr>
    <a:masterClrMapping/>
  </p:clrMapOvr>
</p:sld>
</file>

<file path=ppt/theme/theme1.xml><?xml version="1.0" encoding="utf-8"?>
<a:theme xmlns:a="http://schemas.openxmlformats.org/drawingml/2006/main" name="1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2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מסמך" ma:contentTypeID="0x010100B46E2F80B1800943AA69C2F4BB576BDD" ma:contentTypeVersion="2" ma:contentTypeDescription="צור מסמך חדש." ma:contentTypeScope="" ma:versionID="08da40f42d771e031a3451e3aa4d73a2">
  <xsd:schema xmlns:xsd="http://www.w3.org/2001/XMLSchema" xmlns:xs="http://www.w3.org/2001/XMLSchema" xmlns:p="http://schemas.microsoft.com/office/2006/metadata/properties" xmlns:ns3="9de5123a-b2eb-4682-bbcd-6175d37a4ed5" targetNamespace="http://schemas.microsoft.com/office/2006/metadata/properties" ma:root="true" ma:fieldsID="bc3ae973ee4a4396ee6f5138c39f21c6" ns3:_="">
    <xsd:import namespace="9de5123a-b2eb-4682-bbcd-6175d37a4ed5"/>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5123a-b2eb-4682-bbcd-6175d37a4e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F387D1-FB5E-483D-A6FE-75950584B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5123a-b2eb-4682-bbcd-6175d37a4e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8915D4-34DE-4141-83FE-4EF6974A9127}">
  <ds:schemaRefs>
    <ds:schemaRef ds:uri="http://schemas.microsoft.com/office/2006/metadata/properties"/>
    <ds:schemaRef ds:uri="9de5123a-b2eb-4682-bbcd-6175d37a4ed5"/>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 ds:uri="http://purl.org/dc/terms/"/>
  </ds:schemaRefs>
</ds:datastoreItem>
</file>

<file path=customXml/itemProps3.xml><?xml version="1.0" encoding="utf-8"?>
<ds:datastoreItem xmlns:ds="http://schemas.openxmlformats.org/officeDocument/2006/customXml" ds:itemID="{48AECF7F-70E2-442A-8BCE-1073237962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4441</TotalTime>
  <Words>958</Words>
  <Application>Microsoft Office PowerPoint</Application>
  <PresentationFormat>Widescreen</PresentationFormat>
  <Paragraphs>100</Paragraphs>
  <Slides>13</Slides>
  <Notes>9</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13</vt:i4>
      </vt:variant>
    </vt:vector>
  </HeadingPairs>
  <TitlesOfParts>
    <vt:vector size="26" baseType="lpstr">
      <vt:lpstr>Aharoni</vt:lpstr>
      <vt:lpstr>Arial</vt:lpstr>
      <vt:lpstr>Calibri</vt:lpstr>
      <vt:lpstr>Century Schoolbook</vt:lpstr>
      <vt:lpstr>Courier New</vt:lpstr>
      <vt:lpstr>Euphemia</vt:lpstr>
      <vt:lpstr>Miriam</vt:lpstr>
      <vt:lpstr>Times New Roman</vt:lpstr>
      <vt:lpstr>Wingdings</vt:lpstr>
      <vt:lpstr>Wingdings 2</vt:lpstr>
      <vt:lpstr>1_View</vt:lpstr>
      <vt:lpstr>2_View</vt:lpstr>
      <vt:lpstr>Document</vt:lpstr>
      <vt:lpstr>חשיבה וקבלת החלטות </vt:lpstr>
      <vt:lpstr>הבחירה בהפלגה ובהרצאות על בסיס המידע בחלק הראשון</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טבלת החלטה</vt:lpstr>
      <vt:lpstr> החלטה:  באיזו דרך לנסוע לעבודה? </vt:lpstr>
      <vt:lpstr>סוגים של החלטות</vt:lpstr>
      <vt:lpstr>החלטות רציונליות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Yoella Bereby-Meyer</dc:creator>
  <cp:lastModifiedBy>Yoella Bereby-meyer</cp:lastModifiedBy>
  <cp:revision>61</cp:revision>
  <dcterms:created xsi:type="dcterms:W3CDTF">2021-02-26T13:51:44Z</dcterms:created>
  <dcterms:modified xsi:type="dcterms:W3CDTF">2024-05-09T07:27:06Z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0x010100B46E2F80B1800943AA69C2F4BB576BDD</vt:lpwstr>
  </property>
</Properties>
</file>