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24"/>
  </p:notesMasterIdLst>
  <p:sldIdLst>
    <p:sldId id="268" r:id="rId6"/>
    <p:sldId id="368" r:id="rId7"/>
    <p:sldId id="369" r:id="rId8"/>
    <p:sldId id="370" r:id="rId9"/>
    <p:sldId id="391" r:id="rId10"/>
    <p:sldId id="371" r:id="rId11"/>
    <p:sldId id="373" r:id="rId12"/>
    <p:sldId id="377" r:id="rId13"/>
    <p:sldId id="393" r:id="rId14"/>
    <p:sldId id="381" r:id="rId15"/>
    <p:sldId id="382" r:id="rId16"/>
    <p:sldId id="383" r:id="rId17"/>
    <p:sldId id="384" r:id="rId18"/>
    <p:sldId id="392" r:id="rId19"/>
    <p:sldId id="385" r:id="rId20"/>
    <p:sldId id="294" r:id="rId21"/>
    <p:sldId id="295" r:id="rId22"/>
    <p:sldId id="29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3770" autoAdjust="0"/>
  </p:normalViewPr>
  <p:slideViewPr>
    <p:cSldViewPr snapToGrid="0" showGuides="1">
      <p:cViewPr varScale="1">
        <p:scale>
          <a:sx n="54" d="100"/>
          <a:sy n="54" d="100"/>
        </p:scale>
        <p:origin x="1108" y="56"/>
      </p:cViewPr>
      <p:guideLst>
        <p:guide orient="horz" pos="2160"/>
        <p:guide pos="384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C41DF-D85C-48AB-86F7-D7F9F62320D7}" type="datetimeFigureOut">
              <a:rPr lang="en-US" smtClean="0"/>
              <a:t>5/30/2024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261FB-4A77-48F4-88AF-DB2669EC8E6E}" type="slidenum">
              <a:rPr lang="en-US" smtClean="0"/>
              <a:t>‹#›</a:t>
            </a:fld>
            <a:endParaRPr lang="en-US"/>
          </a:p>
        </p:txBody>
      </p:sp>
    </p:spTree>
    <p:extLst>
      <p:ext uri="{BB962C8B-B14F-4D97-AF65-F5344CB8AC3E}">
        <p14:creationId xmlns:p14="http://schemas.microsoft.com/office/powerpoint/2010/main" val="523600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CCA261FB-4A77-48F4-88AF-DB2669EC8E6E}" type="slidenum">
              <a:rPr lang="en-US" smtClean="0"/>
              <a:t>1</a:t>
            </a:fld>
            <a:endParaRPr lang="en-US"/>
          </a:p>
        </p:txBody>
      </p:sp>
    </p:spTree>
    <p:extLst>
      <p:ext uri="{BB962C8B-B14F-4D97-AF65-F5344CB8AC3E}">
        <p14:creationId xmlns:p14="http://schemas.microsoft.com/office/powerpoint/2010/main" val="2567657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58D04C0C-2686-47EB-8829-39F9C431B6F4}" type="slidenum">
              <a:rPr lang="he-IL" altLang="he-IL" smtClean="0"/>
              <a:pPr algn="l">
                <a:spcBef>
                  <a:spcPct val="0"/>
                </a:spcBef>
              </a:pPr>
              <a:t>2</a:t>
            </a:fld>
            <a:endParaRPr lang="en-US" altLang="he-IL"/>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en-US" altLang="he-IL" dirty="0"/>
          </a:p>
          <a:p>
            <a:pPr algn="r" rtl="1" eaLnBrk="1" hangingPunct="1"/>
            <a:endParaRPr lang="he-IL" altLang="he-IL" dirty="0"/>
          </a:p>
        </p:txBody>
      </p:sp>
    </p:spTree>
    <p:extLst>
      <p:ext uri="{BB962C8B-B14F-4D97-AF65-F5344CB8AC3E}">
        <p14:creationId xmlns:p14="http://schemas.microsoft.com/office/powerpoint/2010/main" val="622396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4A30F177-3831-456E-8499-F59550413D71}" type="slidenum">
              <a:rPr lang="he-IL" altLang="he-IL" smtClean="0"/>
              <a:pPr algn="l">
                <a:spcBef>
                  <a:spcPct val="0"/>
                </a:spcBef>
              </a:pPr>
              <a:t>3</a:t>
            </a:fld>
            <a:endParaRPr lang="en-US" altLang="he-IL"/>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en-US" altLang="he-IL" dirty="0"/>
          </a:p>
        </p:txBody>
      </p:sp>
    </p:spTree>
    <p:extLst>
      <p:ext uri="{BB962C8B-B14F-4D97-AF65-F5344CB8AC3E}">
        <p14:creationId xmlns:p14="http://schemas.microsoft.com/office/powerpoint/2010/main" val="1082376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8B9A4FB4-BEB8-4642-AB01-5225D9C2B102}" type="slidenum">
              <a:rPr lang="he-IL" altLang="he-IL" smtClean="0"/>
              <a:pPr algn="l">
                <a:spcBef>
                  <a:spcPct val="0"/>
                </a:spcBef>
              </a:pPr>
              <a:t>4</a:t>
            </a:fld>
            <a:endParaRPr lang="en-US" altLang="he-IL"/>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1" eaLnBrk="1" hangingPunct="1"/>
            <a:endParaRPr lang="en-US" altLang="he-IL" dirty="0"/>
          </a:p>
          <a:p>
            <a:pPr algn="r" rtl="1" eaLnBrk="1" hangingPunct="1"/>
            <a:endParaRPr lang="he-IL" altLang="he-IL" baseline="0" dirty="0"/>
          </a:p>
          <a:p>
            <a:pPr algn="r" rtl="1" eaLnBrk="1" hangingPunct="1"/>
            <a:endParaRPr lang="he-IL" altLang="he-IL" baseline="0" dirty="0"/>
          </a:p>
          <a:p>
            <a:pPr algn="r" rtl="1" eaLnBrk="1" hangingPunct="1"/>
            <a:endParaRPr lang="en-US" altLang="he-IL" dirty="0"/>
          </a:p>
        </p:txBody>
      </p:sp>
    </p:spTree>
    <p:extLst>
      <p:ext uri="{BB962C8B-B14F-4D97-AF65-F5344CB8AC3E}">
        <p14:creationId xmlns:p14="http://schemas.microsoft.com/office/powerpoint/2010/main" val="733589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he-IL" dirty="0"/>
          </a:p>
          <a:p>
            <a:pPr algn="r" rtl="1"/>
            <a:endParaRPr lang="he-IL" dirty="0"/>
          </a:p>
          <a:p>
            <a:pPr algn="r" rtl="1"/>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5</a:t>
            </a:fld>
            <a:endParaRPr lang="en-US"/>
          </a:p>
        </p:txBody>
      </p:sp>
    </p:spTree>
    <p:extLst>
      <p:ext uri="{BB962C8B-B14F-4D97-AF65-F5344CB8AC3E}">
        <p14:creationId xmlns:p14="http://schemas.microsoft.com/office/powerpoint/2010/main" val="2116868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0CA38FF2-FB97-43A6-A8BA-34F7E84AD1B3}" type="slidenum">
              <a:rPr lang="he-IL" altLang="he-IL" smtClean="0"/>
              <a:pPr algn="l">
                <a:spcBef>
                  <a:spcPct val="0"/>
                </a:spcBef>
              </a:pPr>
              <a:t>6</a:t>
            </a:fld>
            <a:endParaRPr lang="en-US" altLang="he-IL"/>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he-IL" altLang="he-IL" dirty="0"/>
          </a:p>
          <a:p>
            <a:pPr algn="r" rtl="1" eaLnBrk="1" hangingPunct="1"/>
            <a:endParaRPr lang="he-IL" altLang="he-IL" dirty="0"/>
          </a:p>
        </p:txBody>
      </p:sp>
    </p:spTree>
    <p:extLst>
      <p:ext uri="{BB962C8B-B14F-4D97-AF65-F5344CB8AC3E}">
        <p14:creationId xmlns:p14="http://schemas.microsoft.com/office/powerpoint/2010/main" val="2347558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9BEB177C-58E5-4243-BD0B-EE0B181559BA}" type="slidenum">
              <a:rPr lang="he-IL" altLang="he-IL" smtClean="0"/>
              <a:pPr algn="l">
                <a:spcBef>
                  <a:spcPct val="0"/>
                </a:spcBef>
              </a:pPr>
              <a:t>7</a:t>
            </a:fld>
            <a:endParaRPr lang="en-US" altLang="he-IL"/>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dirty="0"/>
          </a:p>
          <a:p>
            <a:pPr eaLnBrk="1" hangingPunct="1"/>
            <a:endParaRPr lang="en-US" altLang="he-IL" dirty="0"/>
          </a:p>
        </p:txBody>
      </p:sp>
    </p:spTree>
    <p:extLst>
      <p:ext uri="{BB962C8B-B14F-4D97-AF65-F5344CB8AC3E}">
        <p14:creationId xmlns:p14="http://schemas.microsoft.com/office/powerpoint/2010/main" val="1321885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C5502FC1-6BBC-431D-810A-2CCFCF310BB2}" type="slidenum">
              <a:rPr lang="he-IL" altLang="he-IL" smtClean="0"/>
              <a:pPr algn="l">
                <a:spcBef>
                  <a:spcPct val="0"/>
                </a:spcBef>
              </a:pPr>
              <a:t>8</a:t>
            </a:fld>
            <a:endParaRPr lang="en-US" altLang="he-IL"/>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en-US" altLang="he-IL" dirty="0"/>
          </a:p>
        </p:txBody>
      </p:sp>
    </p:spTree>
    <p:extLst>
      <p:ext uri="{BB962C8B-B14F-4D97-AF65-F5344CB8AC3E}">
        <p14:creationId xmlns:p14="http://schemas.microsoft.com/office/powerpoint/2010/main" val="1932931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4106867E-016C-43D2-AEE7-AC78E6A34368}" type="slidenum">
              <a:rPr lang="he-IL" altLang="he-IL" smtClean="0"/>
              <a:pPr algn="l">
                <a:spcBef>
                  <a:spcPct val="0"/>
                </a:spcBef>
              </a:pPr>
              <a:t>9</a:t>
            </a:fld>
            <a:endParaRPr lang="en-US" altLang="he-IL"/>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he-IL" altLang="he-IL" baseline="0" dirty="0"/>
          </a:p>
        </p:txBody>
      </p:sp>
    </p:spTree>
    <p:extLst>
      <p:ext uri="{BB962C8B-B14F-4D97-AF65-F5344CB8AC3E}">
        <p14:creationId xmlns:p14="http://schemas.microsoft.com/office/powerpoint/2010/main" val="754478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45721FE2-9718-4103-8916-DD44850A8105}" type="slidenum">
              <a:rPr lang="he-IL" altLang="he-IL" smtClean="0"/>
              <a:pPr algn="l">
                <a:spcBef>
                  <a:spcPct val="0"/>
                </a:spcBef>
              </a:pPr>
              <a:t>10</a:t>
            </a:fld>
            <a:endParaRPr lang="en-US" altLang="he-IL"/>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he-IL" altLang="he-IL" dirty="0"/>
          </a:p>
        </p:txBody>
      </p:sp>
    </p:spTree>
    <p:extLst>
      <p:ext uri="{BB962C8B-B14F-4D97-AF65-F5344CB8AC3E}">
        <p14:creationId xmlns:p14="http://schemas.microsoft.com/office/powerpoint/2010/main" val="69804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a:endParaRPr lang="he-IL" altLang="he-IL" dirty="0"/>
          </a:p>
          <a:p>
            <a:pPr algn="r" rtl="1"/>
            <a:endParaRPr lang="he-IL" altLang="he-IL" dirty="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B3FBAA5C-0D13-460E-B031-C7EF6CBF2709}" type="slidenum">
              <a:rPr lang="he-IL" altLang="he-IL" smtClean="0"/>
              <a:pPr algn="l">
                <a:spcBef>
                  <a:spcPct val="0"/>
                </a:spcBef>
              </a:pPr>
              <a:t>11</a:t>
            </a:fld>
            <a:endParaRPr lang="en-US" altLang="he-IL"/>
          </a:p>
        </p:txBody>
      </p:sp>
    </p:spTree>
    <p:extLst>
      <p:ext uri="{BB962C8B-B14F-4D97-AF65-F5344CB8AC3E}">
        <p14:creationId xmlns:p14="http://schemas.microsoft.com/office/powerpoint/2010/main" val="2312764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5A9C5C42-E774-4AFF-83F5-064993624DC1}" type="slidenum">
              <a:rPr lang="he-IL" altLang="he-IL" smtClean="0"/>
              <a:pPr algn="l">
                <a:spcBef>
                  <a:spcPct val="0"/>
                </a:spcBef>
              </a:pPr>
              <a:t>12</a:t>
            </a:fld>
            <a:endParaRPr lang="en-US" altLang="he-IL"/>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976579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9B9626E9-6F44-4297-9560-52FDE305552B}" type="slidenum">
              <a:rPr lang="he-IL" altLang="he-IL" smtClean="0"/>
              <a:pPr algn="l">
                <a:spcBef>
                  <a:spcPct val="0"/>
                </a:spcBef>
              </a:pPr>
              <a:t>13</a:t>
            </a:fld>
            <a:endParaRPr lang="en-US" altLang="he-IL"/>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en-US" altLang="he-IL" dirty="0"/>
          </a:p>
        </p:txBody>
      </p:sp>
    </p:spTree>
    <p:extLst>
      <p:ext uri="{BB962C8B-B14F-4D97-AF65-F5344CB8AC3E}">
        <p14:creationId xmlns:p14="http://schemas.microsoft.com/office/powerpoint/2010/main" val="3960538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C2EB94E4-1E26-4FD3-AE7A-ADA8484B9D85}" type="slidenum">
              <a:rPr lang="he-IL" altLang="he-IL" smtClean="0"/>
              <a:pPr algn="l">
                <a:spcBef>
                  <a:spcPct val="0"/>
                </a:spcBef>
              </a:pPr>
              <a:t>15</a:t>
            </a:fld>
            <a:endParaRPr lang="en-US" altLang="he-IL"/>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235637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en-US" altLang="en-US" dirty="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E6E6E462-D3F7-46BC-B4ED-B531ABE75231}" type="slidenum">
              <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16</a:t>
            </a:fld>
            <a:endPar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1678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en-US"/>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0A8DC079-DE5E-44FD-8105-629D87A585A2}" type="slidenum">
              <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17</a:t>
            </a:fld>
            <a:endPar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0835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he-IL" altLang="en-US" dirty="0"/>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985E9BEC-B427-431A-BFA7-3004851DFB1E}" type="slidenum">
              <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18</a:t>
            </a:fld>
            <a:endPar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7113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7725440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58663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6103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928537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400420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137877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7185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43553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048269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577143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837516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029643E-CDBA-4795-9D69-87640C076B7C}" type="slidenum">
              <a:rPr kumimoji="0" lang="he-IL" alt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Gisha" panose="020B0502040204020203" pitchFamily="34" charset="-79"/>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626280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005872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667021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7590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243278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144214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1890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246935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438860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959188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282082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95618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139774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5/30/2024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0719551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3826" y="2362199"/>
            <a:ext cx="9917430" cy="1191387"/>
          </a:xfrm>
        </p:spPr>
        <p:txBody>
          <a:bodyPr/>
          <a:lstStyle/>
          <a:p>
            <a:pPr algn="ctr"/>
            <a:r>
              <a:rPr lang="he-IL" dirty="0">
                <a:cs typeface="+mn-cs"/>
              </a:rPr>
              <a:t>חשיבה וקבלת החלטות </a:t>
            </a:r>
            <a:endParaRPr lang="en-US" dirty="0">
              <a:cs typeface="+mn-cs"/>
            </a:endParaRPr>
          </a:p>
        </p:txBody>
      </p:sp>
      <p:sp>
        <p:nvSpPr>
          <p:cNvPr id="3" name="Subtitle 2"/>
          <p:cNvSpPr>
            <a:spLocks noGrp="1"/>
          </p:cNvSpPr>
          <p:nvPr>
            <p:ph type="subTitle" idx="1"/>
          </p:nvPr>
        </p:nvSpPr>
        <p:spPr/>
        <p:txBody>
          <a:bodyPr>
            <a:normAutofit fontScale="92500" lnSpcReduction="20000"/>
          </a:bodyPr>
          <a:lstStyle/>
          <a:p>
            <a:pPr algn="ctr" rtl="1"/>
            <a:r>
              <a:rPr lang="he-IL" sz="3600" dirty="0"/>
              <a:t>שיעור מס. </a:t>
            </a:r>
            <a:r>
              <a:rPr lang="en-US" sz="3600" dirty="0"/>
              <a:t>5</a:t>
            </a:r>
            <a:endParaRPr lang="he-IL" sz="3600" dirty="0"/>
          </a:p>
          <a:p>
            <a:pPr algn="ctr" rtl="1"/>
            <a:r>
              <a:rPr lang="he-IL" sz="3600"/>
              <a:t>חלק ב'</a:t>
            </a:r>
          </a:p>
          <a:p>
            <a:pPr algn="ctr" rtl="1"/>
            <a:r>
              <a:rPr lang="he-IL" sz="3600" dirty="0"/>
              <a:t>תשפ"ד</a:t>
            </a:r>
            <a:endParaRPr lang="en-US" sz="3600" dirty="0"/>
          </a:p>
        </p:txBody>
      </p:sp>
    </p:spTree>
    <p:extLst>
      <p:ext uri="{BB962C8B-B14F-4D97-AF65-F5344CB8AC3E}">
        <p14:creationId xmlns:p14="http://schemas.microsoft.com/office/powerpoint/2010/main" val="660522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sz="quarter" idx="1"/>
          </p:nvPr>
        </p:nvSpPr>
        <p:spPr>
          <a:xfrm>
            <a:off x="895350" y="1128713"/>
            <a:ext cx="9615490" cy="5253037"/>
          </a:xfrm>
        </p:spPr>
        <p:txBody>
          <a:bodyPr>
            <a:normAutofit/>
          </a:bodyPr>
          <a:lstStyle/>
          <a:p>
            <a:pPr algn="r" rtl="1">
              <a:lnSpc>
                <a:spcPct val="120000"/>
              </a:lnSpc>
            </a:pPr>
            <a:r>
              <a:rPr lang="he-IL" altLang="he-IL" sz="2400" dirty="0"/>
              <a:t>אדם שמשתמש </a:t>
            </a:r>
            <a:r>
              <a:rPr lang="he-IL" altLang="he-IL" sz="2400" dirty="0" err="1"/>
              <a:t>ביורסטיקה</a:t>
            </a:r>
            <a:r>
              <a:rPr lang="he-IL" altLang="he-IL" sz="2400" dirty="0"/>
              <a:t> זו מעריך את ההסתברות של אירוע לא ודאי ע"י המידה שבה הוא (1) זהה במאפיינים המהותיים לאוכלוסיית האם (2) משקף את המאפיינים הבולטים של התהליך שבו הוא נוצר (</a:t>
            </a:r>
            <a:r>
              <a:rPr lang="en-US" altLang="he-IL" sz="2400" dirty="0"/>
              <a:t>Kahneman &amp; Tversky, 1972</a:t>
            </a:r>
            <a:r>
              <a:rPr lang="he-IL" altLang="he-IL" sz="2400" dirty="0"/>
              <a:t>).</a:t>
            </a:r>
          </a:p>
          <a:p>
            <a:pPr algn="r" rtl="1">
              <a:lnSpc>
                <a:spcPct val="120000"/>
              </a:lnSpc>
            </a:pPr>
            <a:r>
              <a:rPr lang="he-IL" altLang="he-IL" sz="2400" dirty="0"/>
              <a:t>כאשר אנשים משתמשים </a:t>
            </a:r>
            <a:r>
              <a:rPr lang="he-IL" altLang="he-IL" sz="2400" dirty="0" err="1"/>
              <a:t>ביורסטיקת</a:t>
            </a:r>
            <a:r>
              <a:rPr lang="he-IL" altLang="he-IL" sz="2400" dirty="0"/>
              <a:t> הייצוגיות הם מבצעים שיפוטי </a:t>
            </a:r>
            <a:r>
              <a:rPr lang="he-IL" altLang="he-IL" sz="2400" b="1" dirty="0"/>
              <a:t>דמיון.  </a:t>
            </a:r>
          </a:p>
          <a:p>
            <a:pPr algn="r" rtl="1">
              <a:lnSpc>
                <a:spcPct val="120000"/>
              </a:lnSpc>
            </a:pPr>
            <a:r>
              <a:rPr lang="he-IL" altLang="he-IL" sz="2400" dirty="0"/>
              <a:t>גישה זאת לשיפוטי הסתברות מובילה לטעויות חמורות מכיוון שדמיון, או יציגות, אינם מושפעים בהכרח מגורמים שצריכים להשפיע על ההסתברות.  בנוסף, ישנם גורמים המשפיעים על  שכיחות/ההסתברות, אשר אינם קשורים ליציגות אשר עלולים להוביל להטיות שיטתיות כאשר מסתמכים על יציגות להערכת הסתברות/שכיחות:</a:t>
            </a:r>
          </a:p>
          <a:p>
            <a:pPr algn="r" rtl="1">
              <a:lnSpc>
                <a:spcPct val="120000"/>
              </a:lnSpc>
            </a:pPr>
            <a:endParaRPr lang="he-IL" altLang="he-IL" sz="2400" b="1" dirty="0"/>
          </a:p>
          <a:p>
            <a:pPr algn="r" rtl="1">
              <a:lnSpc>
                <a:spcPct val="120000"/>
              </a:lnSpc>
              <a:buFont typeface="Wingdings" panose="05000000000000000000" pitchFamily="2" charset="2"/>
              <a:buChar char="q"/>
            </a:pPr>
            <a:endParaRPr lang="he-IL" altLang="he-IL" sz="2400" b="1" dirty="0"/>
          </a:p>
          <a:p>
            <a:pPr eaLnBrk="1" hangingPunct="1"/>
            <a:endParaRPr lang="en-US" altLang="he-IL" sz="2400" dirty="0"/>
          </a:p>
        </p:txBody>
      </p:sp>
      <p:sp>
        <p:nvSpPr>
          <p:cNvPr id="30723" name="TextBox 2"/>
          <p:cNvSpPr txBox="1">
            <a:spLocks noChangeArrowheads="1"/>
          </p:cNvSpPr>
          <p:nvPr/>
        </p:nvSpPr>
        <p:spPr bwMode="auto">
          <a:xfrm>
            <a:off x="3309939" y="357188"/>
            <a:ext cx="6072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algn="ctr" eaLnBrk="1" hangingPunct="1">
              <a:spcBef>
                <a:spcPct val="0"/>
              </a:spcBef>
              <a:buClrTx/>
              <a:buSzTx/>
              <a:buFontTx/>
              <a:buNone/>
            </a:pPr>
            <a:r>
              <a:rPr lang="he-IL" altLang="he-IL" sz="3200" b="1" i="1" dirty="0">
                <a:latin typeface="Arial" panose="020B0604020202020204" pitchFamily="34" charset="0"/>
                <a:cs typeface="Arial" panose="020B0604020202020204" pitchFamily="34" charset="0"/>
              </a:rPr>
              <a:t>ייצוגיות: </a:t>
            </a:r>
            <a:r>
              <a:rPr lang="en-US" altLang="he-IL" sz="3200" b="1" i="1" dirty="0">
                <a:latin typeface="Arial" panose="020B0604020202020204" pitchFamily="34" charset="0"/>
                <a:cs typeface="Arial" panose="020B0604020202020204" pitchFamily="34" charset="0"/>
              </a:rPr>
              <a:t>Representativeness</a:t>
            </a:r>
            <a:endParaRPr lang="he-IL" altLang="he-IL"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648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sz="quarter" idx="1"/>
          </p:nvPr>
        </p:nvSpPr>
        <p:spPr>
          <a:xfrm>
            <a:off x="1543050" y="1666875"/>
            <a:ext cx="8248649" cy="4495800"/>
          </a:xfrm>
        </p:spPr>
        <p:txBody>
          <a:bodyPr>
            <a:normAutofit/>
          </a:bodyPr>
          <a:lstStyle/>
          <a:p>
            <a:pPr lvl="1" algn="r" rtl="1" eaLnBrk="1" hangingPunct="1">
              <a:lnSpc>
                <a:spcPct val="120000"/>
              </a:lnSpc>
              <a:buFont typeface="Wingdings" panose="05000000000000000000" pitchFamily="2" charset="2"/>
              <a:buChar char="q"/>
            </a:pPr>
            <a:r>
              <a:rPr lang="he-IL" altLang="he-IL" sz="2800" dirty="0"/>
              <a:t> התעלמות משיעור בסיסי/שכיחות יחסית באוכלוסייה    (הסתברויות  אפריוריות)</a:t>
            </a:r>
          </a:p>
          <a:p>
            <a:pPr lvl="1" algn="r" rtl="1" eaLnBrk="1" hangingPunct="1">
              <a:lnSpc>
                <a:spcPct val="120000"/>
              </a:lnSpc>
              <a:buFont typeface="Wingdings" panose="05000000000000000000" pitchFamily="2" charset="2"/>
              <a:buChar char="q"/>
            </a:pPr>
            <a:r>
              <a:rPr lang="he-IL" altLang="he-IL" sz="2800" dirty="0"/>
              <a:t> הערכת יתר של מאורעות חיתוך</a:t>
            </a:r>
            <a:endParaRPr lang="en-US" altLang="he-IL" sz="2800" dirty="0"/>
          </a:p>
          <a:p>
            <a:pPr lvl="1" algn="r" rtl="1" eaLnBrk="1" hangingPunct="1">
              <a:lnSpc>
                <a:spcPct val="120000"/>
              </a:lnSpc>
              <a:buFont typeface="Wingdings" panose="05000000000000000000" pitchFamily="2" charset="2"/>
              <a:buChar char="q"/>
            </a:pPr>
            <a:r>
              <a:rPr lang="en-US" altLang="he-IL" sz="2800" dirty="0"/>
              <a:t> </a:t>
            </a:r>
            <a:r>
              <a:rPr lang="he-IL" altLang="he-IL" sz="2800" dirty="0"/>
              <a:t>חוסר רגישות לגודל מדגם</a:t>
            </a:r>
            <a:endParaRPr lang="en-US" altLang="he-IL" sz="2800" dirty="0"/>
          </a:p>
          <a:p>
            <a:pPr lvl="1" algn="r" rtl="1" eaLnBrk="1" hangingPunct="1">
              <a:lnSpc>
                <a:spcPct val="120000"/>
              </a:lnSpc>
              <a:buFont typeface="Wingdings" panose="05000000000000000000" pitchFamily="2" charset="2"/>
              <a:buChar char="q"/>
            </a:pPr>
            <a:r>
              <a:rPr lang="en-US" altLang="he-IL" sz="2800" dirty="0"/>
              <a:t> </a:t>
            </a:r>
            <a:r>
              <a:rPr lang="he-IL" altLang="he-IL" sz="2800" dirty="0"/>
              <a:t>תפיסות מוטעות של מקריות  </a:t>
            </a:r>
          </a:p>
          <a:p>
            <a:pPr lvl="1" algn="r" rtl="1" eaLnBrk="1" hangingPunct="1">
              <a:lnSpc>
                <a:spcPct val="120000"/>
              </a:lnSpc>
              <a:buFont typeface="Wingdings" panose="05000000000000000000" pitchFamily="2" charset="2"/>
              <a:buChar char="q"/>
            </a:pPr>
            <a:r>
              <a:rPr lang="en-US" altLang="he-IL" sz="2800" dirty="0"/>
              <a:t> </a:t>
            </a:r>
            <a:r>
              <a:rPr lang="he-IL" altLang="he-IL" sz="2800" dirty="0"/>
              <a:t>התעלמות מתופעת הרגרסיה לממוצע</a:t>
            </a:r>
            <a:endParaRPr lang="en-US" altLang="he-IL" sz="2800" dirty="0"/>
          </a:p>
          <a:p>
            <a:pPr marL="0" indent="0">
              <a:buNone/>
            </a:pPr>
            <a:endParaRPr lang="en-US" altLang="he-IL" sz="2800" dirty="0"/>
          </a:p>
        </p:txBody>
      </p:sp>
      <p:sp>
        <p:nvSpPr>
          <p:cNvPr id="32771" name="TextBox 2"/>
          <p:cNvSpPr txBox="1">
            <a:spLocks noChangeArrowheads="1"/>
          </p:cNvSpPr>
          <p:nvPr/>
        </p:nvSpPr>
        <p:spPr bwMode="auto">
          <a:xfrm>
            <a:off x="2024064" y="238125"/>
            <a:ext cx="78581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algn="ctr" eaLnBrk="1" hangingPunct="1">
              <a:spcBef>
                <a:spcPct val="0"/>
              </a:spcBef>
              <a:buClrTx/>
              <a:buSzTx/>
              <a:buFontTx/>
              <a:buNone/>
            </a:pPr>
            <a:r>
              <a:rPr lang="he-IL" altLang="he-IL" sz="1800" dirty="0">
                <a:latin typeface="Arial" panose="020B0604020202020204" pitchFamily="34" charset="0"/>
                <a:cs typeface="Arial" panose="020B0604020202020204" pitchFamily="34" charset="0"/>
              </a:rPr>
              <a:t> </a:t>
            </a:r>
            <a:r>
              <a:rPr lang="he-IL" altLang="he-IL" sz="3200" b="1" i="1" dirty="0">
                <a:latin typeface="Arial" panose="020B0604020202020204" pitchFamily="34" charset="0"/>
                <a:cs typeface="Arial" panose="020B0604020202020204" pitchFamily="34" charset="0"/>
              </a:rPr>
              <a:t>טעויות שנובעות משימוש </a:t>
            </a:r>
            <a:r>
              <a:rPr lang="he-IL" altLang="he-IL" sz="3200" b="1" i="1" dirty="0" err="1">
                <a:latin typeface="Arial" panose="020B0604020202020204" pitchFamily="34" charset="0"/>
                <a:cs typeface="Arial" panose="020B0604020202020204" pitchFamily="34" charset="0"/>
              </a:rPr>
              <a:t>ביורסטיקת</a:t>
            </a:r>
            <a:r>
              <a:rPr lang="he-IL" altLang="he-IL" sz="3200" b="1" i="1" dirty="0">
                <a:latin typeface="Arial" panose="020B0604020202020204" pitchFamily="34" charset="0"/>
                <a:cs typeface="Arial" panose="020B0604020202020204" pitchFamily="34" charset="0"/>
              </a:rPr>
              <a:t>  הייצוגיות</a:t>
            </a:r>
            <a:endParaRPr lang="he-IL" altLang="he-IL"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7595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28472" y="701676"/>
            <a:ext cx="9692640" cy="513396"/>
          </a:xfrm>
        </p:spPr>
        <p:txBody>
          <a:bodyPr>
            <a:noAutofit/>
          </a:bodyPr>
          <a:lstStyle/>
          <a:p>
            <a:pPr algn="ctr" eaLnBrk="1" hangingPunct="1"/>
            <a:r>
              <a:rPr lang="he-IL" altLang="he-IL" sz="2800" b="1" i="1" dirty="0">
                <a:solidFill>
                  <a:srgbClr val="164C6C"/>
                </a:solidFill>
              </a:rPr>
              <a:t>התעלמות משיעור בסיסי/שכיחות</a:t>
            </a:r>
            <a:endParaRPr lang="en-US" altLang="he-IL" sz="2800" b="1" i="1" dirty="0">
              <a:solidFill>
                <a:srgbClr val="164C6C"/>
              </a:solidFill>
            </a:endParaRPr>
          </a:p>
        </p:txBody>
      </p:sp>
      <p:sp>
        <p:nvSpPr>
          <p:cNvPr id="34819" name="Rectangle 3"/>
          <p:cNvSpPr>
            <a:spLocks noGrp="1" noChangeArrowheads="1"/>
          </p:cNvSpPr>
          <p:nvPr>
            <p:ph sz="quarter" idx="1"/>
          </p:nvPr>
        </p:nvSpPr>
        <p:spPr>
          <a:xfrm>
            <a:off x="1847852" y="1609725"/>
            <a:ext cx="8181974" cy="3990975"/>
          </a:xfrm>
        </p:spPr>
        <p:txBody>
          <a:bodyPr>
            <a:normAutofit fontScale="62500" lnSpcReduction="20000"/>
          </a:bodyPr>
          <a:lstStyle/>
          <a:p>
            <a:pPr algn="r" rtl="1" eaLnBrk="1" hangingPunct="1">
              <a:lnSpc>
                <a:spcPts val="4000"/>
              </a:lnSpc>
              <a:buFont typeface="Wingdings" panose="05000000000000000000" pitchFamily="2" charset="2"/>
              <a:buNone/>
            </a:pPr>
            <a:r>
              <a:rPr lang="he-IL" altLang="he-IL" sz="9600" dirty="0"/>
              <a:t> </a:t>
            </a:r>
            <a:r>
              <a:rPr lang="he-IL" altLang="he-IL" sz="4500" dirty="0"/>
              <a:t>אלדד הוא סטודנט למנהל עסקים באוניברסיטת תל-אביב. הוא מתעניין מאד באמנות, בצבא שירת בלהקה צבאית, ובעבר אף שקל לפתח קריירה כמוסיקאי. </a:t>
            </a:r>
          </a:p>
          <a:p>
            <a:pPr algn="r" rtl="1" eaLnBrk="1" hangingPunct="1">
              <a:lnSpc>
                <a:spcPct val="90000"/>
              </a:lnSpc>
              <a:buFont typeface="Wingdings" panose="05000000000000000000" pitchFamily="2" charset="2"/>
              <a:buNone/>
            </a:pPr>
            <a:endParaRPr lang="he-IL" altLang="he-IL" sz="4500" dirty="0"/>
          </a:p>
          <a:p>
            <a:pPr algn="r" rtl="1" eaLnBrk="1" hangingPunct="1">
              <a:lnSpc>
                <a:spcPct val="90000"/>
              </a:lnSpc>
              <a:buFont typeface="Wingdings" panose="05000000000000000000" pitchFamily="2" charset="2"/>
              <a:buNone/>
            </a:pPr>
            <a:r>
              <a:rPr lang="he-IL" altLang="he-IL" sz="8000" dirty="0"/>
              <a:t> </a:t>
            </a:r>
            <a:r>
              <a:rPr lang="he-IL" altLang="he-IL" sz="3300" dirty="0"/>
              <a:t>האם סביר יותר שאלדד יעבוד </a:t>
            </a:r>
          </a:p>
          <a:p>
            <a:pPr algn="r" rtl="1" eaLnBrk="1" hangingPunct="1">
              <a:lnSpc>
                <a:spcPct val="90000"/>
              </a:lnSpc>
              <a:buFont typeface="Wingdings" panose="05000000000000000000" pitchFamily="2" charset="2"/>
              <a:buNone/>
            </a:pPr>
            <a:r>
              <a:rPr lang="he-IL" altLang="he-IL" sz="3300" dirty="0"/>
              <a:t>	א. כמנהל של מוסד אמנותי</a:t>
            </a:r>
          </a:p>
          <a:p>
            <a:pPr algn="r" rtl="1" eaLnBrk="1" hangingPunct="1">
              <a:lnSpc>
                <a:spcPct val="90000"/>
              </a:lnSpc>
              <a:buFont typeface="Wingdings" panose="05000000000000000000" pitchFamily="2" charset="2"/>
              <a:buNone/>
            </a:pPr>
            <a:r>
              <a:rPr lang="he-IL" altLang="he-IL" sz="3300" dirty="0"/>
              <a:t>	ב. בחברה ליעוץ ארגוני</a:t>
            </a:r>
            <a:endParaRPr lang="en-US" altLang="he-IL" sz="3300" dirty="0"/>
          </a:p>
        </p:txBody>
      </p:sp>
    </p:spTree>
    <p:extLst>
      <p:ext uri="{BB962C8B-B14F-4D97-AF65-F5344CB8AC3E}">
        <p14:creationId xmlns:p14="http://schemas.microsoft.com/office/powerpoint/2010/main" val="1758063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5153" y="1038224"/>
            <a:ext cx="9692640" cy="710247"/>
          </a:xfrm>
        </p:spPr>
        <p:txBody>
          <a:bodyPr/>
          <a:lstStyle/>
          <a:p>
            <a:pPr algn="r"/>
            <a:r>
              <a:rPr lang="he-IL" b="1" dirty="0">
                <a:solidFill>
                  <a:srgbClr val="FF9900"/>
                </a:solidFill>
              </a:rPr>
              <a:t>הערכות סטודנטים</a:t>
            </a:r>
            <a:endParaRPr lang="en-US" b="1" dirty="0">
              <a:solidFill>
                <a:srgbClr val="FF9900"/>
              </a:solidFill>
            </a:endParaRPr>
          </a:p>
        </p:txBody>
      </p:sp>
      <p:sp>
        <p:nvSpPr>
          <p:cNvPr id="6" name="Text Box 4"/>
          <p:cNvSpPr txBox="1">
            <a:spLocks noChangeArrowheads="1"/>
          </p:cNvSpPr>
          <p:nvPr/>
        </p:nvSpPr>
        <p:spPr bwMode="auto">
          <a:xfrm>
            <a:off x="6686550" y="2444273"/>
            <a:ext cx="40100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eaLnBrk="1" hangingPunct="1">
              <a:spcBef>
                <a:spcPct val="50000"/>
              </a:spcBef>
              <a:buClrTx/>
              <a:buSzTx/>
              <a:buFontTx/>
              <a:buNone/>
            </a:pPr>
            <a:r>
              <a:rPr lang="he-IL" altLang="he-IL" sz="2400" dirty="0">
                <a:solidFill>
                  <a:srgbClr val="FF9900"/>
                </a:solidFill>
                <a:latin typeface="Arial" panose="020B0604020202020204" pitchFamily="34" charset="0"/>
                <a:cs typeface="Arial" panose="020B0604020202020204" pitchFamily="34" charset="0"/>
              </a:rPr>
              <a:t>שאלון מקורס בקבלת החלטות </a:t>
            </a:r>
          </a:p>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א. מנהל מוסד אומנותי  71.4%</a:t>
            </a:r>
          </a:p>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ב.  חברה ליעוץ ארגוני28.6%</a:t>
            </a:r>
            <a:endParaRPr lang="en-US" altLang="he-IL" sz="2400" dirty="0">
              <a:latin typeface="Arial" panose="020B0604020202020204" pitchFamily="34" charset="0"/>
              <a:cs typeface="Arial" panose="020B0604020202020204" pitchFamily="34" charset="0"/>
            </a:endParaRPr>
          </a:p>
        </p:txBody>
      </p:sp>
      <p:sp>
        <p:nvSpPr>
          <p:cNvPr id="7" name="Text Box 4"/>
          <p:cNvSpPr txBox="1">
            <a:spLocks noChangeArrowheads="1"/>
          </p:cNvSpPr>
          <p:nvPr/>
        </p:nvSpPr>
        <p:spPr bwMode="auto">
          <a:xfrm>
            <a:off x="1019175" y="2444273"/>
            <a:ext cx="40100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algn="ctr" eaLnBrk="1" hangingPunct="1">
              <a:spcBef>
                <a:spcPct val="50000"/>
              </a:spcBef>
              <a:buClrTx/>
              <a:buSzTx/>
              <a:buFontTx/>
              <a:buNone/>
            </a:pPr>
            <a:r>
              <a:rPr lang="he-IL" altLang="he-IL" sz="2400" dirty="0">
                <a:solidFill>
                  <a:srgbClr val="FF9900"/>
                </a:solidFill>
                <a:latin typeface="Arial" panose="020B0604020202020204" pitchFamily="34" charset="0"/>
                <a:cs typeface="Arial" panose="020B0604020202020204" pitchFamily="34" charset="0"/>
              </a:rPr>
              <a:t>שאלון בקורס הנוכחי (תשפ"א)</a:t>
            </a:r>
          </a:p>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א. מנהל מוסד אומנותי  46.1%</a:t>
            </a:r>
          </a:p>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ב.  חברה ליעוץ ארגוני 53.8%  </a:t>
            </a:r>
            <a:endParaRPr lang="en-US" altLang="he-I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81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sz="quarter" idx="1"/>
          </p:nvPr>
        </p:nvSpPr>
        <p:spPr>
          <a:xfrm>
            <a:off x="1524000" y="-13170"/>
            <a:ext cx="8892480" cy="4666306"/>
          </a:xfrm>
        </p:spPr>
        <p:txBody>
          <a:bodyPr>
            <a:normAutofit/>
          </a:bodyPr>
          <a:lstStyle/>
          <a:p>
            <a:pPr eaLnBrk="1" hangingPunct="1"/>
            <a:endParaRPr lang="en-US" altLang="he-IL" dirty="0"/>
          </a:p>
          <a:p>
            <a:pPr eaLnBrk="1" hangingPunct="1">
              <a:buFont typeface="Wingdings" panose="05000000000000000000" pitchFamily="2" charset="2"/>
              <a:buNone/>
            </a:pPr>
            <a:r>
              <a:rPr lang="he-IL" altLang="he-IL" sz="2800" dirty="0"/>
              <a:t>	</a:t>
            </a:r>
          </a:p>
          <a:p>
            <a:pPr algn="r" rtl="1" eaLnBrk="1" hangingPunct="1">
              <a:buFont typeface="Wingdings" panose="05000000000000000000" pitchFamily="2" charset="2"/>
              <a:buNone/>
            </a:pPr>
            <a:r>
              <a:rPr lang="he-IL" altLang="he-IL" sz="2800" dirty="0"/>
              <a:t>מונית מעורבת בתאונה פגע וברח.  שתי חברות מוניות פועלות בעיר – חברה עם מוניות ירוקות  (85%) וחברה עם מוניות כחולות (15%).  עד לתאונה טוען שהמונית הייתה כחולה .  בית המשפט בחן את יכולתו של העד להבחין בין מוניות של שתי החברות בתנאים בו התרחשה התאונה ומצא שהעד מזהה נכון 80% מהפעמים.</a:t>
            </a:r>
          </a:p>
          <a:p>
            <a:pPr algn="r" rtl="1" eaLnBrk="1" hangingPunct="1">
              <a:buFont typeface="Wingdings" panose="05000000000000000000" pitchFamily="2" charset="2"/>
              <a:buNone/>
            </a:pPr>
            <a:r>
              <a:rPr lang="he-IL" altLang="he-IL" sz="2800" dirty="0"/>
              <a:t>	מה ההסתברות שהמונית המעורבת בתאונה הייתה כחולה</a:t>
            </a:r>
            <a:r>
              <a:rPr lang="he-IL" altLang="he-IL" sz="2000" dirty="0"/>
              <a:t>?</a:t>
            </a:r>
            <a:r>
              <a:rPr lang="en-US" altLang="he-IL" sz="2000" dirty="0"/>
              <a:t> Tversky &amp; Kahneman (1982)</a:t>
            </a:r>
            <a:r>
              <a:rPr lang="en-US" altLang="he-IL" sz="2800" dirty="0"/>
              <a:t>  </a:t>
            </a:r>
            <a:r>
              <a:rPr lang="he-IL" altLang="he-IL" sz="2800" dirty="0"/>
              <a:t> </a:t>
            </a:r>
          </a:p>
          <a:p>
            <a:pPr eaLnBrk="1" hangingPunct="1">
              <a:buFont typeface="Wingdings" panose="05000000000000000000" pitchFamily="2" charset="2"/>
              <a:buNone/>
            </a:pPr>
            <a:endParaRPr lang="en-US" altLang="he-IL" sz="2800" dirty="0"/>
          </a:p>
          <a:p>
            <a:pPr eaLnBrk="1" hangingPunct="1"/>
            <a:endParaRPr lang="en-US" altLang="he-IL" dirty="0"/>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9513" y="5084763"/>
            <a:ext cx="51816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309939" y="357189"/>
            <a:ext cx="5214937" cy="523875"/>
          </a:xfrm>
          <a:prstGeom prst="rect">
            <a:avLst/>
          </a:prstGeom>
          <a:noFill/>
        </p:spPr>
        <p:txBody>
          <a:bodyPr rtlCol="1">
            <a:spAutoFit/>
          </a:bodyPr>
          <a:lstStyle/>
          <a:p>
            <a:pPr algn="ctr" rtl="1" eaLnBrk="1" hangingPunct="1">
              <a:defRPr/>
            </a:pPr>
            <a:r>
              <a:rPr lang="he-IL" sz="2800" dirty="0">
                <a:solidFill>
                  <a:schemeClr val="accent3">
                    <a:lumMod val="75000"/>
                  </a:schemeClr>
                </a:solidFill>
              </a:rPr>
              <a:t>דוגמא</a:t>
            </a:r>
          </a:p>
        </p:txBody>
      </p:sp>
      <p:sp>
        <p:nvSpPr>
          <p:cNvPr id="8196" name="Text Box 4"/>
          <p:cNvSpPr txBox="1">
            <a:spLocks noChangeArrowheads="1"/>
          </p:cNvSpPr>
          <p:nvPr/>
        </p:nvSpPr>
        <p:spPr bwMode="auto">
          <a:xfrm>
            <a:off x="2324100" y="5894859"/>
            <a:ext cx="7543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eaLnBrk="1" hangingPunct="1">
              <a:spcBef>
                <a:spcPct val="50000"/>
              </a:spcBef>
              <a:buClrTx/>
              <a:buSzTx/>
              <a:buFontTx/>
              <a:buNone/>
            </a:pPr>
            <a:r>
              <a:rPr lang="en-US" altLang="he-IL" sz="2000" dirty="0">
                <a:latin typeface="Times New Roman" panose="02020603050405020304" pitchFamily="18" charset="0"/>
                <a:cs typeface="David" panose="020E0502060401010101" pitchFamily="34" charset="-79"/>
              </a:rPr>
              <a:t>p(Blue/Witness)=(.15*.8)/(.15*.8 + .85*.2)=.12/(.12+.17)=.12/.29=.41</a:t>
            </a:r>
            <a:endParaRPr lang="en-US" altLang="he-IL" sz="2000" dirty="0">
              <a:latin typeface="Times New Roman" panose="02020603050405020304" pitchFamily="18" charset="0"/>
              <a:cs typeface="Arial" panose="020B0604020202020204" pitchFamily="34" charset="0"/>
            </a:endParaRPr>
          </a:p>
        </p:txBody>
      </p:sp>
      <p:sp>
        <p:nvSpPr>
          <p:cNvPr id="3" name="TextBox 2"/>
          <p:cNvSpPr txBox="1"/>
          <p:nvPr/>
        </p:nvSpPr>
        <p:spPr>
          <a:xfrm>
            <a:off x="1919536" y="4941168"/>
            <a:ext cx="1512168" cy="923330"/>
          </a:xfrm>
          <a:prstGeom prst="rect">
            <a:avLst/>
          </a:prstGeom>
          <a:noFill/>
        </p:spPr>
        <p:txBody>
          <a:bodyPr wrap="square" rtlCol="0">
            <a:spAutoFit/>
          </a:bodyPr>
          <a:lstStyle/>
          <a:p>
            <a:pPr algn="r" rtl="1"/>
            <a:r>
              <a:rPr lang="en-US" dirty="0"/>
              <a:t>A</a:t>
            </a:r>
            <a:r>
              <a:rPr lang="he-IL" dirty="0"/>
              <a:t> - מונית כחולה</a:t>
            </a:r>
          </a:p>
          <a:p>
            <a:pPr algn="r" rtl="1"/>
            <a:r>
              <a:rPr lang="en-US" dirty="0"/>
              <a:t>- B</a:t>
            </a:r>
            <a:r>
              <a:rPr lang="he-IL" dirty="0"/>
              <a:t> עדות כחול</a:t>
            </a:r>
            <a:endParaRPr lang="en-US" dirty="0"/>
          </a:p>
        </p:txBody>
      </p:sp>
    </p:spTree>
    <p:extLst>
      <p:ext uri="{BB962C8B-B14F-4D97-AF65-F5344CB8AC3E}">
        <p14:creationId xmlns:p14="http://schemas.microsoft.com/office/powerpoint/2010/main" val="156259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1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sz="quarter" idx="1"/>
          </p:nvPr>
        </p:nvSpPr>
        <p:spPr>
          <a:xfrm>
            <a:off x="1981200" y="1571625"/>
            <a:ext cx="8115300" cy="4554538"/>
          </a:xfrm>
        </p:spPr>
        <p:txBody>
          <a:bodyPr/>
          <a:lstStyle/>
          <a:p>
            <a:pPr algn="r" rtl="1" eaLnBrk="1" hangingPunct="1"/>
            <a:r>
              <a:rPr lang="he-IL" altLang="he-IL" dirty="0"/>
              <a:t>בעיר יש 100 מוניות</a:t>
            </a:r>
          </a:p>
          <a:p>
            <a:pPr algn="r" rtl="1" eaLnBrk="1" hangingPunct="1"/>
            <a:r>
              <a:rPr lang="he-IL" altLang="he-IL" dirty="0"/>
              <a:t>85 ירוקות </a:t>
            </a:r>
          </a:p>
          <a:p>
            <a:pPr algn="r" rtl="1" eaLnBrk="1" hangingPunct="1"/>
            <a:r>
              <a:rPr lang="he-IL" altLang="he-IL" dirty="0"/>
              <a:t>15 כחולות</a:t>
            </a:r>
          </a:p>
          <a:p>
            <a:pPr algn="r" rtl="1" eaLnBrk="1" hangingPunct="1"/>
            <a:r>
              <a:rPr lang="he-IL" altLang="he-IL" dirty="0"/>
              <a:t>העד אמר ירוק והמונית ירוקה 68</a:t>
            </a:r>
          </a:p>
          <a:p>
            <a:pPr algn="r" rtl="1" eaLnBrk="1" hangingPunct="1"/>
            <a:r>
              <a:rPr lang="he-IL" altLang="he-IL" dirty="0"/>
              <a:t>העד אמר כחול והמונית ירוקה 17</a:t>
            </a:r>
          </a:p>
          <a:p>
            <a:pPr algn="r" rtl="1" eaLnBrk="1" hangingPunct="1"/>
            <a:r>
              <a:rPr lang="he-IL" altLang="he-IL" dirty="0"/>
              <a:t>העד אמר כחול והמונית כחולה  12</a:t>
            </a:r>
          </a:p>
          <a:p>
            <a:pPr algn="r" rtl="1" eaLnBrk="1" hangingPunct="1"/>
            <a:r>
              <a:rPr lang="he-IL" altLang="he-IL" dirty="0"/>
              <a:t>העד אמר ירוק והמונית כחולה   3  </a:t>
            </a:r>
          </a:p>
          <a:p>
            <a:pPr algn="r" rtl="1" eaLnBrk="1" hangingPunct="1"/>
            <a:endParaRPr lang="he-IL" altLang="he-IL" dirty="0"/>
          </a:p>
          <a:p>
            <a:pPr algn="r" rtl="1" eaLnBrk="1" hangingPunct="1"/>
            <a:r>
              <a:rPr lang="he-IL" altLang="he-IL" dirty="0"/>
              <a:t>0.41=12/29</a:t>
            </a:r>
            <a:endParaRPr lang="en-US" altLang="he-IL" dirty="0"/>
          </a:p>
        </p:txBody>
      </p:sp>
      <p:sp>
        <p:nvSpPr>
          <p:cNvPr id="3" name="TextBox 2"/>
          <p:cNvSpPr txBox="1"/>
          <p:nvPr/>
        </p:nvSpPr>
        <p:spPr>
          <a:xfrm>
            <a:off x="3309939" y="357189"/>
            <a:ext cx="5214937" cy="523875"/>
          </a:xfrm>
          <a:prstGeom prst="rect">
            <a:avLst/>
          </a:prstGeom>
          <a:noFill/>
        </p:spPr>
        <p:txBody>
          <a:bodyPr rtlCol="1">
            <a:spAutoFit/>
          </a:bodyPr>
          <a:lstStyle/>
          <a:p>
            <a:pPr algn="ctr" rtl="1" eaLnBrk="1" hangingPunct="1">
              <a:defRPr/>
            </a:pPr>
            <a:r>
              <a:rPr lang="he-IL" sz="2800" dirty="0">
                <a:solidFill>
                  <a:schemeClr val="accent3">
                    <a:lumMod val="75000"/>
                  </a:schemeClr>
                </a:solidFill>
              </a:rPr>
              <a:t>דוגמא בשכיחויות</a:t>
            </a:r>
          </a:p>
        </p:txBody>
      </p:sp>
    </p:spTree>
    <p:extLst>
      <p:ext uri="{BB962C8B-B14F-4D97-AF65-F5344CB8AC3E}">
        <p14:creationId xmlns:p14="http://schemas.microsoft.com/office/powerpoint/2010/main" val="414222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sz="quarter" idx="1"/>
          </p:nvPr>
        </p:nvSpPr>
        <p:spPr>
          <a:xfrm>
            <a:off x="1981200" y="1500189"/>
            <a:ext cx="8472488" cy="4625975"/>
          </a:xfrm>
        </p:spPr>
        <p:txBody>
          <a:bodyPr>
            <a:normAutofit fontScale="62500" lnSpcReduction="20000"/>
          </a:bodyPr>
          <a:lstStyle/>
          <a:p>
            <a:pPr marL="274320" indent="-274320" algn="ctr">
              <a:spcAft>
                <a:spcPts val="0"/>
              </a:spcAft>
              <a:buFont typeface="Wingdings 2"/>
              <a:buChar char=""/>
              <a:defRPr/>
            </a:pPr>
            <a:endParaRPr lang="en-US" dirty="0">
              <a:cs typeface="Times New Roman" pitchFamily="18" charset="0"/>
            </a:endParaRPr>
          </a:p>
          <a:p>
            <a:pPr marL="274320" indent="-274320" algn="r" rtl="1">
              <a:lnSpc>
                <a:spcPct val="90000"/>
              </a:lnSpc>
              <a:spcAft>
                <a:spcPts val="0"/>
              </a:spcAft>
              <a:buNone/>
              <a:defRPr/>
            </a:pPr>
            <a:r>
              <a:rPr lang="he-IL" sz="2000" dirty="0">
                <a:cs typeface="Miriam" pitchFamily="2" charset="-79"/>
              </a:rPr>
              <a:t>	</a:t>
            </a:r>
            <a:r>
              <a:rPr lang="he-IL" sz="3100" dirty="0">
                <a:cs typeface="Miriam" pitchFamily="2" charset="-79"/>
              </a:rPr>
              <a:t>יעל הינה רווקה בת 31, פיקחית מאד ובוגרת תואר בפילוסופיה. כסטודנטית התעניינה מאד בעניינים הקשורים לאפליה ולצדק חברתי והשתתפה במספר הפגנות נגד נשק גרעיני.</a:t>
            </a:r>
            <a:endParaRPr lang="he-IL" sz="3100" dirty="0"/>
          </a:p>
          <a:p>
            <a:pPr marL="274320" indent="-274320" algn="r" rtl="1">
              <a:lnSpc>
                <a:spcPct val="90000"/>
              </a:lnSpc>
              <a:spcAft>
                <a:spcPts val="0"/>
              </a:spcAft>
              <a:buNone/>
              <a:defRPr/>
            </a:pPr>
            <a:r>
              <a:rPr lang="he-IL" sz="3100" dirty="0">
                <a:cs typeface="Miriam" pitchFamily="2" charset="-79"/>
              </a:rPr>
              <a:t> 	מהי הסבירות שבה כל אחד מהטיעונים הבאים מתאר את יעל:</a:t>
            </a:r>
            <a:endParaRPr lang="he-IL" sz="3100" dirty="0"/>
          </a:p>
          <a:p>
            <a:pPr marL="274320" indent="-274320" algn="r" rtl="1">
              <a:lnSpc>
                <a:spcPct val="90000"/>
              </a:lnSpc>
              <a:spcAft>
                <a:spcPts val="0"/>
              </a:spcAft>
              <a:buNone/>
              <a:defRPr/>
            </a:pPr>
            <a:r>
              <a:rPr lang="he-IL" sz="3100" dirty="0">
                <a:cs typeface="Miriam" pitchFamily="2" charset="-79"/>
              </a:rPr>
              <a:t> </a:t>
            </a:r>
            <a:endParaRPr lang="he-IL" sz="3100" dirty="0"/>
          </a:p>
          <a:p>
            <a:pPr marL="274320" indent="-274320" algn="r" rtl="1">
              <a:lnSpc>
                <a:spcPct val="90000"/>
              </a:lnSpc>
              <a:spcAft>
                <a:spcPts val="0"/>
              </a:spcAft>
              <a:buNone/>
              <a:defRPr/>
            </a:pPr>
            <a:r>
              <a:rPr lang="he-IL" sz="2000" b="1" dirty="0">
                <a:cs typeface="Miriam" pitchFamily="2" charset="-79"/>
              </a:rPr>
              <a:t>			          		</a:t>
            </a:r>
            <a:r>
              <a:rPr lang="he-IL" sz="1400" b="1" dirty="0">
                <a:cs typeface="Miriam" pitchFamily="2" charset="-79"/>
              </a:rPr>
              <a:t>מאד לא סביר</a:t>
            </a:r>
            <a:r>
              <a:rPr lang="he-IL" sz="2000" b="1" dirty="0">
                <a:cs typeface="Miriam" pitchFamily="2" charset="-79"/>
              </a:rPr>
              <a:t>		         		</a:t>
            </a:r>
            <a:r>
              <a:rPr lang="he-IL" sz="1400" b="1" dirty="0">
                <a:cs typeface="Miriam" pitchFamily="2" charset="-79"/>
              </a:rPr>
              <a:t>סביר מאד  </a:t>
            </a:r>
            <a:endParaRPr lang="he-IL" sz="1400" dirty="0"/>
          </a:p>
          <a:p>
            <a:pPr marL="274320" indent="-274320" algn="r" rtl="1">
              <a:lnSpc>
                <a:spcPct val="90000"/>
              </a:lnSpc>
              <a:spcAft>
                <a:spcPts val="0"/>
              </a:spcAft>
              <a:buNone/>
              <a:defRPr/>
            </a:pPr>
            <a:r>
              <a:rPr lang="he-IL" sz="2000" dirty="0">
                <a:cs typeface="Miriam" pitchFamily="2" charset="-79"/>
              </a:rPr>
              <a:t>(</a:t>
            </a:r>
            <a:r>
              <a:rPr lang="he-IL" sz="2600" dirty="0">
                <a:cs typeface="Miriam" pitchFamily="2" charset="-79"/>
              </a:rPr>
              <a:t>א) יעל פעילה בתנועה פמיניסטית                 1	2	3	4	5</a:t>
            </a:r>
            <a:endParaRPr lang="he-IL" sz="2600" dirty="0"/>
          </a:p>
          <a:p>
            <a:pPr marL="274320" indent="-274320" algn="r" rtl="1">
              <a:lnSpc>
                <a:spcPct val="90000"/>
              </a:lnSpc>
              <a:spcAft>
                <a:spcPts val="0"/>
              </a:spcAft>
              <a:buNone/>
              <a:defRPr/>
            </a:pPr>
            <a:r>
              <a:rPr lang="he-IL" sz="2600" dirty="0">
                <a:cs typeface="Miriam" pitchFamily="2" charset="-79"/>
              </a:rPr>
              <a:t>(ב) יעל היא פקידת בנק	 	 1	2	3	4	5</a:t>
            </a:r>
            <a:endParaRPr lang="he-IL" sz="2600" dirty="0"/>
          </a:p>
          <a:p>
            <a:pPr marL="274320" indent="-274320" algn="r" rtl="1">
              <a:lnSpc>
                <a:spcPct val="90000"/>
              </a:lnSpc>
              <a:spcAft>
                <a:spcPts val="0"/>
              </a:spcAft>
              <a:buNone/>
              <a:defRPr/>
            </a:pPr>
            <a:r>
              <a:rPr lang="he-IL" sz="2600" dirty="0">
                <a:cs typeface="Miriam" pitchFamily="2" charset="-79"/>
              </a:rPr>
              <a:t>(ג) יעל עובדת בחנות ספרים    	                 1	2	3	4	5</a:t>
            </a:r>
            <a:endParaRPr lang="he-IL" sz="2600" dirty="0"/>
          </a:p>
          <a:p>
            <a:pPr marL="274320" indent="-274320" algn="r" rtl="1">
              <a:lnSpc>
                <a:spcPct val="90000"/>
              </a:lnSpc>
              <a:spcAft>
                <a:spcPts val="0"/>
              </a:spcAft>
              <a:buNone/>
              <a:defRPr/>
            </a:pPr>
            <a:r>
              <a:rPr lang="he-IL" sz="2600" dirty="0">
                <a:cs typeface="Miriam" pitchFamily="2" charset="-79"/>
              </a:rPr>
              <a:t>     ורשומה לחוג יוגה		</a:t>
            </a:r>
            <a:endParaRPr lang="he-IL" sz="2600" dirty="0"/>
          </a:p>
          <a:p>
            <a:pPr marL="274320" indent="-274320" algn="r" rtl="1">
              <a:lnSpc>
                <a:spcPct val="90000"/>
              </a:lnSpc>
              <a:spcAft>
                <a:spcPts val="0"/>
              </a:spcAft>
              <a:buNone/>
              <a:defRPr/>
            </a:pPr>
            <a:r>
              <a:rPr lang="he-IL" sz="2600" dirty="0">
                <a:cs typeface="Miriam" pitchFamily="2" charset="-79"/>
              </a:rPr>
              <a:t>(ד) יעל היא עובדת סוציאלית	                 1	2	3	4	5</a:t>
            </a:r>
            <a:endParaRPr lang="he-IL" sz="2600" dirty="0"/>
          </a:p>
          <a:p>
            <a:pPr marL="274320" indent="-274320" algn="r" rtl="1">
              <a:lnSpc>
                <a:spcPct val="90000"/>
              </a:lnSpc>
              <a:spcAft>
                <a:spcPts val="0"/>
              </a:spcAft>
              <a:buNone/>
              <a:defRPr/>
            </a:pPr>
            <a:r>
              <a:rPr lang="he-IL" sz="2600" dirty="0">
                <a:cs typeface="Miriam" pitchFamily="2" charset="-79"/>
              </a:rPr>
              <a:t>(ה) יעל היא פקידת בנק ופעילה 	                 1	2	3	4	5</a:t>
            </a:r>
            <a:endParaRPr lang="he-IL" sz="2600" dirty="0"/>
          </a:p>
          <a:p>
            <a:pPr marL="274320" indent="-274320" algn="r" rtl="1">
              <a:lnSpc>
                <a:spcPct val="90000"/>
              </a:lnSpc>
              <a:spcAft>
                <a:spcPts val="0"/>
              </a:spcAft>
              <a:buNone/>
              <a:defRPr/>
            </a:pPr>
            <a:r>
              <a:rPr lang="he-IL" sz="2600" dirty="0">
                <a:cs typeface="Miriam" pitchFamily="2" charset="-79"/>
              </a:rPr>
              <a:t>     בתנועה פמיניסטית		</a:t>
            </a:r>
          </a:p>
          <a:p>
            <a:pPr marL="274320" indent="-274320" algn="r" rtl="1">
              <a:spcAft>
                <a:spcPts val="0"/>
              </a:spcAft>
              <a:buFont typeface="Wingdings 2"/>
              <a:buChar char=""/>
              <a:defRPr/>
            </a:pPr>
            <a:endParaRPr lang="en-US" dirty="0"/>
          </a:p>
        </p:txBody>
      </p:sp>
      <p:sp>
        <p:nvSpPr>
          <p:cNvPr id="34819" name="TextBox 2"/>
          <p:cNvSpPr txBox="1">
            <a:spLocks noChangeArrowheads="1"/>
          </p:cNvSpPr>
          <p:nvPr/>
        </p:nvSpPr>
        <p:spPr bwMode="auto">
          <a:xfrm>
            <a:off x="1881189" y="142875"/>
            <a:ext cx="8072437" cy="1200150"/>
          </a:xfrm>
          <a:prstGeom prst="rect">
            <a:avLst/>
          </a:prstGeom>
          <a:noFill/>
          <a:ln w="9525">
            <a:noFill/>
            <a:miter lim="800000"/>
            <a:headEnd/>
            <a:tailEnd/>
          </a:ln>
        </p:spPr>
        <p:txBody>
          <a:bodyPr>
            <a:spAutoFit/>
          </a:bodyPr>
          <a:lstStyle/>
          <a:p>
            <a:pPr algn="ctr" rtl="1" eaLnBrk="1" hangingPunct="1">
              <a:defRPr/>
            </a:pPr>
            <a:endParaRPr lang="en-US" dirty="0">
              <a:cs typeface="Times New Roman" pitchFamily="18" charset="0"/>
            </a:endParaRPr>
          </a:p>
          <a:p>
            <a:pPr algn="ctr" rtl="1" eaLnBrk="1" hangingPunct="1">
              <a:defRPr/>
            </a:pPr>
            <a:r>
              <a:rPr lang="he-IL" sz="3600" dirty="0">
                <a:solidFill>
                  <a:schemeClr val="accent3">
                    <a:lumMod val="75000"/>
                  </a:schemeClr>
                </a:solidFill>
                <a:cs typeface="Times New Roman" pitchFamily="18" charset="0"/>
              </a:rPr>
              <a:t>הערכת יתר של מאורעות חיתוך</a:t>
            </a:r>
            <a:r>
              <a:rPr lang="he-IL" dirty="0">
                <a:solidFill>
                  <a:schemeClr val="accent3">
                    <a:lumMod val="75000"/>
                  </a:schemeClr>
                </a:solidFill>
                <a:cs typeface="Times New Roman" pitchFamily="18" charset="0"/>
              </a:rPr>
              <a:t> </a:t>
            </a:r>
            <a:endParaRPr lang="en-US" dirty="0">
              <a:solidFill>
                <a:schemeClr val="accent3">
                  <a:lumMod val="75000"/>
                </a:schemeClr>
              </a:solidFill>
              <a:cs typeface="Times New Roman" pitchFamily="18" charset="0"/>
            </a:endParaRPr>
          </a:p>
          <a:p>
            <a:pPr algn="ctr" rtl="1" eaLnBrk="1" hangingPunct="1">
              <a:defRPr/>
            </a:pPr>
            <a:endParaRPr lang="he-IL" dirty="0"/>
          </a:p>
        </p:txBody>
      </p:sp>
    </p:spTree>
    <p:extLst>
      <p:ext uri="{BB962C8B-B14F-4D97-AF65-F5344CB8AC3E}">
        <p14:creationId xmlns:p14="http://schemas.microsoft.com/office/powerpoint/2010/main" val="393480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81425" y="80964"/>
            <a:ext cx="4286250" cy="523875"/>
          </a:xfrm>
          <a:prstGeom prst="rect">
            <a:avLst/>
          </a:prstGeom>
          <a:noFill/>
        </p:spPr>
        <p:txBody>
          <a:bodyPr rtlCol="1">
            <a:spAutoFit/>
          </a:bodyPr>
          <a:lstStyle/>
          <a:p>
            <a:pPr algn="ctr" rtl="1" eaLnBrk="1" hangingPunct="1">
              <a:defRPr/>
            </a:pPr>
            <a:r>
              <a:rPr lang="he-IL" sz="2800" dirty="0">
                <a:solidFill>
                  <a:schemeClr val="accent3">
                    <a:lumMod val="75000"/>
                  </a:schemeClr>
                </a:solidFill>
              </a:rPr>
              <a:t>הטיית החיתוך</a:t>
            </a:r>
          </a:p>
        </p:txBody>
      </p:sp>
      <p:pic>
        <p:nvPicPr>
          <p:cNvPr id="2" name="Picture 1"/>
          <p:cNvPicPr>
            <a:picLocks noChangeAspect="1"/>
          </p:cNvPicPr>
          <p:nvPr/>
        </p:nvPicPr>
        <p:blipFill>
          <a:blip r:embed="rId3"/>
          <a:stretch>
            <a:fillRect/>
          </a:stretch>
        </p:blipFill>
        <p:spPr>
          <a:xfrm>
            <a:off x="3781425" y="701092"/>
            <a:ext cx="7476480" cy="5711740"/>
          </a:xfrm>
          <a:prstGeom prst="rect">
            <a:avLst/>
          </a:prstGeom>
        </p:spPr>
      </p:pic>
      <p:sp>
        <p:nvSpPr>
          <p:cNvPr id="6" name="Rectangle 2"/>
          <p:cNvSpPr>
            <a:spLocks noGrp="1" noChangeArrowheads="1"/>
          </p:cNvSpPr>
          <p:nvPr>
            <p:ph sz="quarter" idx="1"/>
          </p:nvPr>
        </p:nvSpPr>
        <p:spPr>
          <a:xfrm>
            <a:off x="271797" y="701092"/>
            <a:ext cx="3602371" cy="4520613"/>
          </a:xfrm>
        </p:spPr>
        <p:txBody>
          <a:bodyPr>
            <a:normAutofit fontScale="85000" lnSpcReduction="10000"/>
          </a:bodyPr>
          <a:lstStyle/>
          <a:p>
            <a:pPr eaLnBrk="1" hangingPunct="1">
              <a:lnSpc>
                <a:spcPct val="125000"/>
              </a:lnSpc>
              <a:buFont typeface="Wingdings" panose="05000000000000000000" pitchFamily="2" charset="2"/>
              <a:buNone/>
            </a:pPr>
            <a:r>
              <a:rPr lang="he-IL" altLang="he-IL" dirty="0">
                <a:cs typeface="Miriam" panose="020B0502050101010101" pitchFamily="34" charset="-79"/>
              </a:rPr>
              <a:t>     </a:t>
            </a:r>
          </a:p>
          <a:p>
            <a:pPr marL="182563" indent="46038" algn="r" rtl="1" eaLnBrk="1" hangingPunct="1">
              <a:lnSpc>
                <a:spcPct val="125000"/>
              </a:lnSpc>
              <a:buFont typeface="Wingdings" panose="05000000000000000000" pitchFamily="2" charset="2"/>
              <a:buNone/>
            </a:pPr>
            <a:r>
              <a:rPr lang="he-IL" altLang="he-IL" sz="2800" dirty="0"/>
              <a:t>אנשים מעריכים את ההסתברות של אירוע חיתוך כגבוה מההסתברות של האירוע(ים) המרכיבים אותו.  אם </a:t>
            </a:r>
            <a:r>
              <a:rPr lang="en-US" altLang="he-IL" sz="2800" dirty="0"/>
              <a:t>A</a:t>
            </a:r>
            <a:r>
              <a:rPr lang="he-IL" altLang="he-IL" sz="2800" dirty="0"/>
              <a:t> מכיל את </a:t>
            </a:r>
            <a:r>
              <a:rPr lang="en-US" altLang="he-IL" sz="2800" dirty="0"/>
              <a:t>B</a:t>
            </a:r>
            <a:r>
              <a:rPr lang="he-IL" altLang="he-IL" sz="2800" dirty="0"/>
              <a:t> אזי ההסתברות של </a:t>
            </a:r>
            <a:r>
              <a:rPr lang="en-US" altLang="he-IL" sz="2800" dirty="0"/>
              <a:t>B</a:t>
            </a:r>
            <a:r>
              <a:rPr lang="he-IL" altLang="he-IL" sz="2800" dirty="0"/>
              <a:t> לא יכולה להיות גבוהה מההסתברות של </a:t>
            </a:r>
            <a:r>
              <a:rPr lang="en-US" altLang="he-IL" sz="2800" dirty="0"/>
              <a:t>A</a:t>
            </a:r>
          </a:p>
          <a:p>
            <a:pPr algn="r" rtl="1" eaLnBrk="1" hangingPunct="1">
              <a:lnSpc>
                <a:spcPct val="125000"/>
              </a:lnSpc>
              <a:buFont typeface="Wingdings" panose="05000000000000000000" pitchFamily="2" charset="2"/>
              <a:buNone/>
            </a:pPr>
            <a:r>
              <a:rPr lang="en-US" altLang="he-IL" sz="2800" dirty="0"/>
              <a:t>	</a:t>
            </a:r>
          </a:p>
        </p:txBody>
      </p:sp>
      <p:sp>
        <p:nvSpPr>
          <p:cNvPr id="7" name="Rectangle 3"/>
          <p:cNvSpPr>
            <a:spLocks noChangeArrowheads="1"/>
          </p:cNvSpPr>
          <p:nvPr/>
        </p:nvSpPr>
        <p:spPr bwMode="auto">
          <a:xfrm>
            <a:off x="433638" y="4764505"/>
            <a:ext cx="3889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algn="ctr" rtl="0" eaLnBrk="1" hangingPunct="1">
              <a:buClrTx/>
              <a:buSzTx/>
              <a:buFontTx/>
              <a:buNone/>
            </a:pPr>
            <a:r>
              <a:rPr lang="en-US" altLang="he-IL" sz="2400" dirty="0">
                <a:latin typeface="Arial" panose="020B0604020202020204" pitchFamily="34" charset="0"/>
                <a:cs typeface="Arial" panose="020B0604020202020204" pitchFamily="34" charset="0"/>
              </a:rPr>
              <a:t>P(A&amp;B)&lt;= P(A)</a:t>
            </a:r>
            <a:endParaRPr lang="he-IL" altLang="he-IL" sz="2400" dirty="0">
              <a:latin typeface="Arial" panose="020B0604020202020204" pitchFamily="34" charset="0"/>
              <a:cs typeface="Arial" panose="020B0604020202020204" pitchFamily="34" charset="0"/>
            </a:endParaRPr>
          </a:p>
        </p:txBody>
      </p:sp>
      <p:sp>
        <p:nvSpPr>
          <p:cNvPr id="5" name="Oval 4"/>
          <p:cNvSpPr/>
          <p:nvPr/>
        </p:nvSpPr>
        <p:spPr>
          <a:xfrm>
            <a:off x="5408767" y="3184556"/>
            <a:ext cx="733240" cy="744812"/>
          </a:xfrm>
          <a:prstGeom prst="ellipse">
            <a:avLst/>
          </a:prstGeom>
          <a:noFill/>
          <a:ln w="44450"/>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022432" y="3713747"/>
            <a:ext cx="673769" cy="661737"/>
          </a:xfrm>
          <a:prstGeom prst="ellipse">
            <a:avLst/>
          </a:prstGeom>
          <a:noFill/>
          <a:ln w="44450"/>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223878" y="5486172"/>
            <a:ext cx="733240" cy="744812"/>
          </a:xfrm>
          <a:prstGeom prst="ellipse">
            <a:avLst/>
          </a:prstGeom>
          <a:noFill/>
          <a:ln w="44450"/>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601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sz="quarter" idx="1"/>
          </p:nvPr>
        </p:nvSpPr>
        <p:spPr>
          <a:xfrm>
            <a:off x="1703388" y="285751"/>
            <a:ext cx="8678862" cy="6456363"/>
          </a:xfrm>
        </p:spPr>
        <p:txBody>
          <a:bodyPr/>
          <a:lstStyle/>
          <a:p>
            <a:pPr algn="ctr" rtl="1" eaLnBrk="1" hangingPunct="1">
              <a:lnSpc>
                <a:spcPct val="125000"/>
              </a:lnSpc>
              <a:buFont typeface="Wingdings" pitchFamily="2" charset="2"/>
              <a:buNone/>
              <a:defRPr/>
            </a:pPr>
            <a:r>
              <a:rPr lang="he-IL" sz="2800" b="1" dirty="0">
                <a:solidFill>
                  <a:schemeClr val="accent3">
                    <a:lumMod val="75000"/>
                  </a:schemeClr>
                </a:solidFill>
              </a:rPr>
              <a:t>חוסר רגישות לגודל המדגם</a:t>
            </a:r>
            <a:r>
              <a:rPr lang="he-IL" sz="3600" dirty="0">
                <a:solidFill>
                  <a:schemeClr val="accent3">
                    <a:lumMod val="75000"/>
                  </a:schemeClr>
                </a:solidFill>
              </a:rPr>
              <a:t> </a:t>
            </a:r>
          </a:p>
          <a:p>
            <a:pPr algn="r" rtl="1" eaLnBrk="1" hangingPunct="1">
              <a:lnSpc>
                <a:spcPct val="125000"/>
              </a:lnSpc>
              <a:buFont typeface="Wingdings 2" panose="05020102010507070707" pitchFamily="18" charset="2"/>
              <a:buNone/>
              <a:defRPr/>
            </a:pPr>
            <a:r>
              <a:rPr lang="he-IL" sz="3600" dirty="0"/>
              <a:t> </a:t>
            </a:r>
            <a:r>
              <a:rPr lang="he-IL" sz="2800" dirty="0"/>
              <a:t>על פי חוק המספרים הגדולים מדגמים גדולים יותר יהיו דומים יותר לאוכלוסיה, אך אנשים נוטים להאמין שגם מדגמים קטנים יהיו מייצגים ודומים לאוכלוסיה. הם מעריכים כי המידה בה מדגם מסוים מייצג את האוכלוסייה אינה תלויה בגודל המדגם. אנשים מצפים מכל מדגם להיות מייצג, וסוברים שמידת הייצוג של המדגם נקבעת, בעיקר, לפי  הפער שבן הפרופורציה במדגם לפרופורציה באוכלוסיה. </a:t>
            </a:r>
            <a:endParaRPr lang="en-US" sz="2800" dirty="0">
              <a:cs typeface="Times New Roman" pitchFamily="18" charset="0"/>
            </a:endParaRPr>
          </a:p>
        </p:txBody>
      </p:sp>
    </p:spTree>
    <p:extLst>
      <p:ext uri="{BB962C8B-B14F-4D97-AF65-F5344CB8AC3E}">
        <p14:creationId xmlns:p14="http://schemas.microsoft.com/office/powerpoint/2010/main" val="3851679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947" y="228599"/>
            <a:ext cx="9692640" cy="653097"/>
          </a:xfrm>
        </p:spPr>
        <p:txBody>
          <a:bodyPr>
            <a:normAutofit fontScale="90000"/>
          </a:bodyPr>
          <a:lstStyle/>
          <a:p>
            <a:pPr algn="ctr" rtl="1">
              <a:defRPr/>
            </a:pPr>
            <a:r>
              <a:rPr lang="he-IL" dirty="0"/>
              <a:t>דוגמא</a:t>
            </a:r>
          </a:p>
        </p:txBody>
      </p:sp>
      <p:sp>
        <p:nvSpPr>
          <p:cNvPr id="3" name="Content Placeholder 2"/>
          <p:cNvSpPr>
            <a:spLocks noGrp="1"/>
          </p:cNvSpPr>
          <p:nvPr>
            <p:ph sz="quarter" idx="1"/>
          </p:nvPr>
        </p:nvSpPr>
        <p:spPr>
          <a:xfrm>
            <a:off x="1873251" y="1117601"/>
            <a:ext cx="8628063" cy="5330825"/>
          </a:xfrm>
        </p:spPr>
        <p:txBody>
          <a:bodyPr/>
          <a:lstStyle/>
          <a:p>
            <a:pPr marL="342900" indent="-342900" algn="r" rtl="1">
              <a:lnSpc>
                <a:spcPct val="90000"/>
              </a:lnSpc>
              <a:buClr>
                <a:schemeClr val="bg2"/>
              </a:buClr>
              <a:buSzPct val="75000"/>
              <a:buNone/>
              <a:defRPr/>
            </a:pPr>
            <a:r>
              <a:rPr lang="he-IL" sz="2800" dirty="0">
                <a:cs typeface="Miriam" pitchFamily="2" charset="-79"/>
              </a:rPr>
              <a:t>   בעיר מסוימת יש שני בתי חולים. בבית החולים הגדול נולדים בכל יום כ- 45 תינוקות ואילו בבית החולים הקטן נולדים בכל יום כ- 15 תינוקות. כידוע לכם, כ- 50% מכל התינוקות הנולדים הם בנים, אך האחוז המדויק משתנה מיום ליום (לעיתים הוא גבוה ולעיתים נמוך מ- 50%). במשך תקופה של שנה נרשמו בכל בית חולים מספר הימים בהם יותר מ- 60% מהתינוקות  שנולדו היו בנים. </a:t>
            </a:r>
            <a:endParaRPr lang="he-IL" sz="2800" dirty="0"/>
          </a:p>
          <a:p>
            <a:pPr marL="342900" indent="-342900" algn="r" rtl="1">
              <a:lnSpc>
                <a:spcPct val="90000"/>
              </a:lnSpc>
              <a:buClr>
                <a:schemeClr val="bg2"/>
              </a:buClr>
              <a:buSzPct val="75000"/>
              <a:buNone/>
              <a:defRPr/>
            </a:pPr>
            <a:r>
              <a:rPr lang="he-IL" sz="2800" dirty="0">
                <a:cs typeface="Miriam" pitchFamily="2" charset="-79"/>
              </a:rPr>
              <a:t>	באיזה משני בתי החולים נרשמו, לדעתך, יותר ימים כאלה ?</a:t>
            </a:r>
            <a:endParaRPr lang="he-IL" sz="2800" dirty="0"/>
          </a:p>
          <a:p>
            <a:pPr marL="342900" indent="-342900" algn="r" rtl="1">
              <a:lnSpc>
                <a:spcPct val="90000"/>
              </a:lnSpc>
              <a:buClr>
                <a:schemeClr val="bg2"/>
              </a:buClr>
              <a:buSzPct val="75000"/>
              <a:buNone/>
              <a:defRPr/>
            </a:pPr>
            <a:r>
              <a:rPr lang="he-IL" sz="2800" dirty="0">
                <a:cs typeface="Miriam" pitchFamily="2" charset="-79"/>
              </a:rPr>
              <a:t>	א)</a:t>
            </a:r>
            <a:r>
              <a:rPr lang="he-IL" sz="2800" dirty="0"/>
              <a:t>  </a:t>
            </a:r>
            <a:r>
              <a:rPr lang="he-IL" sz="2800" dirty="0">
                <a:cs typeface="Miriam" pitchFamily="2" charset="-79"/>
              </a:rPr>
              <a:t>בבית החולים הגדול</a:t>
            </a:r>
            <a:endParaRPr lang="he-IL" sz="2800" dirty="0"/>
          </a:p>
          <a:p>
            <a:pPr marL="342900" indent="-342900" algn="r" rtl="1">
              <a:lnSpc>
                <a:spcPct val="90000"/>
              </a:lnSpc>
              <a:buClr>
                <a:schemeClr val="bg2"/>
              </a:buClr>
              <a:buSzPct val="75000"/>
              <a:buNone/>
              <a:defRPr/>
            </a:pPr>
            <a:r>
              <a:rPr lang="he-IL" sz="2800" dirty="0">
                <a:cs typeface="Miriam" pitchFamily="2" charset="-79"/>
              </a:rPr>
              <a:t>	ב)</a:t>
            </a:r>
            <a:r>
              <a:rPr lang="he-IL" sz="2800" dirty="0"/>
              <a:t>  </a:t>
            </a:r>
            <a:r>
              <a:rPr lang="he-IL" sz="2800" dirty="0">
                <a:cs typeface="Miriam" pitchFamily="2" charset="-79"/>
              </a:rPr>
              <a:t>בבית החולים הקטן</a:t>
            </a:r>
            <a:endParaRPr lang="he-IL" sz="2800" dirty="0"/>
          </a:p>
          <a:p>
            <a:pPr marL="342900" indent="-342900" algn="r" rtl="1">
              <a:lnSpc>
                <a:spcPct val="90000"/>
              </a:lnSpc>
              <a:buClr>
                <a:schemeClr val="bg2"/>
              </a:buClr>
              <a:buSzPct val="75000"/>
              <a:buNone/>
              <a:defRPr/>
            </a:pPr>
            <a:r>
              <a:rPr lang="he-IL" sz="2800" dirty="0">
                <a:cs typeface="Miriam" pitchFamily="2" charset="-79"/>
              </a:rPr>
              <a:t>	ג)</a:t>
            </a:r>
            <a:r>
              <a:rPr lang="he-IL" sz="2800" dirty="0"/>
              <a:t>   </a:t>
            </a:r>
            <a:r>
              <a:rPr lang="he-IL" sz="2800" dirty="0">
                <a:cs typeface="Miriam" pitchFamily="2" charset="-79"/>
              </a:rPr>
              <a:t>בערך אותו דבר </a:t>
            </a:r>
          </a:p>
          <a:p>
            <a:pPr>
              <a:defRPr/>
            </a:pPr>
            <a:endParaRPr lang="he-IL" dirty="0"/>
          </a:p>
        </p:txBody>
      </p:sp>
      <p:sp>
        <p:nvSpPr>
          <p:cNvPr id="4" name="Text Box 5"/>
          <p:cNvSpPr txBox="1">
            <a:spLocks noChangeArrowheads="1"/>
          </p:cNvSpPr>
          <p:nvPr/>
        </p:nvSpPr>
        <p:spPr bwMode="auto">
          <a:xfrm>
            <a:off x="781050" y="4878766"/>
            <a:ext cx="331946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תוצאות השאלון</a:t>
            </a:r>
          </a:p>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א. 4.3%  ב.  28.2%</a:t>
            </a:r>
          </a:p>
          <a:p>
            <a:pPr eaLnBrk="1" hangingPunct="1">
              <a:spcBef>
                <a:spcPct val="50000"/>
              </a:spcBef>
              <a:buClrTx/>
              <a:buSzTx/>
              <a:buFontTx/>
              <a:buNone/>
            </a:pPr>
            <a:r>
              <a:rPr lang="he-IL" altLang="he-IL" sz="2400" dirty="0">
                <a:latin typeface="Arial" panose="020B0604020202020204" pitchFamily="34" charset="0"/>
                <a:cs typeface="Arial" panose="020B0604020202020204" pitchFamily="34" charset="0"/>
              </a:rPr>
              <a:t>ג.  67.5%</a:t>
            </a:r>
            <a:endParaRPr lang="en-US" altLang="he-I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072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sz="quarter" idx="1"/>
          </p:nvPr>
        </p:nvSpPr>
        <p:spPr>
          <a:xfrm>
            <a:off x="1981200" y="549275"/>
            <a:ext cx="8229600" cy="5576888"/>
          </a:xfrm>
        </p:spPr>
        <p:txBody>
          <a:bodyPr/>
          <a:lstStyle/>
          <a:p>
            <a:pPr algn="ctr" eaLnBrk="1" hangingPunct="1">
              <a:defRPr/>
            </a:pPr>
            <a:r>
              <a:rPr lang="he-IL" sz="2400" b="1" dirty="0">
                <a:solidFill>
                  <a:schemeClr val="accent3">
                    <a:lumMod val="75000"/>
                  </a:schemeClr>
                </a:solidFill>
              </a:rPr>
              <a:t>תפיסת מקריות ותלות סדרתית</a:t>
            </a:r>
          </a:p>
          <a:p>
            <a:pPr algn="ctr" eaLnBrk="1" hangingPunct="1">
              <a:defRPr/>
            </a:pPr>
            <a:endParaRPr lang="he-IL" sz="2400" b="1" i="1" dirty="0"/>
          </a:p>
          <a:p>
            <a:pPr algn="ctr" eaLnBrk="1" hangingPunct="1">
              <a:defRPr/>
            </a:pPr>
            <a:endParaRPr lang="en-US" sz="2400" b="1" i="1" dirty="0">
              <a:cs typeface="Times New Roman" pitchFamily="18" charset="0"/>
            </a:endParaRPr>
          </a:p>
        </p:txBody>
      </p:sp>
      <p:sp>
        <p:nvSpPr>
          <p:cNvPr id="55299" name="Rectangle 4"/>
          <p:cNvSpPr>
            <a:spLocks noChangeArrowheads="1"/>
          </p:cNvSpPr>
          <p:nvPr/>
        </p:nvSpPr>
        <p:spPr bwMode="auto">
          <a:xfrm>
            <a:off x="2057400" y="1295400"/>
            <a:ext cx="8001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eaLnBrk="1" hangingPunct="1">
              <a:lnSpc>
                <a:spcPct val="90000"/>
              </a:lnSpc>
              <a:buClr>
                <a:schemeClr val="bg2"/>
              </a:buClr>
              <a:buSzPct val="75000"/>
              <a:buFont typeface="Wingdings" panose="05000000000000000000" pitchFamily="2" charset="2"/>
              <a:buNone/>
            </a:pPr>
            <a:r>
              <a:rPr lang="he-IL" altLang="he-IL" sz="2800">
                <a:latin typeface="Arial" panose="020B0604020202020204" pitchFamily="34" charset="0"/>
                <a:cs typeface="Miriam" panose="020B0502050101010101" pitchFamily="34" charset="-79"/>
              </a:rPr>
              <a:t>	נתונות שתי סדרות הטלות מטבע.  האחת נוצרה על ידי תהליך אקראי לגמרי עם 0.5 סיכוי לכל תוצאה והשניה על ידי תהליך לא מיקרי.  איזה משני הרצפים הבאים סביר יותר שנוצר על ידי תהליך מיקרי?</a:t>
            </a:r>
          </a:p>
          <a:p>
            <a:pPr eaLnBrk="1" hangingPunct="1">
              <a:lnSpc>
                <a:spcPct val="90000"/>
              </a:lnSpc>
              <a:buClr>
                <a:schemeClr val="bg2"/>
              </a:buClr>
              <a:buSzPct val="75000"/>
              <a:buFont typeface="Wingdings" panose="05000000000000000000" pitchFamily="2" charset="2"/>
              <a:buNone/>
            </a:pPr>
            <a:endParaRPr lang="he-IL" altLang="he-IL" sz="2800">
              <a:latin typeface="Arial" panose="020B0604020202020204" pitchFamily="34" charset="0"/>
              <a:cs typeface="Miriam" panose="020B0502050101010101" pitchFamily="34" charset="-79"/>
            </a:endParaRPr>
          </a:p>
          <a:p>
            <a:pPr eaLnBrk="1" hangingPunct="1">
              <a:lnSpc>
                <a:spcPct val="90000"/>
              </a:lnSpc>
              <a:buClr>
                <a:schemeClr val="bg2"/>
              </a:buClr>
              <a:buSzPct val="75000"/>
              <a:buFont typeface="Wingdings" panose="05000000000000000000" pitchFamily="2" charset="2"/>
              <a:buNone/>
            </a:pPr>
            <a:r>
              <a:rPr lang="en-US" altLang="he-IL" sz="2800">
                <a:latin typeface="Arial" panose="020B0604020202020204" pitchFamily="34" charset="0"/>
                <a:cs typeface="Miriam" panose="020B0502050101010101" pitchFamily="34" charset="-79"/>
              </a:rPr>
              <a:t>    </a:t>
            </a:r>
            <a:r>
              <a:rPr lang="he-IL" altLang="he-IL" sz="2800">
                <a:latin typeface="Arial" panose="020B0604020202020204" pitchFamily="34" charset="0"/>
                <a:cs typeface="Miriam" panose="020B0502050101010101" pitchFamily="34" charset="-79"/>
              </a:rPr>
              <a:t>	א.  0100110101101010010101101010110101</a:t>
            </a:r>
          </a:p>
          <a:p>
            <a:pPr eaLnBrk="1" hangingPunct="1">
              <a:lnSpc>
                <a:spcPct val="90000"/>
              </a:lnSpc>
              <a:buClr>
                <a:schemeClr val="bg2"/>
              </a:buClr>
              <a:buSzPct val="75000"/>
              <a:buFont typeface="Wingdings" panose="05000000000000000000" pitchFamily="2" charset="2"/>
              <a:buNone/>
            </a:pPr>
            <a:r>
              <a:rPr lang="he-IL" altLang="he-IL" sz="2800">
                <a:latin typeface="Arial" panose="020B0604020202020204" pitchFamily="34" charset="0"/>
                <a:cs typeface="Miriam" panose="020B0502050101010101" pitchFamily="34" charset="-79"/>
              </a:rPr>
              <a:t>		ב.  0000101101111010111110001011011110</a:t>
            </a:r>
          </a:p>
        </p:txBody>
      </p:sp>
      <p:sp>
        <p:nvSpPr>
          <p:cNvPr id="4" name="Text Box 6"/>
          <p:cNvSpPr txBox="1">
            <a:spLocks noChangeArrowheads="1"/>
          </p:cNvSpPr>
          <p:nvPr/>
        </p:nvSpPr>
        <p:spPr bwMode="auto">
          <a:xfrm>
            <a:off x="3935413" y="4857750"/>
            <a:ext cx="5751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eaLnBrk="1" hangingPunct="1">
              <a:spcBef>
                <a:spcPct val="50000"/>
              </a:spcBef>
              <a:buClrTx/>
              <a:buSzTx/>
              <a:buFontTx/>
              <a:buNone/>
            </a:pPr>
            <a:r>
              <a:rPr lang="he-IL" altLang="he-IL" sz="1800" dirty="0">
                <a:latin typeface="Arial" panose="020B0604020202020204" pitchFamily="34" charset="0"/>
                <a:cs typeface="Arial" panose="020B0604020202020204" pitchFamily="34" charset="0"/>
              </a:rPr>
              <a:t>אנשים מעריכים שסביר יותר שסידרה א' נוצרה בתהליך מקרי</a:t>
            </a:r>
            <a:endParaRPr lang="en-US" altLang="he-I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888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81025" y="3097264"/>
            <a:ext cx="5236569" cy="2610589"/>
          </a:xfrm>
          <a:prstGeom prst="rect">
            <a:avLst/>
          </a:prstGeom>
        </p:spPr>
      </p:pic>
      <p:sp>
        <p:nvSpPr>
          <p:cNvPr id="3" name="Rectangle 2"/>
          <p:cNvSpPr/>
          <p:nvPr/>
        </p:nvSpPr>
        <p:spPr>
          <a:xfrm>
            <a:off x="1007185" y="506859"/>
            <a:ext cx="9620818" cy="1959704"/>
          </a:xfrm>
          <a:prstGeom prst="rect">
            <a:avLst/>
          </a:prstGeom>
        </p:spPr>
        <p:txBody>
          <a:bodyPr wrap="square">
            <a:spAutoFit/>
          </a:bodyPr>
          <a:lstStyle/>
          <a:p>
            <a:pPr algn="r" rtl="1">
              <a:lnSpc>
                <a:spcPct val="150000"/>
              </a:lnSpc>
            </a:pPr>
            <a:r>
              <a:rPr lang="he-IL" altLang="he-IL" sz="2800" dirty="0"/>
              <a:t>סדרות מתחלפות נתפסות כמייצגות מקריות יותר מאשר סדרות שאינן מתחלפות. בשל הציפיה שלנו ליציגות (המתעלמת מגודל מדגם), אנו מצפים שסדרות מקריות תהיינה סדרות מתחלפות. </a:t>
            </a:r>
          </a:p>
        </p:txBody>
      </p:sp>
      <p:sp>
        <p:nvSpPr>
          <p:cNvPr id="6" name="Rectangle 5"/>
          <p:cNvSpPr/>
          <p:nvPr/>
        </p:nvSpPr>
        <p:spPr>
          <a:xfrm>
            <a:off x="6296025" y="3097264"/>
            <a:ext cx="4638674" cy="1829988"/>
          </a:xfrm>
          <a:prstGeom prst="rect">
            <a:avLst/>
          </a:prstGeom>
        </p:spPr>
        <p:txBody>
          <a:bodyPr wrap="square">
            <a:spAutoFit/>
          </a:bodyPr>
          <a:lstStyle/>
          <a:p>
            <a:pPr algn="r" rtl="1">
              <a:lnSpc>
                <a:spcPct val="80000"/>
              </a:lnSpc>
            </a:pPr>
            <a:r>
              <a:rPr lang="he-IL" altLang="he-IL" sz="2800" b="1" dirty="0"/>
              <a:t>כשל המהמר</a:t>
            </a:r>
            <a:r>
              <a:rPr lang="he-IL" altLang="he-IL" sz="2800" dirty="0"/>
              <a:t>": לאחר מספר סיבובים/משחקים לא מוצלחים, שחקן הפוקר / המהמר מצפה לסיבוב מוצלח . </a:t>
            </a:r>
          </a:p>
          <a:p>
            <a:pPr algn="r" rtl="1">
              <a:lnSpc>
                <a:spcPct val="80000"/>
              </a:lnSpc>
            </a:pPr>
            <a:r>
              <a:rPr lang="he-IL" altLang="he-IL" sz="2800" dirty="0"/>
              <a:t>	</a:t>
            </a:r>
            <a:endParaRPr lang="en-US" sz="2800" dirty="0"/>
          </a:p>
        </p:txBody>
      </p:sp>
      <p:sp>
        <p:nvSpPr>
          <p:cNvPr id="7" name="TextBox 6"/>
          <p:cNvSpPr txBox="1"/>
          <p:nvPr/>
        </p:nvSpPr>
        <p:spPr>
          <a:xfrm>
            <a:off x="666750" y="6105525"/>
            <a:ext cx="4067743" cy="276999"/>
          </a:xfrm>
          <a:prstGeom prst="rect">
            <a:avLst/>
          </a:prstGeom>
          <a:noFill/>
        </p:spPr>
        <p:txBody>
          <a:bodyPr wrap="square" rtlCol="0">
            <a:spAutoFit/>
          </a:bodyPr>
          <a:lstStyle/>
          <a:p>
            <a:r>
              <a:rPr lang="en-US" sz="1200" dirty="0"/>
              <a:t>BBC</a:t>
            </a:r>
            <a:r>
              <a:rPr lang="he-IL" sz="1200" dirty="0"/>
              <a:t> </a:t>
            </a:r>
            <a:r>
              <a:rPr lang="en-US" sz="1200" dirty="0"/>
              <a:t>NEWS 11/2/2005</a:t>
            </a:r>
          </a:p>
        </p:txBody>
      </p:sp>
    </p:spTree>
    <p:extLst>
      <p:ext uri="{BB962C8B-B14F-4D97-AF65-F5344CB8AC3E}">
        <p14:creationId xmlns:p14="http://schemas.microsoft.com/office/powerpoint/2010/main" val="1958466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875" y="762000"/>
            <a:ext cx="6438900" cy="5724525"/>
          </a:xfrm>
        </p:spPr>
        <p:txBody>
          <a:bodyPr>
            <a:normAutofit fontScale="92500" lnSpcReduction="10000"/>
          </a:bodyPr>
          <a:lstStyle/>
          <a:p>
            <a:pPr algn="r" rtl="1"/>
            <a:endParaRPr lang="he-IL" dirty="0"/>
          </a:p>
          <a:p>
            <a:pPr algn="r" rtl="1"/>
            <a:r>
              <a:rPr lang="he-IL" sz="2400" dirty="0"/>
              <a:t>1. </a:t>
            </a:r>
            <a:r>
              <a:rPr lang="he-IL" altLang="he-IL" sz="2400" dirty="0"/>
              <a:t>לאחר זכיה ב"לוטו", מחליפים את המספר הקבוע, שכן לא נראה סביר שאותו מספר יוגרל פעם נוספת .</a:t>
            </a:r>
          </a:p>
          <a:p>
            <a:pPr algn="r" rtl="1"/>
            <a:r>
              <a:rPr lang="he-IL" sz="2400" dirty="0"/>
              <a:t>במחקר במרילנד נמצא כי לוקח כ- 3 חודשים עד  שהמספרים הזוכים בלוטו חוזרים להיבחר בסבירות המקורית </a:t>
            </a:r>
            <a:r>
              <a:rPr lang="en-US" sz="2400" dirty="0"/>
              <a:t>(</a:t>
            </a:r>
            <a:r>
              <a:rPr lang="en-US" sz="2400" dirty="0" err="1"/>
              <a:t>Clotfelter</a:t>
            </a:r>
            <a:r>
              <a:rPr lang="en-US" sz="2400" dirty="0"/>
              <a:t> and Cook, 1993)</a:t>
            </a:r>
            <a:r>
              <a:rPr lang="he-IL" sz="2400" dirty="0"/>
              <a:t> </a:t>
            </a:r>
            <a:endParaRPr lang="en-US" sz="2400" dirty="0"/>
          </a:p>
          <a:p>
            <a:pPr algn="r" rtl="1"/>
            <a:r>
              <a:rPr lang="he-IL" sz="2400" dirty="0"/>
              <a:t>2.  </a:t>
            </a:r>
            <a:r>
              <a:rPr lang="en-US" sz="2400" dirty="0"/>
              <a:t>High</a:t>
            </a:r>
            <a:r>
              <a:rPr lang="he-IL" sz="2400" dirty="0"/>
              <a:t> (2003)  מצא כי מתוך 282 הגרלות של מפעל הפיס הבריטי  132 כללו זוג מספרים עוקבים. כתוצאה מכך היו פחות זוכים ממספר הזוכים הצפוי  מקרית. אבל הזוכים זכו בפרס גדול יותר. </a:t>
            </a:r>
          </a:p>
          <a:p>
            <a:pPr algn="r" rtl="1"/>
            <a:r>
              <a:rPr lang="he-IL" sz="2400" dirty="0"/>
              <a:t>3. אנשים חושבים שהפונקציה הרנדומלית באייפוד שלהם לא עובדת טוב, היות ונראה להם שיש אמנים שהשירים שלהם מושמעים יותר מאחרים  </a:t>
            </a:r>
            <a:r>
              <a:rPr lang="en-US" sz="2400" dirty="0"/>
              <a:t>(Levy, 2006)</a:t>
            </a:r>
            <a:endParaRPr lang="he-IL" sz="2400" dirty="0"/>
          </a:p>
          <a:p>
            <a:pPr marL="0" indent="0" algn="r" rtl="1">
              <a:buNone/>
            </a:pPr>
            <a:r>
              <a:rPr lang="he-IL" sz="2400" dirty="0"/>
              <a:t>  .</a:t>
            </a:r>
            <a:endParaRPr lang="en-US" sz="2400" dirty="0"/>
          </a:p>
        </p:txBody>
      </p:sp>
      <p:pic>
        <p:nvPicPr>
          <p:cNvPr id="4" name="Picture 3"/>
          <p:cNvPicPr>
            <a:picLocks noChangeAspect="1"/>
          </p:cNvPicPr>
          <p:nvPr/>
        </p:nvPicPr>
        <p:blipFill>
          <a:blip r:embed="rId2"/>
          <a:stretch>
            <a:fillRect/>
          </a:stretch>
        </p:blipFill>
        <p:spPr>
          <a:xfrm>
            <a:off x="700890" y="416357"/>
            <a:ext cx="3340733" cy="2271912"/>
          </a:xfrm>
          <a:prstGeom prst="rect">
            <a:avLst/>
          </a:prstGeom>
        </p:spPr>
      </p:pic>
      <p:pic>
        <p:nvPicPr>
          <p:cNvPr id="5" name="Picture 4"/>
          <p:cNvPicPr>
            <a:picLocks noChangeAspect="1"/>
          </p:cNvPicPr>
          <p:nvPr/>
        </p:nvPicPr>
        <p:blipFill>
          <a:blip r:embed="rId3"/>
          <a:stretch>
            <a:fillRect/>
          </a:stretch>
        </p:blipFill>
        <p:spPr>
          <a:xfrm>
            <a:off x="459519" y="3076313"/>
            <a:ext cx="4255355" cy="2095762"/>
          </a:xfrm>
          <a:prstGeom prst="rect">
            <a:avLst/>
          </a:prstGeom>
        </p:spPr>
      </p:pic>
    </p:spTree>
    <p:extLst>
      <p:ext uri="{BB962C8B-B14F-4D97-AF65-F5344CB8AC3E}">
        <p14:creationId xmlns:p14="http://schemas.microsoft.com/office/powerpoint/2010/main" val="1848485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sz="quarter" idx="1"/>
          </p:nvPr>
        </p:nvSpPr>
        <p:spPr>
          <a:xfrm>
            <a:off x="4048125" y="1685925"/>
            <a:ext cx="5791200" cy="4572000"/>
          </a:xfrm>
        </p:spPr>
        <p:txBody>
          <a:bodyPr>
            <a:normAutofit fontScale="85000" lnSpcReduction="10000"/>
          </a:bodyPr>
          <a:lstStyle/>
          <a:p>
            <a:pPr marL="273050" indent="12700" algn="r" rtl="1">
              <a:lnSpc>
                <a:spcPct val="125000"/>
              </a:lnSpc>
              <a:spcAft>
                <a:spcPts val="0"/>
              </a:spcAft>
              <a:buNone/>
              <a:defRPr/>
            </a:pPr>
            <a:r>
              <a:rPr lang="he-IL" sz="2600" dirty="0"/>
              <a:t>כששחקן כדורסל קולע ארבעה סלים ברציפות, מייחסים לו "</a:t>
            </a:r>
            <a:r>
              <a:rPr lang="he-IL" sz="2600" b="1" dirty="0"/>
              <a:t>יד חמה"</a:t>
            </a:r>
            <a:r>
              <a:rPr lang="he-IL" sz="2600" dirty="0"/>
              <a:t> ומצפים להמשך המומנטום. </a:t>
            </a:r>
            <a:endParaRPr lang="en-US" sz="2600" dirty="0"/>
          </a:p>
          <a:p>
            <a:pPr marL="273050" indent="12700" algn="r" rtl="1">
              <a:lnSpc>
                <a:spcPct val="125000"/>
              </a:lnSpc>
              <a:spcAft>
                <a:spcPts val="0"/>
              </a:spcAft>
              <a:buNone/>
              <a:defRPr/>
            </a:pPr>
            <a:r>
              <a:rPr lang="en-US" sz="2600" dirty="0"/>
              <a:t>    </a:t>
            </a:r>
            <a:r>
              <a:rPr lang="he-IL" sz="2600" dirty="0"/>
              <a:t>בפועל, מחקרים  (</a:t>
            </a:r>
            <a:r>
              <a:rPr lang="en-US" sz="2600" dirty="0" err="1"/>
              <a:t>Gilovich</a:t>
            </a:r>
            <a:r>
              <a:rPr lang="en-US" sz="2600" dirty="0"/>
              <a:t>, </a:t>
            </a:r>
            <a:r>
              <a:rPr lang="en-US" sz="2600" dirty="0" err="1"/>
              <a:t>Vallone</a:t>
            </a:r>
            <a:r>
              <a:rPr lang="en-US" sz="2600" dirty="0"/>
              <a:t> and Tversky, 1985</a:t>
            </a:r>
            <a:r>
              <a:rPr lang="he-IL" sz="2600" dirty="0"/>
              <a:t>) הראו שתופעת "היד החמה" היא מיתוס בלבד. אין קשר סטטיסטי בין ניסיונות קליעה עוקבים (הסיכוי של שחקן לקלוע לאחר קליעות ולאחר החטאות אינו שונה). </a:t>
            </a:r>
          </a:p>
          <a:p>
            <a:pPr marL="273050" indent="12700" algn="r" rtl="1">
              <a:lnSpc>
                <a:spcPct val="125000"/>
              </a:lnSpc>
              <a:spcAft>
                <a:spcPts val="0"/>
              </a:spcAft>
              <a:buNone/>
              <a:defRPr/>
            </a:pPr>
            <a:r>
              <a:rPr lang="he-IL" sz="2600" dirty="0"/>
              <a:t>    כאן ההטיה גורמת לניבוי הפוך </a:t>
            </a:r>
            <a:r>
              <a:rPr lang="en-US" sz="2600" dirty="0"/>
              <a:t>–</a:t>
            </a:r>
            <a:r>
              <a:rPr lang="he-IL" sz="2600" dirty="0"/>
              <a:t> דמיון (ולא התחלפות) בין צעדים עוקבים.</a:t>
            </a:r>
          </a:p>
          <a:p>
            <a:pPr marL="274320" indent="-274320">
              <a:lnSpc>
                <a:spcPct val="125000"/>
              </a:lnSpc>
              <a:spcAft>
                <a:spcPts val="0"/>
              </a:spcAft>
              <a:buNone/>
              <a:defRPr/>
            </a:pPr>
            <a:endParaRPr lang="he-IL" sz="2400" dirty="0">
              <a:cs typeface="Miriam" pitchFamily="2" charset="-79"/>
            </a:endParaRPr>
          </a:p>
        </p:txBody>
      </p:sp>
      <p:sp>
        <p:nvSpPr>
          <p:cNvPr id="2" name="Rectangle 1"/>
          <p:cNvSpPr/>
          <p:nvPr/>
        </p:nvSpPr>
        <p:spPr>
          <a:xfrm>
            <a:off x="1590675" y="513397"/>
            <a:ext cx="8505825" cy="1015663"/>
          </a:xfrm>
          <a:prstGeom prst="rect">
            <a:avLst/>
          </a:prstGeom>
        </p:spPr>
        <p:txBody>
          <a:bodyPr wrap="square">
            <a:spAutoFit/>
          </a:bodyPr>
          <a:lstStyle/>
          <a:p>
            <a:pPr marL="273050" lvl="0" indent="12700" algn="just" rtl="1">
              <a:lnSpc>
                <a:spcPct val="125000"/>
              </a:lnSpc>
              <a:spcBef>
                <a:spcPts val="1400"/>
              </a:spcBef>
              <a:buClr>
                <a:srgbClr val="9EC544"/>
              </a:buClr>
              <a:buSzPct val="80000"/>
              <a:defRPr/>
            </a:pPr>
            <a:r>
              <a:rPr lang="he-IL" sz="2400" spc="10" dirty="0">
                <a:solidFill>
                  <a:prstClr val="black"/>
                </a:solidFill>
                <a:cs typeface="Miriam" pitchFamily="2" charset="-79"/>
              </a:rPr>
              <a:t>הציפיה כי סדרות מקריות מתחלפות, גורמת לנו לתפוס סדרות שאינן מתחלפות כסדרות שיש בהן חוקיות כלשהי </a:t>
            </a:r>
            <a:r>
              <a:rPr lang="en-US" sz="2400" spc="10" dirty="0">
                <a:solidFill>
                  <a:prstClr val="black"/>
                </a:solidFill>
                <a:cs typeface="Miriam" pitchFamily="2" charset="-79"/>
              </a:rPr>
              <a:t>–</a:t>
            </a:r>
            <a:r>
              <a:rPr lang="he-IL" sz="2400" spc="10" dirty="0">
                <a:solidFill>
                  <a:prstClr val="black"/>
                </a:solidFill>
                <a:cs typeface="Miriam" pitchFamily="2" charset="-79"/>
              </a:rPr>
              <a:t> </a:t>
            </a:r>
            <a:r>
              <a:rPr lang="he-IL" sz="2400" b="1" spc="10" dirty="0">
                <a:solidFill>
                  <a:prstClr val="black"/>
                </a:solidFill>
                <a:cs typeface="Miriam" pitchFamily="2" charset="-79"/>
              </a:rPr>
              <a:t>"מומנטום".</a:t>
            </a:r>
          </a:p>
        </p:txBody>
      </p:sp>
      <p:sp>
        <p:nvSpPr>
          <p:cNvPr id="4" name="Rectangle 3"/>
          <p:cNvSpPr/>
          <p:nvPr/>
        </p:nvSpPr>
        <p:spPr>
          <a:xfrm>
            <a:off x="260331" y="4876265"/>
            <a:ext cx="3857644" cy="1754326"/>
          </a:xfrm>
          <a:prstGeom prst="rect">
            <a:avLst/>
          </a:prstGeom>
        </p:spPr>
        <p:txBody>
          <a:bodyPr wrap="square">
            <a:spAutoFit/>
          </a:bodyPr>
          <a:lstStyle/>
          <a:p>
            <a:pPr algn="r"/>
            <a:r>
              <a:rPr lang="he-IL" dirty="0">
                <a:solidFill>
                  <a:srgbClr val="000000"/>
                </a:solidFill>
                <a:latin typeface="Arial" panose="020B0604020202020204" pitchFamily="34" charset="0"/>
              </a:rPr>
              <a:t>פיל ג'קסון, מגדולי מאמני הכדורסל בכל הזמנים </a:t>
            </a:r>
            <a:r>
              <a:rPr lang="he-IL" dirty="0" err="1">
                <a:solidFill>
                  <a:srgbClr val="000000"/>
                </a:solidFill>
                <a:latin typeface="Arial" panose="020B0604020202020204" pitchFamily="34" charset="0"/>
              </a:rPr>
              <a:t>והג'נרל</a:t>
            </a:r>
            <a:r>
              <a:rPr lang="he-IL" dirty="0">
                <a:solidFill>
                  <a:srgbClr val="000000"/>
                </a:solidFill>
                <a:latin typeface="Arial" panose="020B0604020202020204" pitchFamily="34" charset="0"/>
              </a:rPr>
              <a:t> מנג'ר החדש של ניו יורק </a:t>
            </a:r>
            <a:r>
              <a:rPr lang="he-IL" dirty="0" err="1">
                <a:solidFill>
                  <a:srgbClr val="000000"/>
                </a:solidFill>
                <a:latin typeface="Arial" panose="020B0604020202020204" pitchFamily="34" charset="0"/>
              </a:rPr>
              <a:t>ניקס</a:t>
            </a:r>
            <a:r>
              <a:rPr lang="he-IL" dirty="0">
                <a:solidFill>
                  <a:srgbClr val="000000"/>
                </a:solidFill>
                <a:latin typeface="Arial" panose="020B0604020202020204" pitchFamily="34" charset="0"/>
              </a:rPr>
              <a:t>, אמר ב־2010: "</a:t>
            </a:r>
            <a:r>
              <a:rPr lang="he-IL" dirty="0" err="1">
                <a:solidFill>
                  <a:srgbClr val="000000"/>
                </a:solidFill>
                <a:latin typeface="Arial" panose="020B0604020202020204" pitchFamily="34" charset="0"/>
              </a:rPr>
              <a:t>בראיינט</a:t>
            </a:r>
            <a:r>
              <a:rPr lang="he-IL" dirty="0">
                <a:solidFill>
                  <a:srgbClr val="000000"/>
                </a:solidFill>
                <a:latin typeface="Arial" panose="020B0604020202020204" pitchFamily="34" charset="0"/>
              </a:rPr>
              <a:t> היה היד החמה שלנו, שיחקנו עליו וידענו שהוא ישלוט בקצב".</a:t>
            </a:r>
          </a:p>
          <a:p>
            <a:pPr algn="r"/>
            <a:r>
              <a:rPr lang="he-IL" dirty="0"/>
              <a:t>שי גרינברג, 18.05.14 </a:t>
            </a:r>
            <a:r>
              <a:rPr lang="en-US" dirty="0">
                <a:solidFill>
                  <a:srgbClr val="000000"/>
                </a:solidFill>
                <a:latin typeface="Arial" panose="020B0604020202020204" pitchFamily="34" charset="0"/>
              </a:rPr>
              <a:t> </a:t>
            </a:r>
            <a:r>
              <a:rPr lang="he-IL" dirty="0">
                <a:solidFill>
                  <a:srgbClr val="000000"/>
                </a:solidFill>
                <a:latin typeface="Arial" panose="020B0604020202020204" pitchFamily="34" charset="0"/>
              </a:rPr>
              <a:t> </a:t>
            </a:r>
            <a:r>
              <a:rPr lang="he-IL" dirty="0" err="1">
                <a:solidFill>
                  <a:srgbClr val="000000"/>
                </a:solidFill>
                <a:latin typeface="Arial" panose="020B0604020202020204" pitchFamily="34" charset="0"/>
              </a:rPr>
              <a:t>כלכליסט</a:t>
            </a:r>
            <a:r>
              <a:rPr lang="he-IL" dirty="0">
                <a:solidFill>
                  <a:srgbClr val="000000"/>
                </a:solidFill>
                <a:latin typeface="Arial" panose="020B0604020202020204" pitchFamily="34" charset="0"/>
              </a:rPr>
              <a:t>, </a:t>
            </a:r>
            <a:endParaRPr lang="he-IL" b="0" i="0" dirty="0">
              <a:solidFill>
                <a:srgbClr val="000000"/>
              </a:solidFill>
              <a:effectLst/>
              <a:latin typeface="Arial" panose="020B0604020202020204" pitchFamily="34" charset="0"/>
            </a:endParaRPr>
          </a:p>
        </p:txBody>
      </p:sp>
      <p:pic>
        <p:nvPicPr>
          <p:cNvPr id="2050" name="Picture 2" descr="קובי בראיינט. אבל מה עם דורון ג'מצ'י?"/>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11" y="1901726"/>
            <a:ext cx="3469164" cy="2601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118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sz="quarter" idx="1"/>
          </p:nvPr>
        </p:nvSpPr>
        <p:spPr>
          <a:xfrm>
            <a:off x="1919288" y="285750"/>
            <a:ext cx="8462962" cy="6572250"/>
          </a:xfrm>
        </p:spPr>
        <p:txBody>
          <a:bodyPr>
            <a:normAutofit fontScale="92500" lnSpcReduction="20000"/>
          </a:bodyPr>
          <a:lstStyle/>
          <a:p>
            <a:pPr marL="274320" indent="-274320">
              <a:lnSpc>
                <a:spcPct val="80000"/>
              </a:lnSpc>
              <a:spcAft>
                <a:spcPts val="0"/>
              </a:spcAft>
              <a:buNone/>
              <a:defRPr/>
            </a:pPr>
            <a:r>
              <a:rPr lang="he-IL" sz="2400" b="1" dirty="0">
                <a:cs typeface="Miriam" pitchFamily="2" charset="-79"/>
              </a:rPr>
              <a:t>	</a:t>
            </a:r>
          </a:p>
          <a:p>
            <a:pPr marL="274320" indent="-274320" algn="ctr">
              <a:lnSpc>
                <a:spcPct val="80000"/>
              </a:lnSpc>
              <a:spcAft>
                <a:spcPts val="0"/>
              </a:spcAft>
              <a:buNone/>
              <a:defRPr/>
            </a:pPr>
            <a:r>
              <a:rPr lang="he-IL" sz="2400" b="1" u="sng" dirty="0">
                <a:cs typeface="+mj-cs"/>
              </a:rPr>
              <a:t>התעלמות מתופעת ה"רגרסיה (תסוגה) לממוצע"</a:t>
            </a:r>
            <a:r>
              <a:rPr lang="he-IL" sz="2400" dirty="0">
                <a:cs typeface="+mj-cs"/>
              </a:rPr>
              <a:t> </a:t>
            </a:r>
          </a:p>
          <a:p>
            <a:pPr marL="274320" indent="-274320" algn="r">
              <a:lnSpc>
                <a:spcPct val="105000"/>
              </a:lnSpc>
              <a:spcAft>
                <a:spcPts val="0"/>
              </a:spcAft>
              <a:buNone/>
              <a:defRPr/>
            </a:pPr>
            <a:r>
              <a:rPr lang="he-IL" sz="2400" dirty="0">
                <a:cs typeface="+mj-cs"/>
              </a:rPr>
              <a:t>האם "עונש יעיל יותר מפרס" ?</a:t>
            </a:r>
          </a:p>
          <a:p>
            <a:pPr marL="274320" indent="-274320" algn="r">
              <a:lnSpc>
                <a:spcPct val="105000"/>
              </a:lnSpc>
              <a:spcAft>
                <a:spcPts val="0"/>
              </a:spcAft>
              <a:buNone/>
              <a:defRPr/>
            </a:pPr>
            <a:r>
              <a:rPr lang="he-IL" sz="2400" dirty="0">
                <a:cs typeface="+mj-cs"/>
              </a:rPr>
              <a:t>מדריכי טיס דיווחו שלאחר ששיבחו חניכים על ביצוע מעולה, הם </a:t>
            </a:r>
          </a:p>
          <a:p>
            <a:pPr marL="274320" indent="-274320" algn="r">
              <a:lnSpc>
                <a:spcPct val="105000"/>
              </a:lnSpc>
              <a:spcAft>
                <a:spcPts val="0"/>
              </a:spcAft>
              <a:buNone/>
              <a:defRPr/>
            </a:pPr>
            <a:r>
              <a:rPr lang="he-IL" sz="2400" dirty="0">
                <a:cs typeface="+mj-cs"/>
              </a:rPr>
              <a:t>ביצעו פחות טוב בטיסה הבאה, ולאחר שנזפו בהם על ביצועים </a:t>
            </a:r>
          </a:p>
          <a:p>
            <a:pPr marL="274320" indent="-274320" algn="r">
              <a:lnSpc>
                <a:spcPct val="105000"/>
              </a:lnSpc>
              <a:spcAft>
                <a:spcPts val="0"/>
              </a:spcAft>
              <a:buNone/>
              <a:defRPr/>
            </a:pPr>
            <a:r>
              <a:rPr lang="he-IL" sz="2400" dirty="0">
                <a:cs typeface="+mj-cs"/>
              </a:rPr>
              <a:t>גרועים במיוחד הם בד"כ השתפרו.</a:t>
            </a:r>
          </a:p>
          <a:p>
            <a:pPr marL="274320" indent="-274320" algn="r">
              <a:lnSpc>
                <a:spcPct val="105000"/>
              </a:lnSpc>
              <a:spcAft>
                <a:spcPts val="0"/>
              </a:spcAft>
              <a:buNone/>
              <a:defRPr/>
            </a:pPr>
            <a:r>
              <a:rPr lang="he-IL" sz="2400" dirty="0">
                <a:cs typeface="+mj-cs"/>
              </a:rPr>
              <a:t>האם "גברים חוששים מנשים חכמות" ?</a:t>
            </a:r>
          </a:p>
          <a:p>
            <a:pPr marL="274320" indent="-274320" algn="r">
              <a:lnSpc>
                <a:spcPct val="105000"/>
              </a:lnSpc>
              <a:spcAft>
                <a:spcPts val="0"/>
              </a:spcAft>
              <a:buNone/>
              <a:defRPr/>
            </a:pPr>
            <a:r>
              <a:rPr lang="he-IL" sz="2400" dirty="0">
                <a:cs typeface="+mj-cs"/>
              </a:rPr>
              <a:t>גברים אינטליגנטיים נשואים בד"כ לנשים פחות אינטליגנטיות מהם. </a:t>
            </a:r>
          </a:p>
          <a:p>
            <a:pPr marL="274320" indent="-274320" algn="r">
              <a:lnSpc>
                <a:spcPct val="105000"/>
              </a:lnSpc>
              <a:spcAft>
                <a:spcPts val="0"/>
              </a:spcAft>
              <a:buNone/>
              <a:defRPr/>
            </a:pPr>
            <a:r>
              <a:rPr lang="he-IL" sz="2400" dirty="0">
                <a:cs typeface="+mj-cs"/>
              </a:rPr>
              <a:t>פרנסיס </a:t>
            </a:r>
            <a:r>
              <a:rPr lang="he-IL" sz="2400" dirty="0" err="1">
                <a:cs typeface="+mj-cs"/>
              </a:rPr>
              <a:t>גלטון</a:t>
            </a:r>
            <a:r>
              <a:rPr lang="he-IL" sz="2400" dirty="0">
                <a:cs typeface="+mj-cs"/>
              </a:rPr>
              <a:t> וקרל פירסון גילו את התופעה כשחקרו קשר בין תכונות (גובה) ילדים והוריהם:</a:t>
            </a:r>
          </a:p>
          <a:p>
            <a:pPr marL="274320" indent="-274320" algn="r">
              <a:lnSpc>
                <a:spcPct val="105000"/>
              </a:lnSpc>
              <a:spcAft>
                <a:spcPts val="0"/>
              </a:spcAft>
              <a:buNone/>
              <a:defRPr/>
            </a:pPr>
            <a:r>
              <a:rPr lang="he-IL" sz="2400" dirty="0">
                <a:cs typeface="+mj-cs"/>
              </a:rPr>
              <a:t>לאבות גבוהים בד"כ ילדים גבוהים.</a:t>
            </a:r>
          </a:p>
          <a:p>
            <a:pPr marL="274320" indent="-274320" algn="r">
              <a:lnSpc>
                <a:spcPct val="105000"/>
              </a:lnSpc>
              <a:spcAft>
                <a:spcPts val="0"/>
              </a:spcAft>
              <a:buNone/>
              <a:defRPr/>
            </a:pPr>
            <a:r>
              <a:rPr lang="he-IL" sz="2400" dirty="0">
                <a:cs typeface="+mj-cs"/>
              </a:rPr>
              <a:t>לאבות גבוהים במיוחד, ילדים מעל הממוצע אך נמוכים מהם עצמם.</a:t>
            </a:r>
          </a:p>
          <a:p>
            <a:pPr marL="274320" indent="-274320" algn="r">
              <a:lnSpc>
                <a:spcPct val="105000"/>
              </a:lnSpc>
              <a:spcAft>
                <a:spcPts val="0"/>
              </a:spcAft>
              <a:buNone/>
              <a:defRPr/>
            </a:pPr>
            <a:r>
              <a:rPr lang="he-IL" sz="2400" dirty="0">
                <a:cs typeface="+mj-cs"/>
              </a:rPr>
              <a:t>לאבות נמוכים במיוחד, ילדים מתחת לממוצע אך גבוהים מהם עצמם.</a:t>
            </a:r>
          </a:p>
          <a:p>
            <a:pPr marL="274320" indent="-274320">
              <a:lnSpc>
                <a:spcPct val="105000"/>
              </a:lnSpc>
              <a:spcAft>
                <a:spcPts val="0"/>
              </a:spcAft>
              <a:buNone/>
              <a:defRPr/>
            </a:pPr>
            <a:br>
              <a:rPr lang="he-IL" sz="2400" dirty="0">
                <a:cs typeface="Miriam" pitchFamily="2" charset="-79"/>
              </a:rPr>
            </a:br>
            <a:endParaRPr lang="en-US" sz="2400" dirty="0">
              <a:cs typeface="Miriam" pitchFamily="2" charset="-79"/>
            </a:endParaRPr>
          </a:p>
        </p:txBody>
      </p:sp>
    </p:spTree>
    <p:extLst>
      <p:ext uri="{BB962C8B-B14F-4D97-AF65-F5344CB8AC3E}">
        <p14:creationId xmlns:p14="http://schemas.microsoft.com/office/powerpoint/2010/main" val="456960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746" name="Rectangle 3"/>
              <p:cNvSpPr>
                <a:spLocks noGrp="1" noChangeArrowheads="1"/>
              </p:cNvSpPr>
              <p:nvPr>
                <p:ph sz="quarter" idx="4294967295"/>
              </p:nvPr>
            </p:nvSpPr>
            <p:spPr>
              <a:xfrm>
                <a:off x="1524000" y="0"/>
                <a:ext cx="9144000" cy="6597650"/>
              </a:xfrm>
            </p:spPr>
            <p:txBody>
              <a:bodyPr/>
              <a:lstStyle/>
              <a:p>
                <a:pPr eaLnBrk="1" hangingPunct="1">
                  <a:lnSpc>
                    <a:spcPct val="105000"/>
                  </a:lnSpc>
                  <a:buFontTx/>
                  <a:buNone/>
                </a:pPr>
                <a:endParaRPr lang="he-IL" altLang="en-US" sz="2800" dirty="0">
                  <a:cs typeface="Miriam" panose="020B0502050101010101" pitchFamily="34" charset="-79"/>
                </a:endParaRPr>
              </a:p>
              <a:p>
                <a:pPr algn="r" rtl="1" eaLnBrk="1" hangingPunct="1">
                  <a:lnSpc>
                    <a:spcPct val="105000"/>
                  </a:lnSpc>
                  <a:buFontTx/>
                  <a:buNone/>
                </a:pPr>
                <a:r>
                  <a:rPr lang="he-IL" altLang="en-US" sz="2800" dirty="0">
                    <a:cs typeface="Miriam" panose="020B0502050101010101" pitchFamily="34" charset="-79"/>
                  </a:rPr>
                  <a:t>  </a:t>
                </a:r>
                <a:r>
                  <a:rPr lang="he-IL" altLang="en-US" sz="2800" dirty="0">
                    <a:cs typeface="+mj-cs"/>
                  </a:rPr>
                  <a:t>דיאגרמת פיזור מתארת קשר בין שני משתנים.</a:t>
                </a:r>
              </a:p>
              <a:p>
                <a:pPr algn="r" rtl="1" eaLnBrk="1" hangingPunct="1">
                  <a:lnSpc>
                    <a:spcPct val="105000"/>
                  </a:lnSpc>
                  <a:buFontTx/>
                  <a:buNone/>
                </a:pPr>
                <a:r>
                  <a:rPr lang="he-IL" altLang="en-US" sz="2800" dirty="0">
                    <a:cs typeface="+mj-cs"/>
                  </a:rPr>
                  <a:t>  מקדם המתאם של </a:t>
                </a:r>
                <a:r>
                  <a:rPr lang="he-IL" altLang="en-US" sz="2800" dirty="0" err="1">
                    <a:cs typeface="+mj-cs"/>
                  </a:rPr>
                  <a:t>פירסון</a:t>
                </a:r>
                <a:r>
                  <a:rPr lang="he-IL" altLang="en-US" sz="2800" dirty="0">
                    <a:cs typeface="+mj-cs"/>
                  </a:rPr>
                  <a:t> (</a:t>
                </a:r>
                <a:r>
                  <a:rPr lang="en-US" altLang="en-US" sz="2800" dirty="0">
                    <a:cs typeface="+mj-cs"/>
                  </a:rPr>
                  <a:t>r</a:t>
                </a:r>
                <a:r>
                  <a:rPr lang="he-IL" altLang="en-US" sz="2800" dirty="0">
                    <a:cs typeface="+mj-cs"/>
                  </a:rPr>
                  <a:t> ) </a:t>
                </a:r>
                <a:r>
                  <a:rPr lang="en-US" altLang="en-US" sz="2800" dirty="0">
                    <a:cs typeface="+mj-cs"/>
                  </a:rPr>
                  <a:t>–</a:t>
                </a:r>
                <a:r>
                  <a:rPr lang="he-IL" altLang="en-US" sz="2800" dirty="0">
                    <a:cs typeface="+mj-cs"/>
                  </a:rPr>
                  <a:t> מדד הבודק באיזו מידה הנקודות</a:t>
                </a:r>
              </a:p>
              <a:p>
                <a:pPr algn="r" rtl="1" eaLnBrk="1" hangingPunct="1">
                  <a:lnSpc>
                    <a:spcPct val="105000"/>
                  </a:lnSpc>
                  <a:buFontTx/>
                  <a:buNone/>
                </a:pPr>
                <a:r>
                  <a:rPr lang="he-IL" altLang="en-US" sz="2800" dirty="0">
                    <a:cs typeface="+mj-cs"/>
                  </a:rPr>
                  <a:t>  בדיאגרמת הפיזור מצטופפות מסביב לקו ישר.</a:t>
                </a:r>
              </a:p>
              <a:p>
                <a:pPr algn="r" rtl="1" eaLnBrk="1" hangingPunct="1">
                  <a:lnSpc>
                    <a:spcPct val="105000"/>
                  </a:lnSpc>
                  <a:buFontTx/>
                  <a:buNone/>
                </a:pPr>
                <a:endParaRPr lang="en-US" altLang="en-US" sz="2800" dirty="0">
                  <a:cs typeface="+mj-cs"/>
                </a:endParaRPr>
              </a:p>
              <a:p>
                <a:pPr lvl="1" algn="r" rtl="1" eaLnBrk="1" hangingPunct="1">
                  <a:lnSpc>
                    <a:spcPct val="105000"/>
                  </a:lnSpc>
                  <a:buFontTx/>
                  <a:buNone/>
                </a:pPr>
                <a:r>
                  <a:rPr lang="en-US" altLang="en-US" sz="2300" dirty="0">
                    <a:cs typeface="+mj-cs"/>
                  </a:rPr>
                  <a:t>r = 0</a:t>
                </a:r>
                <a:r>
                  <a:rPr lang="he-IL" altLang="en-US" sz="2300" dirty="0">
                    <a:cs typeface="+mj-cs"/>
                  </a:rPr>
                  <a:t> : אין מתאם/קשר שיטתי</a:t>
                </a:r>
              </a:p>
              <a:p>
                <a:pPr lvl="1" algn="r" rtl="1" eaLnBrk="1" hangingPunct="1">
                  <a:lnSpc>
                    <a:spcPct val="105000"/>
                  </a:lnSpc>
                  <a:buFontTx/>
                  <a:buNone/>
                </a:pPr>
                <a:r>
                  <a:rPr lang="he-IL" altLang="en-US" sz="2300" dirty="0">
                    <a:cs typeface="+mj-cs"/>
                  </a:rPr>
                  <a:t>1 = </a:t>
                </a:r>
                <a:r>
                  <a:rPr lang="en-US" altLang="en-US" sz="2300" dirty="0">
                    <a:cs typeface="+mj-cs"/>
                  </a:rPr>
                  <a:t>r</a:t>
                </a:r>
                <a:r>
                  <a:rPr lang="he-IL" altLang="en-US" sz="2300" dirty="0">
                    <a:cs typeface="+mj-cs"/>
                  </a:rPr>
                  <a:t>: קשר מושלם (כל הנקודות נופלות על הקו)</a:t>
                </a:r>
              </a:p>
              <a:p>
                <a:pPr algn="r" rtl="1" eaLnBrk="1" hangingPunct="1"/>
                <a:endParaRPr lang="he-IL" altLang="en-US" dirty="0">
                  <a:cs typeface="+mj-cs"/>
                </a:endParaRPr>
              </a:p>
              <a:p>
                <a:pPr algn="r" rtl="1" eaLnBrk="1" hangingPunct="1"/>
                <a:r>
                  <a:rPr lang="he-IL" altLang="en-US" dirty="0">
                    <a:cs typeface="+mj-cs"/>
                  </a:rPr>
                  <a:t>במידה ושני משתנים אינם מתואמים בצורה מלאה ומושלמת, אזי הניבוי הטוב ביותר של האחד על סמך ידיעת השני יהיה תמיד בכיוון הממוצע, כלומר, פחות קיצוני.</a:t>
                </a:r>
              </a:p>
              <a:p>
                <a:pPr algn="ctr" eaLnBrk="1" hangingPunct="1"/>
                <a14:m>
                  <m:oMath xmlns:m="http://schemas.openxmlformats.org/officeDocument/2006/math">
                    <m:acc>
                      <m:accPr>
                        <m:chr m:val="̃"/>
                        <m:ctrlPr>
                          <a:rPr lang="en-US" altLang="en-US" sz="2800" i="1" smtClean="0">
                            <a:latin typeface="Cambria Math" panose="02040503050406030204" pitchFamily="18" charset="0"/>
                            <a:cs typeface="Miriam" panose="020B0502050101010101" pitchFamily="34" charset="-79"/>
                          </a:rPr>
                        </m:ctrlPr>
                      </m:accPr>
                      <m:e>
                        <m:r>
                          <a:rPr lang="en-US" altLang="en-US" sz="2800" b="0" i="1" smtClean="0">
                            <a:latin typeface="Cambria Math" panose="02040503050406030204" pitchFamily="18" charset="0"/>
                            <a:cs typeface="Miriam" panose="020B0502050101010101" pitchFamily="34" charset="-79"/>
                          </a:rPr>
                          <m:t>𝑍𝑌</m:t>
                        </m:r>
                      </m:e>
                    </m:acc>
                  </m:oMath>
                </a14:m>
                <a:r>
                  <a:rPr lang="en-US" altLang="en-US" sz="2800" dirty="0">
                    <a:cs typeface="Miriam" panose="020B0502050101010101" pitchFamily="34" charset="-79"/>
                  </a:rPr>
                  <a:t>=r*ZX </a:t>
                </a:r>
              </a:p>
            </p:txBody>
          </p:sp>
        </mc:Choice>
        <mc:Fallback xmlns="">
          <p:sp>
            <p:nvSpPr>
              <p:cNvPr id="31746" name="Rectangle 3"/>
              <p:cNvSpPr>
                <a:spLocks noGrp="1" noRot="1" noChangeAspect="1" noMove="1" noResize="1" noEditPoints="1" noAdjustHandles="1" noChangeArrowheads="1" noChangeShapeType="1" noTextEdit="1"/>
              </p:cNvSpPr>
              <p:nvPr>
                <p:ph sz="quarter" idx="4294967295"/>
              </p:nvPr>
            </p:nvSpPr>
            <p:spPr>
              <a:xfrm>
                <a:off x="1524000" y="0"/>
                <a:ext cx="9144000" cy="6597650"/>
              </a:xfrm>
              <a:blipFill>
                <a:blip r:embed="rId3"/>
                <a:stretch>
                  <a:fillRect l="-1000" r="-1333"/>
                </a:stretch>
              </a:blipFill>
            </p:spPr>
            <p:txBody>
              <a:bodyPr/>
              <a:lstStyle/>
              <a:p>
                <a:r>
                  <a:rPr lang="en-IL">
                    <a:noFill/>
                  </a:rPr>
                  <a:t> </a:t>
                </a:r>
              </a:p>
            </p:txBody>
          </p:sp>
        </mc:Fallback>
      </mc:AlternateContent>
    </p:spTree>
    <p:extLst>
      <p:ext uri="{BB962C8B-B14F-4D97-AF65-F5344CB8AC3E}">
        <p14:creationId xmlns:p14="http://schemas.microsoft.com/office/powerpoint/2010/main" val="3158949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sz="quarter" idx="1"/>
          </p:nvPr>
        </p:nvSpPr>
        <p:spPr>
          <a:xfrm>
            <a:off x="1919289" y="1571626"/>
            <a:ext cx="8391525" cy="5026025"/>
          </a:xfrm>
        </p:spPr>
        <p:txBody>
          <a:bodyPr>
            <a:normAutofit fontScale="85000" lnSpcReduction="20000"/>
          </a:bodyPr>
          <a:lstStyle/>
          <a:p>
            <a:pPr marL="274320" indent="-274320" algn="r" rtl="1">
              <a:spcAft>
                <a:spcPts val="0"/>
              </a:spcAft>
              <a:buNone/>
              <a:defRPr/>
            </a:pPr>
            <a:r>
              <a:rPr lang="he-IL" sz="2400" dirty="0">
                <a:cs typeface="+mj-cs"/>
              </a:rPr>
              <a:t>ציון במבחן =    ציון אמיתי       +      טעות מקרית </a:t>
            </a:r>
          </a:p>
          <a:p>
            <a:pPr marL="274320" indent="-274320" algn="r">
              <a:spcAft>
                <a:spcPts val="0"/>
              </a:spcAft>
              <a:buNone/>
              <a:defRPr/>
            </a:pPr>
            <a:r>
              <a:rPr lang="he-IL" sz="2400" dirty="0">
                <a:cs typeface="+mj-cs"/>
              </a:rPr>
              <a:t>                  (יכולת אמיתית)       (רעש: חיובי או שלילי)</a:t>
            </a:r>
          </a:p>
          <a:p>
            <a:pPr marL="274320" indent="-274320" algn="r">
              <a:spcAft>
                <a:spcPts val="0"/>
              </a:spcAft>
              <a:buNone/>
              <a:defRPr/>
            </a:pPr>
            <a:r>
              <a:rPr lang="he-IL" sz="2400" dirty="0">
                <a:cs typeface="+mj-cs"/>
              </a:rPr>
              <a:t>ציון גבוה = סטודנט טוב + מזל (טעות חיובית)</a:t>
            </a:r>
          </a:p>
          <a:p>
            <a:pPr marL="274320" indent="-274320" algn="r">
              <a:spcAft>
                <a:spcPts val="0"/>
              </a:spcAft>
              <a:buNone/>
              <a:defRPr/>
            </a:pPr>
            <a:r>
              <a:rPr lang="he-IL" sz="2400" dirty="0">
                <a:cs typeface="+mj-cs"/>
              </a:rPr>
              <a:t>ציון נמוך = סטודנט גרוע + ביש מזל (טעות שלילית)</a:t>
            </a:r>
          </a:p>
          <a:p>
            <a:pPr marL="274320" indent="-274320" algn="r">
              <a:spcAft>
                <a:spcPts val="0"/>
              </a:spcAft>
              <a:buNone/>
              <a:defRPr/>
            </a:pPr>
            <a:r>
              <a:rPr lang="he-IL" sz="2400" dirty="0">
                <a:cs typeface="+mj-cs"/>
              </a:rPr>
              <a:t>    </a:t>
            </a:r>
          </a:p>
          <a:p>
            <a:pPr marL="274320" indent="-274320" algn="r">
              <a:spcAft>
                <a:spcPts val="0"/>
              </a:spcAft>
              <a:buNone/>
              <a:defRPr/>
            </a:pPr>
            <a:r>
              <a:rPr lang="he-IL" sz="2400" dirty="0">
                <a:cs typeface="+mj-cs"/>
              </a:rPr>
              <a:t>    כיוון שגורם הטעות הוא מקרי ויכול להיות חיובי או שלילי, סביר להניח שבמקרים הבאים הציון יהיה פחות קיצוני ובכך יתקרב לממוצע, שהרי לא סביר שהמזל או ביש המזל יתמידו. </a:t>
            </a:r>
          </a:p>
          <a:p>
            <a:pPr marL="274320" indent="-274320" algn="r">
              <a:spcAft>
                <a:spcPts val="0"/>
              </a:spcAft>
              <a:buNone/>
              <a:defRPr/>
            </a:pPr>
            <a:r>
              <a:rPr lang="he-IL" sz="2400" dirty="0">
                <a:cs typeface="+mj-cs"/>
              </a:rPr>
              <a:t>     </a:t>
            </a:r>
          </a:p>
          <a:p>
            <a:pPr marL="274320" indent="-274320" algn="r">
              <a:spcAft>
                <a:spcPts val="0"/>
              </a:spcAft>
              <a:buNone/>
              <a:defRPr/>
            </a:pPr>
            <a:r>
              <a:rPr lang="he-IL" sz="2400" dirty="0">
                <a:cs typeface="+mj-cs"/>
              </a:rPr>
              <a:t>    במקרים רבים, ניבוי לא רגרסיבי נובע משיפוט לפי יציגות, אשר מתעלם מהעובדה הסטטיסטית, שהקשר אינו מושלם ושקיים גם גורם של רעש מקרי: מצפים שהציון/הערך שמתקבל בגורם הראשון ייצג באופן מושלם את הציון/הערך במימד השני (מעולה במבחן המיון = מעולה בתפקיד). </a:t>
            </a:r>
          </a:p>
          <a:p>
            <a:pPr marL="274320" indent="-274320" algn="r">
              <a:spcAft>
                <a:spcPts val="0"/>
              </a:spcAft>
              <a:buNone/>
              <a:defRPr/>
            </a:pPr>
            <a:br>
              <a:rPr lang="he-IL" sz="2400" dirty="0">
                <a:cs typeface="Miriam" pitchFamily="2" charset="-79"/>
              </a:rPr>
            </a:br>
            <a:endParaRPr lang="en-US" sz="2400" dirty="0">
              <a:cs typeface="Miriam" pitchFamily="2" charset="-79"/>
            </a:endParaRPr>
          </a:p>
        </p:txBody>
      </p:sp>
      <p:sp>
        <p:nvSpPr>
          <p:cNvPr id="33795" name="Rectangle 2"/>
          <p:cNvSpPr>
            <a:spLocks noChangeArrowheads="1"/>
          </p:cNvSpPr>
          <p:nvPr/>
        </p:nvSpPr>
        <p:spPr bwMode="auto">
          <a:xfrm>
            <a:off x="2452688" y="357188"/>
            <a:ext cx="70723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Gisha" panose="020B0502040204020203" pitchFamily="34" charset="-79"/>
              </a:rPr>
              <a:t>מדוע קיימת תופעת הרגרסיה לממוצע ?</a:t>
            </a:r>
          </a:p>
        </p:txBody>
      </p:sp>
    </p:spTree>
    <p:extLst>
      <p:ext uri="{BB962C8B-B14F-4D97-AF65-F5344CB8AC3E}">
        <p14:creationId xmlns:p14="http://schemas.microsoft.com/office/powerpoint/2010/main" val="1061539443"/>
      </p:ext>
    </p:extLst>
  </p:cSld>
  <p:clrMapOvr>
    <a:masterClrMapping/>
  </p:clrMapOvr>
</p:sld>
</file>

<file path=ppt/theme/theme1.xml><?xml version="1.0" encoding="utf-8"?>
<a:theme xmlns:a="http://schemas.openxmlformats.org/drawingml/2006/main" name="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1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מסמך" ma:contentTypeID="0x010100B46E2F80B1800943AA69C2F4BB576BDD" ma:contentTypeVersion="2" ma:contentTypeDescription="צור מסמך חדש." ma:contentTypeScope="" ma:versionID="08da40f42d771e031a3451e3aa4d73a2">
  <xsd:schema xmlns:xsd="http://www.w3.org/2001/XMLSchema" xmlns:xs="http://www.w3.org/2001/XMLSchema" xmlns:p="http://schemas.microsoft.com/office/2006/metadata/properties" xmlns:ns3="9de5123a-b2eb-4682-bbcd-6175d37a4ed5" targetNamespace="http://schemas.microsoft.com/office/2006/metadata/properties" ma:root="true" ma:fieldsID="bc3ae973ee4a4396ee6f5138c39f21c6" ns3:_="">
    <xsd:import namespace="9de5123a-b2eb-4682-bbcd-6175d37a4ed5"/>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5123a-b2eb-4682-bbcd-6175d37a4e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4F387D1-FB5E-483D-A6FE-75950584B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5123a-b2eb-4682-bbcd-6175d37a4e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AECF7F-70E2-442A-8BCE-10732379626E}">
  <ds:schemaRefs>
    <ds:schemaRef ds:uri="http://schemas.microsoft.com/sharepoint/v3/contenttype/forms"/>
  </ds:schemaRefs>
</ds:datastoreItem>
</file>

<file path=customXml/itemProps3.xml><?xml version="1.0" encoding="utf-8"?>
<ds:datastoreItem xmlns:ds="http://schemas.openxmlformats.org/officeDocument/2006/customXml" ds:itemID="{788915D4-34DE-4141-83FE-4EF6974A9127}">
  <ds:schemaRef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9de5123a-b2eb-4682-bbcd-6175d37a4ed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20043</TotalTime>
  <Words>1505</Words>
  <Application>Microsoft Office PowerPoint</Application>
  <PresentationFormat>Widescreen</PresentationFormat>
  <Paragraphs>151</Paragraphs>
  <Slides>18</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Calibri</vt:lpstr>
      <vt:lpstr>Cambria Math</vt:lpstr>
      <vt:lpstr>Century Schoolbook</vt:lpstr>
      <vt:lpstr>Miriam</vt:lpstr>
      <vt:lpstr>Times New Roman</vt:lpstr>
      <vt:lpstr>Wingdings</vt:lpstr>
      <vt:lpstr>Wingdings 2</vt:lpstr>
      <vt:lpstr>View</vt:lpstr>
      <vt:lpstr>1_View</vt:lpstr>
      <vt:lpstr>חשיבה וקבלת החלטות </vt:lpstr>
      <vt:lpstr>PowerPoint Presentation</vt:lpstr>
      <vt:lpstr>PowerPoint Presentation</vt:lpstr>
      <vt:lpstr>התעלמות משיעור בסיסי/שכיחות</vt:lpstr>
      <vt:lpstr>הערכות סטודנטים</vt:lpstr>
      <vt:lpstr>PowerPoint Presentation</vt:lpstr>
      <vt:lpstr>PowerPoint Presentation</vt:lpstr>
      <vt:lpstr>PowerPoint Presentation</vt:lpstr>
      <vt:lpstr>PowerPoint Presentation</vt:lpstr>
      <vt:lpstr>PowerPoint Presentation</vt:lpstr>
      <vt:lpstr>דוגמא</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Yoella Bereby-Meyer</dc:creator>
  <cp:lastModifiedBy>Yoella Bereby-meyer</cp:lastModifiedBy>
  <cp:revision>272</cp:revision>
  <dcterms:created xsi:type="dcterms:W3CDTF">2021-02-26T13:51:44Z</dcterms:created>
  <dcterms:modified xsi:type="dcterms:W3CDTF">2024-05-30T08:45:29Z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0x010100B46E2F80B1800943AA69C2F4BB576BDD</vt:lpwstr>
  </property>
</Properties>
</file>