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4"/>
  </p:notesMasterIdLst>
  <p:sldIdLst>
    <p:sldId id="321" r:id="rId5"/>
    <p:sldId id="310" r:id="rId6"/>
    <p:sldId id="308" r:id="rId7"/>
    <p:sldId id="309" r:id="rId8"/>
    <p:sldId id="311" r:id="rId9"/>
    <p:sldId id="327" r:id="rId10"/>
    <p:sldId id="329" r:id="rId11"/>
    <p:sldId id="330" r:id="rId12"/>
    <p:sldId id="322" r:id="rId13"/>
    <p:sldId id="332" r:id="rId14"/>
    <p:sldId id="334" r:id="rId15"/>
    <p:sldId id="313" r:id="rId16"/>
    <p:sldId id="315" r:id="rId17"/>
    <p:sldId id="337" r:id="rId18"/>
    <p:sldId id="336" r:id="rId19"/>
    <p:sldId id="317" r:id="rId20"/>
    <p:sldId id="333" r:id="rId21"/>
    <p:sldId id="319" r:id="rId22"/>
    <p:sldId id="32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3612F-CF59-4434-84E6-5445A1F7AFCA}" v="56" dt="2024-06-12T17:22:2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66307" autoAdjust="0"/>
  </p:normalViewPr>
  <p:slideViewPr>
    <p:cSldViewPr snapToGrid="0" showGuides="1">
      <p:cViewPr varScale="1">
        <p:scale>
          <a:sx n="49" d="100"/>
          <a:sy n="49" d="100"/>
        </p:scale>
        <p:origin x="1360" y="40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C41DF-D85C-48AB-86F7-D7F9F62320D7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261FB-4A77-48F4-88AF-DB2669EC8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0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32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endParaRPr lang="he-IL" alt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F30438-0098-436A-B943-74E8ACEEF9FD}" type="slidenum">
              <a:rPr lang="he-IL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700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altLang="en-US" dirty="0"/>
          </a:p>
          <a:p>
            <a:pPr algn="r" rtl="1"/>
            <a:endParaRPr lang="en-US" alt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3DFE4C9-BAAE-45B7-B830-231B4009249B}" type="slidenum">
              <a:rPr lang="he-IL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7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endParaRPr lang="en-US" alt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20222C3-4F0A-427E-AB56-820B7FFCEA98}" type="slidenum">
              <a:rPr lang="he-IL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9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endParaRPr lang="he-IL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0652DD-8717-4D36-94B4-81281EA83615}" type="slidenum">
              <a:rPr lang="he-IL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18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73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00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40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96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63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01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endParaRPr lang="en-US" alt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73478B9F-92A5-4F04-9D1C-56724142B38D}" type="slidenum">
              <a:rPr lang="he-IL" altLang="en-US" smtClean="0"/>
              <a:pPr algn="l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987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  <a:p>
            <a:pPr algn="r" rtl="1"/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68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r" rtl="1"/>
            <a:endParaRPr lang="he-IL" altLang="en-US" dirty="0"/>
          </a:p>
          <a:p>
            <a:pPr algn="r" rtl="1"/>
            <a:endParaRPr lang="en-US" alt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C07505F-BF57-4D32-8CFB-95B40016F382}" type="slidenum">
              <a:rPr lang="he-IL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408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15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1FB-4A77-48F4-88AF-DB2669EC8E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74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5EDE8A-98C6-4CB2-9D67-FAC31C2A777E}" type="slidenum">
              <a:rPr lang="he-IL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983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0058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02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759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2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21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89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93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86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18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082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18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DEA7D-915C-48B5-8B16-B43A5897F519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16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9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12.xm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26wIhnDK9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826" y="2362199"/>
            <a:ext cx="9917430" cy="1191387"/>
          </a:xfrm>
        </p:spPr>
        <p:txBody>
          <a:bodyPr/>
          <a:lstStyle/>
          <a:p>
            <a:pPr algn="ctr"/>
            <a:r>
              <a:rPr lang="he-IL" dirty="0">
                <a:cs typeface="+mn-cs"/>
              </a:rPr>
              <a:t>חשיבה וקבלת החלטות </a:t>
            </a:r>
            <a:endParaRPr lang="en-US" dirty="0"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36" y="4800600"/>
            <a:ext cx="9418320" cy="1691640"/>
          </a:xfrm>
        </p:spPr>
        <p:txBody>
          <a:bodyPr>
            <a:normAutofit/>
          </a:bodyPr>
          <a:lstStyle/>
          <a:p>
            <a:pPr algn="ctr" rtl="1"/>
            <a:r>
              <a:rPr lang="he-IL" sz="3600" dirty="0"/>
              <a:t>שיעור מס. 7</a:t>
            </a:r>
          </a:p>
          <a:p>
            <a:pPr algn="ctr" rtl="1"/>
            <a:r>
              <a:rPr lang="he-IL" sz="3600" dirty="0"/>
              <a:t>תשפ"ד</a:t>
            </a:r>
          </a:p>
          <a:p>
            <a:pPr algn="ctr" rt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6933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6832" y="260351"/>
            <a:ext cx="7591168" cy="6264275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he-IL" altLang="en-US" b="1" dirty="0"/>
              <a:t>תורת תוחלת התועלת : </a:t>
            </a:r>
            <a:r>
              <a:rPr lang="en-US" altLang="en-US" b="1" dirty="0">
                <a:cs typeface="Arial" panose="020B0604020202020204" pitchFamily="34" charset="0"/>
              </a:rPr>
              <a:t>Expected Utility Theory</a:t>
            </a: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b="1" dirty="0">
                <a:cs typeface="Arial" panose="020B0604020202020204" pitchFamily="34" charset="0"/>
              </a:rPr>
              <a:t>Von </a:t>
            </a:r>
            <a:r>
              <a:rPr lang="en-US" altLang="en-US" b="1" dirty="0" err="1">
                <a:cs typeface="Arial" panose="020B0604020202020204" pitchFamily="34" charset="0"/>
              </a:rPr>
              <a:t>Neuman</a:t>
            </a:r>
            <a:r>
              <a:rPr lang="en-US" altLang="en-US" b="1" dirty="0">
                <a:cs typeface="Arial" panose="020B0604020202020204" pitchFamily="34" charset="0"/>
              </a:rPr>
              <a:t> &amp; Morgenstern, 1947)</a:t>
            </a:r>
            <a:r>
              <a:rPr lang="he-IL" altLang="en-US" sz="2000" b="1" dirty="0"/>
              <a:t>)</a:t>
            </a:r>
            <a:endParaRPr lang="he-IL" altLang="en-US" sz="2000" u="sng" dirty="0"/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he-IL" altLang="en-US" sz="2000" b="1" u="sng" dirty="0"/>
              <a:t>חישוב תוחלת ערך:</a:t>
            </a:r>
            <a:r>
              <a:rPr lang="he-IL" altLang="en-US" sz="2000" u="sng" dirty="0"/>
              <a:t> </a:t>
            </a: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endParaRPr lang="en-US" altLang="en-US" sz="2000" dirty="0"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sz="2000" dirty="0">
                <a:cs typeface="Arial" panose="020B0604020202020204" pitchFamily="34" charset="0"/>
              </a:rPr>
              <a:t>EV     	</a:t>
            </a:r>
            <a:r>
              <a:rPr lang="he-IL" altLang="en-US" sz="2000" dirty="0"/>
              <a:t>-תוחלת ערך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sz="2000" dirty="0">
                <a:cs typeface="Arial" panose="020B0604020202020204" pitchFamily="34" charset="0"/>
              </a:rPr>
              <a:t>I     </a:t>
            </a:r>
            <a:r>
              <a:rPr lang="he-IL" altLang="en-US" sz="2000" dirty="0"/>
              <a:t> - כל התוצאות האפשריות 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sz="2000" dirty="0">
                <a:cs typeface="Arial" panose="020B0604020202020204" pitchFamily="34" charset="0"/>
              </a:rPr>
              <a:t>P(</a:t>
            </a:r>
            <a:r>
              <a:rPr lang="en-US" altLang="en-US" sz="2000" dirty="0" err="1">
                <a:cs typeface="Arial" panose="020B0604020202020204" pitchFamily="34" charset="0"/>
              </a:rPr>
              <a:t>i</a:t>
            </a:r>
            <a:r>
              <a:rPr lang="en-US" altLang="en-US" sz="2000" dirty="0">
                <a:cs typeface="Arial" panose="020B0604020202020204" pitchFamily="34" charset="0"/>
              </a:rPr>
              <a:t>)    </a:t>
            </a:r>
            <a:r>
              <a:rPr lang="he-IL" altLang="en-US" sz="2000" dirty="0"/>
              <a:t> - ההסתברות של התוצאה </a:t>
            </a:r>
            <a:r>
              <a:rPr lang="en-US" altLang="en-US" sz="2000" dirty="0" err="1">
                <a:cs typeface="Arial" panose="020B0604020202020204" pitchFamily="34" charset="0"/>
              </a:rPr>
              <a:t>i</a:t>
            </a:r>
            <a:r>
              <a:rPr lang="en-US" altLang="en-US" sz="2000" dirty="0">
                <a:cs typeface="Arial" panose="020B0604020202020204" pitchFamily="34" charset="0"/>
              </a:rPr>
              <a:t> </a:t>
            </a:r>
            <a:r>
              <a:rPr lang="he-IL" altLang="en-US" sz="2000" dirty="0"/>
              <a:t> </a:t>
            </a:r>
            <a:endParaRPr lang="he-IL" altLang="en-US" sz="2000" u="sng" dirty="0"/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endParaRPr lang="he-IL" altLang="en-US" sz="2000" b="1" u="sng" dirty="0"/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he-IL" altLang="en-US" sz="2000" b="1" u="sng" dirty="0"/>
              <a:t>חישוב תוחלת תועלת:</a:t>
            </a:r>
            <a:r>
              <a:rPr lang="he-IL" altLang="en-US" sz="2000" u="sng" dirty="0"/>
              <a:t> </a:t>
            </a:r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endParaRPr lang="he-IL" altLang="en-US" sz="2000" dirty="0"/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endParaRPr lang="he-IL" altLang="en-US" sz="2000" dirty="0"/>
          </a:p>
          <a:p>
            <a:pPr algn="r" rtl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he-IL" altLang="en-US" sz="2000" dirty="0"/>
              <a:t>הנוסחה הראשונה מתייחסת למקסום של רווח כספי ואילו הנוסחה השנייה מתייחסת למקסום תועלת. </a:t>
            </a:r>
          </a:p>
          <a:p>
            <a:pPr algn="r" rtl="1">
              <a:lnSpc>
                <a:spcPct val="80000"/>
              </a:lnSpc>
              <a:buFontTx/>
              <a:buNone/>
            </a:pPr>
            <a:br>
              <a:rPr lang="he-IL" altLang="en-US" sz="2000" dirty="0"/>
            </a:b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5735639" y="1989138"/>
          <a:ext cx="26320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משוואה" r:id="rId3" imgW="1180588" imgH="253890" progId="Equation.3">
                  <p:embed/>
                </p:oleObj>
              </mc:Choice>
              <mc:Fallback>
                <p:oleObj name="משוואה" r:id="rId3" imgW="1180588" imgH="253890" progId="Equation.3">
                  <p:embed/>
                  <p:pic>
                    <p:nvPicPr>
                      <p:cNvPr id="368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639" y="1989138"/>
                        <a:ext cx="26320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1524001" y="2820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5519738" y="4149725"/>
          <a:ext cx="3167062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משוואה" r:id="rId5" imgW="1193800" imgH="254000" progId="Equation.3">
                  <p:embed/>
                </p:oleObj>
              </mc:Choice>
              <mc:Fallback>
                <p:oleObj name="משוואה" r:id="rId5" imgW="1193800" imgH="254000" progId="Equation.3">
                  <p:embed/>
                  <p:pic>
                    <p:nvPicPr>
                      <p:cNvPr id="368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8" y="4149725"/>
                        <a:ext cx="3167062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1524001" y="2820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5" name="Picture 21" descr="נוימן בשנות ה-40 של המאה ה-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1" y="466725"/>
            <a:ext cx="17145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7722" y="2870717"/>
            <a:ext cx="1797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cs typeface="Arial" panose="020B0604020202020204" pitchFamily="34" charset="0"/>
              </a:rPr>
              <a:t>Von </a:t>
            </a:r>
            <a:r>
              <a:rPr lang="en-US" altLang="en-US" b="1" dirty="0" err="1">
                <a:cs typeface="Arial" panose="020B0604020202020204" pitchFamily="34" charset="0"/>
              </a:rPr>
              <a:t>Neuman</a:t>
            </a:r>
            <a:r>
              <a:rPr lang="en-US" altLang="en-US" b="1" dirty="0">
                <a:cs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6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xfrm>
            <a:off x="2496065" y="333374"/>
            <a:ext cx="8674442" cy="6302204"/>
          </a:xfrm>
        </p:spPr>
        <p:txBody>
          <a:bodyPr>
            <a:normAutofit fontScale="32500" lnSpcReduction="20000"/>
          </a:bodyPr>
          <a:lstStyle/>
          <a:p>
            <a:pPr eaLnBrk="1" hangingPunct="1"/>
            <a:endParaRPr lang="he-IL" altLang="he-IL" dirty="0"/>
          </a:p>
          <a:p>
            <a:pPr algn="r" rtl="1" eaLnBrk="1" hangingPunct="1"/>
            <a:r>
              <a:rPr lang="he-IL" altLang="he-IL" dirty="0"/>
              <a:t> </a:t>
            </a:r>
            <a:r>
              <a:rPr lang="he-IL" altLang="he-IL" sz="5900" b="1" u="sng" dirty="0"/>
              <a:t>הפרדוקס של סנט פטרסבורג (1738)</a:t>
            </a:r>
            <a:endParaRPr lang="he-IL" altLang="he-IL" sz="5900" dirty="0"/>
          </a:p>
          <a:p>
            <a:pPr algn="r" rtl="1" eaLnBrk="1" hangingPunct="1"/>
            <a:r>
              <a:rPr lang="he-IL" altLang="he-IL" sz="5900" dirty="0"/>
              <a:t>נתאר את המשחק הבא: מטילים מטבע וממשיכים עד שהמטבע נופלת על עץ. אם המטבע נופלת על עץ בהטלה ראשונה, השחקן מרוויח 1$ והמשחק מסתיים,  אם המטבע נופלת בהטלה השנייה על עץ השחקן מרוויח 2$, לאחר 3 הטלות 4 $, כך שבכל הטלה נוספת כמות הכסף מוכפלת.  נניח שאנו מעוניינים לקבוע את תוחלת הערך של ההימור. </a:t>
            </a:r>
          </a:p>
          <a:p>
            <a:pPr rtl="1" eaLnBrk="1" hangingPunct="1"/>
            <a:endParaRPr lang="en-US" altLang="he-IL" sz="5100" dirty="0"/>
          </a:p>
          <a:p>
            <a:pPr eaLnBrk="1" hangingPunct="1"/>
            <a:r>
              <a:rPr lang="en-US" altLang="he-IL" sz="7000" dirty="0"/>
              <a:t>EV= ½ * 1 + ¼ *2 + 1/8 * 4 + 1/16 * 8 </a:t>
            </a:r>
            <a:r>
              <a:rPr lang="he-IL" altLang="he-IL" sz="7000" dirty="0"/>
              <a:t>+</a:t>
            </a:r>
            <a:r>
              <a:rPr lang="en-US" altLang="he-IL" sz="7000" dirty="0"/>
              <a:t> </a:t>
            </a:r>
            <a:r>
              <a:rPr lang="he-IL" altLang="he-IL" sz="7000" dirty="0"/>
              <a:t>.</a:t>
            </a:r>
          </a:p>
          <a:p>
            <a:pPr eaLnBrk="1" hangingPunct="1"/>
            <a:r>
              <a:rPr lang="he-IL" altLang="he-IL" sz="7000" dirty="0"/>
              <a:t>. ½ + ½ + ½ +…. = </a:t>
            </a:r>
            <a:r>
              <a:rPr lang="en-US" altLang="he-IL" sz="7000" dirty="0"/>
              <a:t>=</a:t>
            </a:r>
            <a:r>
              <a:rPr lang="en-US" altLang="he-IL" sz="7000" dirty="0">
                <a:solidFill>
                  <a:srgbClr val="FF0000"/>
                </a:solidFill>
              </a:rPr>
              <a:t>INFINITY</a:t>
            </a:r>
          </a:p>
          <a:p>
            <a:pPr eaLnBrk="1" hangingPunct="1"/>
            <a:endParaRPr lang="he-IL" altLang="he-IL" dirty="0">
              <a:solidFill>
                <a:srgbClr val="FF0000"/>
              </a:solidFill>
            </a:endParaRPr>
          </a:p>
          <a:p>
            <a:pPr eaLnBrk="1" hangingPunct="1"/>
            <a:endParaRPr lang="he-IL" altLang="he-IL" dirty="0">
              <a:solidFill>
                <a:srgbClr val="FF0000"/>
              </a:solidFill>
            </a:endParaRPr>
          </a:p>
          <a:p>
            <a:pPr eaLnBrk="1" hangingPunct="1"/>
            <a:endParaRPr lang="en-US" altLang="he-IL" dirty="0">
              <a:solidFill>
                <a:srgbClr val="FF0000"/>
              </a:solidFill>
            </a:endParaRPr>
          </a:p>
          <a:p>
            <a:pPr algn="r" rtl="1" eaLnBrk="1" hangingPunct="1"/>
            <a:r>
              <a:rPr lang="he-IL" altLang="he-IL" sz="5500" dirty="0"/>
              <a:t>השאלה כמה שחקן יהיה מוכן לשלם על מנת לשחק את המשחק?</a:t>
            </a:r>
          </a:p>
          <a:p>
            <a:pPr algn="r" rtl="1" eaLnBrk="1" hangingPunct="1"/>
            <a:r>
              <a:rPr lang="he-IL" altLang="he-IL" sz="5500" dirty="0"/>
              <a:t>בהתבסס על תוחלת ההימור האינסופית, שחקן אמור להיות מוכן לשלם סכום מאד גבוה.</a:t>
            </a:r>
          </a:p>
          <a:p>
            <a:pPr algn="r" rtl="1" eaLnBrk="1" hangingPunct="1"/>
            <a:r>
              <a:rPr lang="he-IL" altLang="he-IL" sz="5500" dirty="0"/>
              <a:t>בפועל, כנראה שאנשים לא יהיו מוכנים לשלם סכום גבוה על מנת להשתתף בהימור. </a:t>
            </a:r>
          </a:p>
          <a:p>
            <a:pPr algn="r" rtl="1" eaLnBrk="1" hangingPunct="1"/>
            <a:r>
              <a:rPr lang="he-IL" altLang="he-IL" sz="5500" dirty="0"/>
              <a:t>מדוע? </a:t>
            </a:r>
          </a:p>
          <a:p>
            <a:pPr algn="r" rtl="1" eaLnBrk="1" hangingPunct="1"/>
            <a:r>
              <a:rPr lang="en-US" altLang="he-IL" sz="3800" dirty="0"/>
              <a:t> </a:t>
            </a:r>
          </a:p>
        </p:txBody>
      </p:sp>
      <p:pic>
        <p:nvPicPr>
          <p:cNvPr id="3074" name="Picture 2" descr="ETH-BIB-Bernoulli, Daniel (1700-1782)-Portrait-Portr 10971.tif (cropped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40" y="968075"/>
            <a:ext cx="1883290" cy="266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6506" y="3862172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Daniel Bernoulli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48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333375"/>
            <a:ext cx="8291513" cy="5792788"/>
          </a:xfrm>
        </p:spPr>
        <p:txBody>
          <a:bodyPr/>
          <a:lstStyle/>
          <a:p>
            <a:pPr algn="r" rtl="1"/>
            <a:r>
              <a:rPr lang="he-IL" altLang="he-IL" sz="2800" dirty="0"/>
              <a:t>. דניאל </a:t>
            </a:r>
            <a:r>
              <a:rPr lang="he-IL" altLang="he-IL" sz="2800" dirty="0" err="1"/>
              <a:t>ברנולי</a:t>
            </a:r>
            <a:r>
              <a:rPr lang="he-IL" altLang="he-IL" sz="2800" dirty="0"/>
              <a:t> הציע כי פונקציית התועלת לכסף הינה בעלת ערך שולי פוחת </a:t>
            </a:r>
            <a:endParaRPr lang="en-US" altLang="he-IL" sz="2800" dirty="0"/>
          </a:p>
          <a:p>
            <a:pPr algn="r" rtl="1" eaLnBrk="1" hangingPunct="1"/>
            <a:br>
              <a:rPr lang="en-US" altLang="he-IL" sz="2800" dirty="0"/>
            </a:br>
            <a:endParaRPr lang="he-IL" altLang="he-IL" sz="2800" b="1" u="sng" dirty="0"/>
          </a:p>
          <a:p>
            <a:pPr eaLnBrk="1" hangingPunct="1"/>
            <a:br>
              <a:rPr lang="he-IL" altLang="he-IL" sz="2800" b="1" u="sng" dirty="0"/>
            </a:br>
            <a:endParaRPr lang="en-US" altLang="he-IL" sz="2800" b="1" u="sng" dirty="0"/>
          </a:p>
        </p:txBody>
      </p:sp>
      <p:graphicFrame>
        <p:nvGraphicFramePr>
          <p:cNvPr id="34819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3738564" y="2066925"/>
          <a:ext cx="460057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גליון עבודה" r:id="rId3" imgW="3676746" imgH="2086093" progId="Excel.Sheet.8">
                  <p:embed/>
                </p:oleObj>
              </mc:Choice>
              <mc:Fallback>
                <p:oleObj name="גליון עבודה" r:id="rId3" imgW="3676746" imgH="2086093" progId="Excel.Sheet.8">
                  <p:embed/>
                  <p:pic>
                    <p:nvPicPr>
                      <p:cNvPr id="34819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4" y="2066925"/>
                        <a:ext cx="4600575" cy="260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112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266700" y="-171450"/>
            <a:ext cx="10401300" cy="7029450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e-IL" altLang="he-IL" b="1" u="sng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12800" b="1" u="sng" dirty="0"/>
              <a:t>הדגמה של ההבדל בין ערך ותועלת </a:t>
            </a:r>
            <a:endParaRPr lang="en-US" altLang="he-IL" sz="128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Two Gambles: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A. 1     v=100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B.  0.001   	$100,000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     0.999 	$0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EV(A)=EV(B)=100</a:t>
            </a:r>
            <a:endParaRPr lang="he-IL" altLang="he-IL" sz="96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e-IL" altLang="he-IL" sz="96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Assuming that the function was logarithmic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e-IL" altLang="he-IL" sz="96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U(x)=log10V(x)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log10V(100)=2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log10V(100,000)=5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EU(A)= log10V(100)=2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EU(B)=.001* log10V(100,000)=.005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Therefore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he-IL" sz="9600" dirty="0"/>
              <a:t>EU(A)&gt;EU(B)</a:t>
            </a:r>
            <a:endParaRPr lang="he-IL" altLang="he-IL" sz="9600" dirty="0"/>
          </a:p>
          <a:p>
            <a:pPr algn="l" rtl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br>
              <a:rPr lang="he-IL" altLang="he-IL" sz="2000" dirty="0"/>
            </a:br>
            <a:endParaRPr lang="en-US" altLang="he-IL" sz="2000" dirty="0"/>
          </a:p>
        </p:txBody>
      </p:sp>
    </p:spTree>
    <p:extLst>
      <p:ext uri="{BB962C8B-B14F-4D97-AF65-F5344CB8AC3E}">
        <p14:creationId xmlns:p14="http://schemas.microsoft.com/office/powerpoint/2010/main" val="318380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82880" lvl="0" indent="-182880" algn="ctr" rtl="1">
              <a:spcBef>
                <a:spcPts val="1400"/>
              </a:spcBef>
              <a:spcAft>
                <a:spcPts val="200"/>
              </a:spcAft>
            </a:pPr>
            <a:r>
              <a:rPr lang="he-IL" altLang="he-IL" sz="3600" b="1" spc="10" dirty="0">
                <a:solidFill>
                  <a:prstClr val="black"/>
                </a:solidFill>
                <a:ea typeface="+mn-ea"/>
              </a:rPr>
              <a:t>ההנחות שבבסיס תורת תוחלת התועלת:</a:t>
            </a:r>
            <a:br>
              <a:rPr lang="he-IL" altLang="he-IL" sz="3600" b="1" spc="10" dirty="0">
                <a:solidFill>
                  <a:prstClr val="black"/>
                </a:solidFill>
                <a:ea typeface="+mn-ea"/>
              </a:rPr>
            </a:b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37740" y="1482812"/>
                <a:ext cx="9111492" cy="4833046"/>
              </a:xfrm>
            </p:spPr>
            <p:txBody>
              <a:bodyPr/>
              <a:lstStyle/>
              <a:p>
                <a:pPr marL="0" lvl="0" indent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b="1" dirty="0">
                    <a:solidFill>
                      <a:prstClr val="black"/>
                    </a:solidFill>
                  </a:rPr>
                  <a:t>1. שלמות</a:t>
                </a:r>
                <a:r>
                  <a:rPr lang="he-IL" altLang="he-IL" dirty="0">
                    <a:solidFill>
                      <a:prstClr val="black"/>
                    </a:solidFill>
                  </a:rPr>
                  <a:t>–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Completeness</a:t>
                </a:r>
              </a:p>
              <a:p>
                <a:pPr marL="0" lvl="0" indent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b="1" dirty="0">
                    <a:solidFill>
                      <a:prstClr val="black"/>
                    </a:solidFill>
                  </a:rPr>
                  <a:t>אם 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A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ו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בסט האלטרנטיבות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S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  אזי </a:t>
                </a:r>
                <a14:m>
                  <m:oMath xmlns:m="http://schemas.openxmlformats.org/officeDocument/2006/math">
                    <m:r>
                      <a:rPr lang="he-IL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 או </a:t>
                </a:r>
                <a14:m>
                  <m:oMath xmlns:m="http://schemas.openxmlformats.org/officeDocument/2006/math">
                    <m:r>
                      <a:rPr lang="he-IL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A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 או </a:t>
                </a:r>
                <a14:m>
                  <m:oMath xmlns:m="http://schemas.openxmlformats.org/officeDocument/2006/math">
                    <m:r>
                      <a:rPr lang="en-US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~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dirty="0">
                    <a:solidFill>
                      <a:prstClr val="black"/>
                    </a:solidFill>
                  </a:rPr>
                  <a:t>היכולת להשוות כל שתי אלטרנטיבות ולקבוע עדיפות של אחת על פני השנייה או אדישות.</a:t>
                </a:r>
                <a:endParaRPr lang="he-IL" altLang="he-IL" b="1" dirty="0">
                  <a:solidFill>
                    <a:prstClr val="black"/>
                  </a:solidFill>
                </a:endParaRPr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endParaRPr lang="he-IL" altLang="he-IL" dirty="0">
                  <a:solidFill>
                    <a:prstClr val="black"/>
                  </a:solidFill>
                </a:endParaRPr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37740" y="1482812"/>
                <a:ext cx="9111492" cy="4833046"/>
              </a:xfrm>
              <a:blipFill>
                <a:blip r:embed="rId3"/>
                <a:stretch>
                  <a:fillRect t="-1387" r="-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3207909" y="3583460"/>
            <a:ext cx="6776349" cy="2508422"/>
            <a:chOff x="1576817" y="3429000"/>
            <a:chExt cx="9025280" cy="318204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068065" y="3458600"/>
              <a:ext cx="3534032" cy="256708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6817" y="3429000"/>
              <a:ext cx="3582070" cy="259668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54411" y="6241716"/>
              <a:ext cx="2014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לפריז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26141" y="6191604"/>
              <a:ext cx="2014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ללונדון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354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82378" y="98854"/>
                <a:ext cx="9652205" cy="1186249"/>
              </a:xfrm>
            </p:spPr>
            <p:txBody>
              <a:bodyPr>
                <a:normAutofit fontScale="85000" lnSpcReduction="20000"/>
              </a:bodyPr>
              <a:lstStyle/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b="1" dirty="0">
                    <a:solidFill>
                      <a:prstClr val="black"/>
                    </a:solidFill>
                  </a:rPr>
                  <a:t>2. אי תלות</a:t>
                </a:r>
                <a:r>
                  <a:rPr lang="he-IL" altLang="he-IL" dirty="0">
                    <a:solidFill>
                      <a:prstClr val="black"/>
                    </a:solidFill>
                  </a:rPr>
                  <a:t>– </a:t>
                </a:r>
                <a:r>
                  <a:rPr lang="en-US" altLang="he-IL" b="1" dirty="0">
                    <a:solidFill>
                      <a:prstClr val="black"/>
                    </a:solidFill>
                    <a:hlinkClick r:id="rId3" action="ppaction://hlinksldjump"/>
                  </a:rPr>
                  <a:t>Independence </a:t>
                </a:r>
                <a:endParaRPr lang="he-IL" altLang="he-IL" b="1" dirty="0">
                  <a:solidFill>
                    <a:prstClr val="black"/>
                  </a:solidFill>
                </a:endParaRPr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b="1" dirty="0">
                    <a:solidFill>
                      <a:prstClr val="black"/>
                    </a:solidFill>
                  </a:rPr>
                  <a:t>אם 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A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,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ו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C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בסט האלטרנטיבות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S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.  אזי </a:t>
                </a:r>
                <a14:m>
                  <m:oMath xmlns:m="http://schemas.openxmlformats.org/officeDocument/2006/math">
                    <m:r>
                      <a:rPr lang="he-IL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אם ורק אם </a:t>
                </a:r>
                <a14:m>
                  <m:oMath xmlns:m="http://schemas.openxmlformats.org/officeDocument/2006/math"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𝑨𝒑𝑪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𝑩𝒑𝑪</m:t>
                    </m:r>
                  </m:oMath>
                </a14:m>
                <a:endParaRPr lang="he-IL" dirty="0"/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dirty="0"/>
                  <a:t>אם </a:t>
                </a:r>
                <a:r>
                  <a:rPr lang="en-US" dirty="0"/>
                  <a:t>A</a:t>
                </a:r>
                <a:r>
                  <a:rPr lang="he-IL" dirty="0"/>
                  <a:t> מועדפת על </a:t>
                </a:r>
                <a:r>
                  <a:rPr lang="en-US" dirty="0"/>
                  <a:t>B</a:t>
                </a:r>
                <a:r>
                  <a:rPr lang="he-IL" dirty="0"/>
                  <a:t> , אזי יחס העדפה צריך להישמר, אם מקבל ההחלטה מקבל בהסתברות  </a:t>
                </a:r>
                <a:r>
                  <a:rPr lang="en-US" dirty="0"/>
                  <a:t>P</a:t>
                </a:r>
                <a:r>
                  <a:rPr lang="he-IL" dirty="0"/>
                  <a:t> את </a:t>
                </a:r>
                <a:r>
                  <a:rPr lang="en-US" dirty="0"/>
                  <a:t>A</a:t>
                </a:r>
                <a:r>
                  <a:rPr lang="he-IL" dirty="0"/>
                  <a:t> ובהסתברות </a:t>
                </a:r>
                <a:r>
                  <a:rPr lang="en-US" dirty="0"/>
                  <a:t>1-P</a:t>
                </a:r>
                <a:r>
                  <a:rPr lang="he-IL" dirty="0"/>
                  <a:t> את </a:t>
                </a:r>
                <a:r>
                  <a:rPr lang="en-US" dirty="0"/>
                  <a:t>C</a:t>
                </a:r>
                <a:r>
                  <a:rPr lang="he-IL" dirty="0"/>
                  <a:t> ובהסתברות </a:t>
                </a:r>
                <a:r>
                  <a:rPr lang="en-US" dirty="0"/>
                  <a:t>P</a:t>
                </a:r>
                <a:r>
                  <a:rPr lang="he-IL" dirty="0"/>
                  <a:t> את </a:t>
                </a:r>
                <a:r>
                  <a:rPr lang="en-US" dirty="0"/>
                  <a:t>B</a:t>
                </a:r>
                <a:r>
                  <a:rPr lang="he-IL" dirty="0"/>
                  <a:t> ובהסתברות </a:t>
                </a:r>
                <a:r>
                  <a:rPr lang="en-US" dirty="0"/>
                  <a:t>1-P </a:t>
                </a:r>
                <a:r>
                  <a:rPr lang="he-IL" dirty="0"/>
                  <a:t> את </a:t>
                </a:r>
                <a:r>
                  <a:rPr lang="en-US" dirty="0"/>
                  <a:t>C</a:t>
                </a:r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82378" y="98854"/>
                <a:ext cx="9652205" cy="1186249"/>
              </a:xfrm>
              <a:blipFill>
                <a:blip r:embed="rId4"/>
                <a:stretch>
                  <a:fillRect l="-505" t="-6154" r="-316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7881" y="1804085"/>
            <a:ext cx="5214552" cy="4223862"/>
            <a:chOff x="1853513" y="1827339"/>
            <a:chExt cx="8068963" cy="538615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055708" y="1827339"/>
              <a:ext cx="2866768" cy="208239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3513" y="1832965"/>
              <a:ext cx="2920313" cy="211697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10714" y="3988560"/>
              <a:ext cx="2014151" cy="82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לפריז</a:t>
              </a:r>
              <a:r>
                <a:rPr lang="en-US" dirty="0"/>
                <a:t> 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56583" y="3988560"/>
              <a:ext cx="2014151" cy="82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ללונדון</a:t>
              </a:r>
              <a:endParaRPr lang="en-US" dirty="0"/>
            </a:p>
            <a:p>
              <a:pPr algn="ctr"/>
              <a:r>
                <a:rPr lang="en-US" dirty="0"/>
                <a:t>B</a:t>
              </a:r>
            </a:p>
          </p:txBody>
        </p:sp>
        <p:pic>
          <p:nvPicPr>
            <p:cNvPr id="5122" name="Picture 2" descr="bear statu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9580" y="4173226"/>
              <a:ext cx="2650881" cy="1992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887944" y="6389313"/>
              <a:ext cx="2014151" cy="82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למדריד</a:t>
              </a:r>
              <a:endParaRPr lang="en-US" dirty="0"/>
            </a:p>
            <a:p>
              <a:pPr algn="ctr"/>
              <a:r>
                <a:rPr lang="en-US" dirty="0"/>
                <a:t>C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6512" y="1928270"/>
            <a:ext cx="4988071" cy="3276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6187" y="5204358"/>
            <a:ext cx="407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</a:t>
            </a:r>
            <a:r>
              <a:rPr lang="en-US" dirty="0" err="1"/>
              <a:t>Hastis</a:t>
            </a:r>
            <a:r>
              <a:rPr lang="en-US" dirty="0"/>
              <a:t> and Dawes (2005)</a:t>
            </a:r>
          </a:p>
        </p:txBody>
      </p:sp>
    </p:spTree>
    <p:extLst>
      <p:ext uri="{BB962C8B-B14F-4D97-AF65-F5344CB8AC3E}">
        <p14:creationId xmlns:p14="http://schemas.microsoft.com/office/powerpoint/2010/main" val="131123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817" y="741405"/>
            <a:ext cx="9025280" cy="2384854"/>
          </a:xfrm>
        </p:spPr>
        <p:txBody>
          <a:bodyPr/>
          <a:lstStyle/>
          <a:p>
            <a:pPr lvl="0" algn="r" rtl="1">
              <a:lnSpc>
                <a:spcPct val="90000"/>
              </a:lnSpc>
              <a:buClr>
                <a:srgbClr val="9EC544"/>
              </a:buClr>
              <a:buNone/>
            </a:pPr>
            <a:r>
              <a:rPr lang="he-IL" altLang="he-IL" b="1" dirty="0">
                <a:solidFill>
                  <a:prstClr val="black"/>
                </a:solidFill>
              </a:rPr>
              <a:t>3. טרנזיטיביות</a:t>
            </a:r>
            <a:r>
              <a:rPr lang="he-IL" altLang="he-IL" dirty="0">
                <a:solidFill>
                  <a:prstClr val="black"/>
                </a:solidFill>
              </a:rPr>
              <a:t> -  </a:t>
            </a:r>
            <a:r>
              <a:rPr lang="en-US" altLang="he-IL" dirty="0">
                <a:solidFill>
                  <a:prstClr val="black"/>
                </a:solidFill>
              </a:rPr>
              <a:t>  </a:t>
            </a:r>
            <a:r>
              <a:rPr lang="en-US" altLang="he-IL" b="1" dirty="0">
                <a:solidFill>
                  <a:prstClr val="black"/>
                </a:solidFill>
              </a:rPr>
              <a:t>Transitivity</a:t>
            </a:r>
            <a:endParaRPr lang="he-IL" altLang="he-IL" dirty="0">
              <a:solidFill>
                <a:prstClr val="black"/>
              </a:solidFill>
            </a:endParaRPr>
          </a:p>
          <a:p>
            <a:pPr lvl="0" algn="r" rtl="1">
              <a:lnSpc>
                <a:spcPct val="90000"/>
              </a:lnSpc>
              <a:buClr>
                <a:srgbClr val="9EC544"/>
              </a:buClr>
              <a:buNone/>
            </a:pPr>
            <a:r>
              <a:rPr lang="he-IL" altLang="he-IL" dirty="0">
                <a:solidFill>
                  <a:prstClr val="black"/>
                </a:solidFill>
              </a:rPr>
              <a:t>אם </a:t>
            </a:r>
            <a:r>
              <a:rPr lang="en-US" altLang="he-IL" dirty="0">
                <a:solidFill>
                  <a:prstClr val="black"/>
                </a:solidFill>
              </a:rPr>
              <a:t>A&gt;B</a:t>
            </a:r>
            <a:r>
              <a:rPr lang="he-IL" altLang="he-IL" dirty="0">
                <a:solidFill>
                  <a:prstClr val="black"/>
                </a:solidFill>
              </a:rPr>
              <a:t>  ו </a:t>
            </a:r>
            <a:r>
              <a:rPr lang="en-US" altLang="he-IL" dirty="0">
                <a:solidFill>
                  <a:prstClr val="black"/>
                </a:solidFill>
              </a:rPr>
              <a:t>   B&gt;C</a:t>
            </a:r>
            <a:r>
              <a:rPr lang="he-IL" altLang="he-IL" dirty="0">
                <a:solidFill>
                  <a:prstClr val="black"/>
                </a:solidFill>
              </a:rPr>
              <a:t>   אזי </a:t>
            </a:r>
            <a:r>
              <a:rPr lang="en-US" altLang="he-IL" dirty="0">
                <a:solidFill>
                  <a:prstClr val="black"/>
                </a:solidFill>
              </a:rPr>
              <a:t>A&gt;C</a:t>
            </a:r>
          </a:p>
          <a:p>
            <a:pPr algn="r" rt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55708" y="1827339"/>
            <a:ext cx="2866768" cy="20823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513" y="1832965"/>
            <a:ext cx="2920313" cy="21169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10713" y="3988560"/>
            <a:ext cx="2014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/>
              <a:t>טיול לפריז</a:t>
            </a:r>
            <a:endParaRPr lang="en-US" dirty="0"/>
          </a:p>
          <a:p>
            <a:pPr algn="ctr"/>
            <a:r>
              <a:rPr lang="en-US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56584" y="3988560"/>
            <a:ext cx="2014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/>
              <a:t>טיול ללונדון</a:t>
            </a:r>
            <a:endParaRPr lang="en-US" dirty="0"/>
          </a:p>
          <a:p>
            <a:pPr algn="ctr"/>
            <a:r>
              <a:rPr lang="en-US" dirty="0"/>
              <a:t>B</a:t>
            </a:r>
          </a:p>
        </p:txBody>
      </p:sp>
      <p:pic>
        <p:nvPicPr>
          <p:cNvPr id="5122" name="Picture 2" descr="bear statu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578" y="3988560"/>
            <a:ext cx="2650881" cy="199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020962" y="6197326"/>
            <a:ext cx="2014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/>
              <a:t>טיול למדריד</a:t>
            </a:r>
            <a:endParaRPr lang="en-US" dirty="0"/>
          </a:p>
          <a:p>
            <a:pPr algn="ctr"/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3267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טרנזיטיביות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2935887" y="1924543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פריז</a:t>
            </a:r>
            <a:endParaRPr lang="en-US" sz="5000" kern="1200" dirty="0"/>
          </a:p>
        </p:txBody>
      </p:sp>
      <p:sp>
        <p:nvSpPr>
          <p:cNvPr id="4096" name="Freeform 4095"/>
          <p:cNvSpPr/>
          <p:nvPr/>
        </p:nvSpPr>
        <p:spPr>
          <a:xfrm>
            <a:off x="4837835" y="4576138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 לונדון</a:t>
            </a:r>
            <a:endParaRPr lang="en-US" sz="5000" kern="1200" dirty="0"/>
          </a:p>
        </p:txBody>
      </p:sp>
      <p:sp>
        <p:nvSpPr>
          <p:cNvPr id="4099" name="Freeform 4098"/>
          <p:cNvSpPr/>
          <p:nvPr/>
        </p:nvSpPr>
        <p:spPr>
          <a:xfrm>
            <a:off x="6762406" y="2032977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מדריד</a:t>
            </a:r>
            <a:endParaRPr lang="en-US" sz="5000" kern="1200" dirty="0"/>
          </a:p>
        </p:txBody>
      </p:sp>
      <p:grpSp>
        <p:nvGrpSpPr>
          <p:cNvPr id="4106" name="Group 4105"/>
          <p:cNvGrpSpPr/>
          <p:nvPr/>
        </p:nvGrpSpPr>
        <p:grpSpPr>
          <a:xfrm rot="7620762">
            <a:off x="3871075" y="3770642"/>
            <a:ext cx="704335" cy="926757"/>
            <a:chOff x="1112108" y="3991232"/>
            <a:chExt cx="704335" cy="926757"/>
          </a:xfrm>
        </p:grpSpPr>
        <p:cxnSp>
          <p:nvCxnSpPr>
            <p:cNvPr id="4102" name="Straight Connector 4101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 rot="2463393">
            <a:off x="6660776" y="3532039"/>
            <a:ext cx="704335" cy="926757"/>
            <a:chOff x="1112108" y="3991232"/>
            <a:chExt cx="704335" cy="926757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5400000">
            <a:off x="5279337" y="2338132"/>
            <a:ext cx="704335" cy="926757"/>
            <a:chOff x="1112108" y="3991232"/>
            <a:chExt cx="704335" cy="926757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045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096" grpId="0"/>
      <p:bldP spid="40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796" y="456977"/>
            <a:ext cx="9692640" cy="776922"/>
          </a:xfrm>
        </p:spPr>
        <p:txBody>
          <a:bodyPr/>
          <a:lstStyle/>
          <a:p>
            <a:pPr algn="ctr" rtl="1"/>
            <a:r>
              <a:rPr lang="he-IL" dirty="0"/>
              <a:t>חוסר טרנזיטיביות- משאבת הכסף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2935887" y="1924543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פריז</a:t>
            </a:r>
            <a:endParaRPr lang="en-US" sz="5000" kern="1200" dirty="0"/>
          </a:p>
        </p:txBody>
      </p:sp>
      <p:sp>
        <p:nvSpPr>
          <p:cNvPr id="4096" name="Freeform 4095"/>
          <p:cNvSpPr/>
          <p:nvPr/>
        </p:nvSpPr>
        <p:spPr>
          <a:xfrm>
            <a:off x="4837835" y="4576138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 לונדון</a:t>
            </a:r>
            <a:endParaRPr lang="en-US" sz="5000" kern="1200" dirty="0"/>
          </a:p>
        </p:txBody>
      </p:sp>
      <p:sp>
        <p:nvSpPr>
          <p:cNvPr id="4099" name="Freeform 4098"/>
          <p:cNvSpPr/>
          <p:nvPr/>
        </p:nvSpPr>
        <p:spPr>
          <a:xfrm>
            <a:off x="6762406" y="2032977"/>
            <a:ext cx="1640887" cy="1640887"/>
          </a:xfrm>
          <a:custGeom>
            <a:avLst/>
            <a:gdLst>
              <a:gd name="connsiteX0" fmla="*/ 0 w 1640887"/>
              <a:gd name="connsiteY0" fmla="*/ 0 h 1640887"/>
              <a:gd name="connsiteX1" fmla="*/ 1640887 w 1640887"/>
              <a:gd name="connsiteY1" fmla="*/ 0 h 1640887"/>
              <a:gd name="connsiteX2" fmla="*/ 1640887 w 1640887"/>
              <a:gd name="connsiteY2" fmla="*/ 1640887 h 1640887"/>
              <a:gd name="connsiteX3" fmla="*/ 0 w 1640887"/>
              <a:gd name="connsiteY3" fmla="*/ 1640887 h 1640887"/>
              <a:gd name="connsiteX4" fmla="*/ 0 w 1640887"/>
              <a:gd name="connsiteY4" fmla="*/ 0 h 164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0887" h="1640887">
                <a:moveTo>
                  <a:pt x="0" y="0"/>
                </a:moveTo>
                <a:lnTo>
                  <a:pt x="1640887" y="0"/>
                </a:lnTo>
                <a:lnTo>
                  <a:pt x="1640887" y="1640887"/>
                </a:lnTo>
                <a:lnTo>
                  <a:pt x="0" y="16408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0" tIns="63500" rIns="63500" bIns="63500" numCol="1" spcCol="1270" anchor="ctr" anchorCtr="0">
            <a:noAutofit/>
          </a:bodyPr>
          <a:lstStyle/>
          <a:p>
            <a:pPr lvl="0" algn="ctr" defTabSz="2222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5000" kern="1200" dirty="0"/>
              <a:t>מדריד</a:t>
            </a:r>
            <a:endParaRPr lang="en-US" sz="5000" kern="1200" dirty="0"/>
          </a:p>
        </p:txBody>
      </p:sp>
      <p:grpSp>
        <p:nvGrpSpPr>
          <p:cNvPr id="4106" name="Group 4105"/>
          <p:cNvGrpSpPr/>
          <p:nvPr/>
        </p:nvGrpSpPr>
        <p:grpSpPr>
          <a:xfrm rot="8848650">
            <a:off x="4156528" y="3513129"/>
            <a:ext cx="704335" cy="1099194"/>
            <a:chOff x="1112108" y="3991232"/>
            <a:chExt cx="704335" cy="926757"/>
          </a:xfrm>
        </p:grpSpPr>
        <p:cxnSp>
          <p:nvCxnSpPr>
            <p:cNvPr id="4102" name="Straight Connector 4101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 rot="2463393">
            <a:off x="6823186" y="3575560"/>
            <a:ext cx="704335" cy="926757"/>
            <a:chOff x="1112108" y="3991232"/>
            <a:chExt cx="704335" cy="926757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16385983">
            <a:off x="5279337" y="2338132"/>
            <a:ext cx="704335" cy="926757"/>
            <a:chOff x="1112108" y="3991232"/>
            <a:chExt cx="704335" cy="926757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1112108" y="3991232"/>
              <a:ext cx="457200" cy="926757"/>
            </a:xfrm>
            <a:prstGeom prst="line">
              <a:avLst/>
            </a:prstGeom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569308" y="3991232"/>
              <a:ext cx="247135" cy="926757"/>
            </a:xfrm>
            <a:prstGeom prst="line">
              <a:avLst/>
            </a:prstGeom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rved Left Arrow 2"/>
          <p:cNvSpPr/>
          <p:nvPr/>
        </p:nvSpPr>
        <p:spPr>
          <a:xfrm>
            <a:off x="7967692" y="3750905"/>
            <a:ext cx="493572" cy="132582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0375" y="1509489"/>
            <a:ext cx="827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+</a:t>
            </a:r>
            <a:r>
              <a:rPr lang="he-IL" sz="2800" b="1" dirty="0"/>
              <a:t>50</a:t>
            </a:r>
            <a:endParaRPr lang="en-US" sz="2800" b="1" dirty="0"/>
          </a:p>
        </p:txBody>
      </p:sp>
      <p:sp>
        <p:nvSpPr>
          <p:cNvPr id="17" name="Curved Left Arrow 16"/>
          <p:cNvSpPr/>
          <p:nvPr/>
        </p:nvSpPr>
        <p:spPr>
          <a:xfrm rot="9588009">
            <a:off x="3463012" y="4651292"/>
            <a:ext cx="653983" cy="122771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8763" y="5134971"/>
            <a:ext cx="827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+</a:t>
            </a:r>
            <a:r>
              <a:rPr lang="he-IL" sz="2800" b="1" dirty="0"/>
              <a:t>50</a:t>
            </a:r>
            <a:endParaRPr lang="en-US" sz="2800" b="1" dirty="0"/>
          </a:p>
        </p:txBody>
      </p:sp>
      <p:sp>
        <p:nvSpPr>
          <p:cNvPr id="20" name="Curved Left Arrow 19"/>
          <p:cNvSpPr/>
          <p:nvPr/>
        </p:nvSpPr>
        <p:spPr>
          <a:xfrm rot="16039584">
            <a:off x="5975010" y="1185996"/>
            <a:ext cx="653983" cy="122771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3235" y="4110068"/>
            <a:ext cx="827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+</a:t>
            </a:r>
            <a:r>
              <a:rPr lang="he-IL" sz="2800" b="1" dirty="0"/>
              <a:t>50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0088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7" grpId="0" animBg="1"/>
      <p:bldP spid="18" grpId="0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76817" y="741405"/>
                <a:ext cx="9025280" cy="2384854"/>
              </a:xfrm>
            </p:spPr>
            <p:txBody>
              <a:bodyPr>
                <a:normAutofit/>
              </a:bodyPr>
              <a:lstStyle/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en-US" altLang="he-IL" b="1" dirty="0">
                    <a:solidFill>
                      <a:prstClr val="black"/>
                    </a:solidFill>
                  </a:rPr>
                  <a:t>4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. המשכיות - 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Continuity</a:t>
                </a:r>
                <a:endParaRPr lang="he-IL" altLang="he-IL" dirty="0">
                  <a:solidFill>
                    <a:prstClr val="black"/>
                  </a:solidFill>
                </a:endParaRPr>
              </a:p>
              <a:p>
                <a:pPr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altLang="he-IL" b="1" dirty="0">
                    <a:solidFill>
                      <a:prstClr val="black"/>
                    </a:solidFill>
                  </a:rPr>
                  <a:t>עבור 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A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,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ו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C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בסט האלטרנטיבות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S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.  אם </a:t>
                </a:r>
                <a14:m>
                  <m:oMath xmlns:m="http://schemas.openxmlformats.org/officeDocument/2006/math">
                    <m:r>
                      <a:rPr lang="he-IL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B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ו  </a:t>
                </a:r>
                <a14:m>
                  <m:oMath xmlns:m="http://schemas.openxmlformats.org/officeDocument/2006/math">
                    <m:r>
                      <a:rPr lang="he-IL" altLang="he-I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altLang="he-IL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𝐁</m:t>
                    </m:r>
                  </m:oMath>
                </a14:m>
                <a:r>
                  <a:rPr lang="he-IL" altLang="he-IL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C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אזי קיים </a:t>
                </a:r>
                <a:r>
                  <a:rPr lang="en-US" altLang="he-IL" b="1" dirty="0">
                    <a:solidFill>
                      <a:prstClr val="black"/>
                    </a:solidFill>
                  </a:rPr>
                  <a:t>P</a:t>
                </a:r>
                <a:r>
                  <a:rPr lang="he-IL" altLang="he-IL" b="1" dirty="0">
                    <a:solidFill>
                      <a:prstClr val="black"/>
                    </a:solidFill>
                  </a:rPr>
                  <a:t> עבורו מתקיים </a:t>
                </a:r>
                <a14:m>
                  <m:oMath xmlns:m="http://schemas.openxmlformats.org/officeDocument/2006/math"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he-IL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𝑨𝒑𝑪</m:t>
                    </m:r>
                    <m:r>
                      <a:rPr lang="en-US" altLang="he-IL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dirty="0"/>
                  <a:t>אם </a:t>
                </a:r>
                <a:r>
                  <a:rPr lang="en-US" dirty="0"/>
                  <a:t>A</a:t>
                </a:r>
                <a:r>
                  <a:rPr lang="he-IL" dirty="0"/>
                  <a:t> מועדפת על </a:t>
                </a:r>
                <a:r>
                  <a:rPr lang="en-US" dirty="0"/>
                  <a:t>B</a:t>
                </a:r>
                <a:r>
                  <a:rPr lang="he-IL" dirty="0"/>
                  <a:t> ו </a:t>
                </a:r>
                <a:r>
                  <a:rPr lang="en-US" dirty="0"/>
                  <a:t>B</a:t>
                </a:r>
                <a:r>
                  <a:rPr lang="he-IL" dirty="0"/>
                  <a:t> על </a:t>
                </a:r>
                <a:r>
                  <a:rPr lang="en-US" dirty="0"/>
                  <a:t>C</a:t>
                </a:r>
                <a:r>
                  <a:rPr lang="he-IL" dirty="0"/>
                  <a:t>, אזי ניתן למצוא </a:t>
                </a:r>
                <a:r>
                  <a:rPr lang="en-US" dirty="0"/>
                  <a:t>P</a:t>
                </a:r>
                <a:r>
                  <a:rPr lang="he-IL" dirty="0"/>
                  <a:t> עבורו מקבל ההחלטה אדיש בין </a:t>
                </a:r>
                <a:r>
                  <a:rPr lang="en-US" dirty="0"/>
                  <a:t>B</a:t>
                </a:r>
                <a:r>
                  <a:rPr lang="he-IL" dirty="0"/>
                  <a:t>  לבין קבלת</a:t>
                </a:r>
              </a:p>
              <a:p>
                <a:pPr lvl="0" algn="r" rtl="1">
                  <a:lnSpc>
                    <a:spcPct val="90000"/>
                  </a:lnSpc>
                  <a:buClr>
                    <a:srgbClr val="9EC544"/>
                  </a:buClr>
                  <a:buNone/>
                </a:pPr>
                <a:r>
                  <a:rPr lang="he-IL" dirty="0"/>
                  <a:t> </a:t>
                </a:r>
                <a:r>
                  <a:rPr lang="en-US" dirty="0"/>
                  <a:t>A</a:t>
                </a:r>
                <a:r>
                  <a:rPr lang="he-IL" dirty="0"/>
                  <a:t>  בהסתברות </a:t>
                </a:r>
                <a:r>
                  <a:rPr lang="en-US" dirty="0"/>
                  <a:t>P</a:t>
                </a:r>
                <a:r>
                  <a:rPr lang="he-IL" dirty="0"/>
                  <a:t> ו קבלת </a:t>
                </a:r>
                <a:r>
                  <a:rPr lang="en-US" dirty="0"/>
                  <a:t>C</a:t>
                </a:r>
                <a:r>
                  <a:rPr lang="he-IL" dirty="0"/>
                  <a:t> בהסתברות (</a:t>
                </a:r>
                <a:r>
                  <a:rPr lang="en-US" dirty="0"/>
                  <a:t>1-p</a:t>
                </a:r>
                <a:r>
                  <a:rPr lang="he-IL" dirty="0"/>
                  <a:t>)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76817" y="741405"/>
                <a:ext cx="9025280" cy="2384854"/>
              </a:xfrm>
              <a:blipFill>
                <a:blip r:embed="rId3"/>
                <a:stretch>
                  <a:fillRect t="-3069" r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2656702" y="3581999"/>
            <a:ext cx="5820033" cy="2942369"/>
            <a:chOff x="1853513" y="1827339"/>
            <a:chExt cx="8068963" cy="50163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055708" y="1827339"/>
              <a:ext cx="2866768" cy="208239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53513" y="1832965"/>
              <a:ext cx="2920313" cy="211697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10713" y="3988560"/>
              <a:ext cx="20141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לפריז</a:t>
              </a:r>
              <a:endParaRPr lang="en-US" dirty="0"/>
            </a:p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56584" y="3988560"/>
              <a:ext cx="20141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ללונדון</a:t>
              </a:r>
              <a:endParaRPr lang="en-US" dirty="0"/>
            </a:p>
            <a:p>
              <a:pPr algn="ctr"/>
              <a:r>
                <a:rPr lang="en-US" dirty="0"/>
                <a:t>B</a:t>
              </a:r>
            </a:p>
          </p:txBody>
        </p:sp>
        <p:pic>
          <p:nvPicPr>
            <p:cNvPr id="5122" name="Picture 2" descr="bear statu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9578" y="3988560"/>
              <a:ext cx="2650881" cy="1992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020962" y="6197326"/>
              <a:ext cx="20141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dirty="0"/>
                <a:t>טיול למדריד</a:t>
              </a:r>
              <a:endParaRPr lang="en-US" dirty="0"/>
            </a:p>
            <a:p>
              <a:pPr algn="ctr"/>
              <a:r>
                <a:rPr lang="en-US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1851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9" y="836613"/>
            <a:ext cx="8067675" cy="457200"/>
          </a:xfrm>
        </p:spPr>
        <p:txBody>
          <a:bodyPr>
            <a:normAutofit fontScale="90000"/>
          </a:bodyPr>
          <a:lstStyle/>
          <a:p>
            <a:pPr algn="r" rtl="1">
              <a:defRPr/>
            </a:pPr>
            <a:r>
              <a:rPr lang="he-IL" altLang="he-IL" sz="3200" dirty="0">
                <a:cs typeface="David" pitchFamily="34" charset="-79"/>
              </a:rPr>
              <a:t>הפרה של עיקרון הדומיננטיות (</a:t>
            </a:r>
            <a:r>
              <a:rPr lang="en-US" altLang="he-IL" sz="2000" dirty="0">
                <a:cs typeface="David" pitchFamily="34" charset="-79"/>
              </a:rPr>
              <a:t>Tversky &amp; </a:t>
            </a:r>
            <a:r>
              <a:rPr lang="en-US" altLang="he-IL" sz="2000" dirty="0" err="1">
                <a:cs typeface="David" pitchFamily="34" charset="-79"/>
              </a:rPr>
              <a:t>Shafir</a:t>
            </a:r>
            <a:r>
              <a:rPr lang="en-US" altLang="he-IL" sz="2000" dirty="0">
                <a:cs typeface="David" pitchFamily="34" charset="-79"/>
              </a:rPr>
              <a:t>, 1992</a:t>
            </a:r>
            <a:r>
              <a:rPr lang="he-IL" altLang="he-IL" sz="3200" dirty="0">
                <a:cs typeface="David" pitchFamily="34" charset="-79"/>
              </a:rPr>
              <a:t>)</a:t>
            </a:r>
            <a:endParaRPr lang="en-US" altLang="he-IL" sz="3200" dirty="0">
              <a:cs typeface="David" pitchFamily="34" charset="-79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1447800"/>
            <a:ext cx="7772400" cy="33528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	לנבדקים הוצעה האפשרות להשתתף בהימור שבו היה 50% סיכוי לזכות ב 200$ ו-50% סיכוי להפסיד 100$.  כשליש הסכימו להשתתף.</a:t>
            </a:r>
          </a:p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שלושה תנאיי ניסוי:</a:t>
            </a:r>
          </a:p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א.  נאמר לנבדקים שהם זכו בהימור</a:t>
            </a:r>
          </a:p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ב.  נאמר לנבדקים שהם הפסידו בהימור</a:t>
            </a:r>
          </a:p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ג.  נאמר לנבדקים שההימור נעשה, אך לא ניתנו תוצאות</a:t>
            </a:r>
          </a:p>
          <a:p>
            <a:pPr algn="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dirty="0">
                <a:cs typeface="David" panose="020E0502060401010101" pitchFamily="34" charset="-79"/>
              </a:rPr>
              <a:t>השאלה – האם הם מוכנים להשתתף באותו הימור פעם שניה? </a:t>
            </a:r>
            <a:endParaRPr lang="en-US" altLang="he-IL" dirty="0">
              <a:cs typeface="David" panose="020E0502060401010101" pitchFamily="34" charset="-79"/>
            </a:endParaRP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5375276" y="4757738"/>
            <a:ext cx="432117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dirty="0">
                <a:latin typeface="Times New Roman" panose="02020603050405020304" pitchFamily="18" charset="0"/>
                <a:cs typeface="David" panose="020E0502060401010101" pitchFamily="34" charset="-79"/>
              </a:rPr>
              <a:t>תוצאות (אחוז המוכנים להשתתף)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dirty="0">
                <a:latin typeface="Times New Roman" panose="02020603050405020304" pitchFamily="18" charset="0"/>
                <a:cs typeface="David" panose="020E0502060401010101" pitchFamily="34" charset="-79"/>
              </a:rPr>
              <a:t>	א – 69%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dirty="0">
                <a:latin typeface="Times New Roman" panose="02020603050405020304" pitchFamily="18" charset="0"/>
                <a:cs typeface="David" panose="020E0502060401010101" pitchFamily="34" charset="-79"/>
              </a:rPr>
              <a:t>	ב – 59%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dirty="0">
                <a:latin typeface="Times New Roman" panose="02020603050405020304" pitchFamily="18" charset="0"/>
                <a:cs typeface="David" panose="020E0502060401010101" pitchFamily="34" charset="-79"/>
              </a:rPr>
              <a:t>	ג – 36%</a:t>
            </a:r>
            <a:endParaRPr lang="en-US" altLang="he-IL" dirty="0">
              <a:latin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2819400" y="5410201"/>
            <a:ext cx="2667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b="1" i="1">
                <a:latin typeface="Times New Roman" panose="02020603050405020304" pitchFamily="18" charset="0"/>
                <a:cs typeface="David" panose="020E0502060401010101" pitchFamily="34" charset="-79"/>
              </a:rPr>
              <a:t>הפרה חלשה של עיקרון הדומיננטיות</a:t>
            </a:r>
            <a:endParaRPr lang="en-US" altLang="he-IL" b="1" i="1">
              <a:latin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351088" y="260351"/>
            <a:ext cx="78486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3200" dirty="0"/>
              <a:t>הפרות של תורת תוחלת התועלת</a:t>
            </a:r>
            <a:endParaRPr lang="en-US" altLang="he-IL" sz="3200" dirty="0"/>
          </a:p>
        </p:txBody>
      </p:sp>
    </p:spTree>
    <p:extLst>
      <p:ext uri="{BB962C8B-B14F-4D97-AF65-F5344CB8AC3E}">
        <p14:creationId xmlns:p14="http://schemas.microsoft.com/office/powerpoint/2010/main" val="191411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autoUpdateAnimBg="0"/>
      <p:bldP spid="9626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1828800" y="145915"/>
            <a:ext cx="9256294" cy="5885917"/>
          </a:xfrm>
        </p:spPr>
        <p:txBody>
          <a:bodyPr>
            <a:normAutofit fontScale="25000" lnSpcReduction="20000"/>
          </a:bodyPr>
          <a:lstStyle/>
          <a:p>
            <a:pPr algn="ct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b="1" dirty="0"/>
              <a:t>הפרדוקס של </a:t>
            </a:r>
            <a:r>
              <a:rPr lang="en-US" altLang="he-IL" sz="8000" b="1" dirty="0"/>
              <a:t>Allais</a:t>
            </a:r>
            <a:r>
              <a:rPr lang="he-IL" altLang="he-IL" sz="8000" b="1" dirty="0"/>
              <a:t> - הפרה של </a:t>
            </a:r>
            <a:r>
              <a:rPr lang="he-IL" altLang="he-IL" sz="8000" b="1" dirty="0">
                <a:hlinkClick r:id="rId3" action="ppaction://hlinksldjump"/>
              </a:rPr>
              <a:t>עיקרון אי תלות</a:t>
            </a:r>
            <a:endParaRPr lang="he-IL" altLang="he-IL" sz="8000" b="1" u="sng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b="1" u="sng" dirty="0">
                <a:solidFill>
                  <a:srgbClr val="00B050"/>
                </a:solidFill>
              </a:rPr>
              <a:t>אלטרנטיבה </a:t>
            </a:r>
            <a:r>
              <a:rPr lang="en-US" altLang="he-IL" sz="8000" b="1" u="sng" dirty="0">
                <a:solidFill>
                  <a:srgbClr val="00B050"/>
                </a:solidFill>
              </a:rPr>
              <a:t>A</a:t>
            </a:r>
            <a:r>
              <a:rPr lang="he-IL" altLang="he-IL" sz="8000" b="1" u="sng" dirty="0">
                <a:solidFill>
                  <a:srgbClr val="00B050"/>
                </a:solidFill>
              </a:rPr>
              <a:t>':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1,000,0000$  </a:t>
            </a:r>
            <a:endParaRPr lang="he-IL" altLang="he-IL" sz="8000" u="sng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b="1" u="sng" dirty="0">
                <a:solidFill>
                  <a:srgbClr val="00B050"/>
                </a:solidFill>
              </a:rPr>
              <a:t>אלטרנטיבה </a:t>
            </a:r>
            <a:r>
              <a:rPr lang="en-US" altLang="he-IL" sz="8000" b="1" u="sng" dirty="0">
                <a:solidFill>
                  <a:srgbClr val="00B050"/>
                </a:solidFill>
              </a:rPr>
              <a:t>B</a:t>
            </a:r>
            <a:r>
              <a:rPr lang="he-IL" altLang="he-IL" sz="8000" b="1" u="sng" dirty="0">
                <a:solidFill>
                  <a:srgbClr val="00B050"/>
                </a:solidFill>
              </a:rPr>
              <a:t>':</a:t>
            </a:r>
            <a:endParaRPr lang="he-IL" altLang="he-IL" sz="8000" b="1" dirty="0">
              <a:solidFill>
                <a:srgbClr val="00B050"/>
              </a:solidFill>
            </a:endParaRP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10%  לזכות ב- 2,500,000$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89%  לזכות ב- 1,000,000$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1%    לזכות ב- 0$ </a:t>
            </a:r>
          </a:p>
          <a:p>
            <a:pPr algn="r" rtl="1" eaLnBrk="1" hangingPunct="1">
              <a:lnSpc>
                <a:spcPct val="80000"/>
              </a:lnSpc>
            </a:pPr>
            <a:r>
              <a:rPr lang="he-IL" altLang="he-IL" sz="8000" b="1" dirty="0"/>
              <a:t>57.5% מהסטודנטים בקורס בחרו באלטרנטיבה </a:t>
            </a:r>
            <a:r>
              <a:rPr lang="en-US" altLang="he-IL" sz="8000" b="1" dirty="0"/>
              <a:t>A</a:t>
            </a:r>
            <a:r>
              <a:rPr lang="he-IL" altLang="he-IL" sz="8000" dirty="0"/>
              <a:t>.</a:t>
            </a:r>
            <a:endParaRPr lang="he-IL" altLang="he-IL" sz="8000" u="sng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u="sng" dirty="0"/>
              <a:t>בחירה נוספת: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b="1" u="sng" dirty="0">
                <a:solidFill>
                  <a:srgbClr val="00B050"/>
                </a:solidFill>
              </a:rPr>
              <a:t>אלטרנטיבה </a:t>
            </a:r>
            <a:r>
              <a:rPr lang="en-US" altLang="he-IL" sz="8000" b="1" u="sng" dirty="0">
                <a:solidFill>
                  <a:srgbClr val="00B050"/>
                </a:solidFill>
              </a:rPr>
              <a:t>C</a:t>
            </a:r>
            <a:r>
              <a:rPr lang="he-IL" altLang="he-IL" sz="8000" b="1" u="sng" dirty="0">
                <a:solidFill>
                  <a:srgbClr val="00B050"/>
                </a:solidFill>
              </a:rPr>
              <a:t>':</a:t>
            </a:r>
            <a:endParaRPr lang="he-IL" altLang="he-IL" sz="8000" b="1" dirty="0">
              <a:solidFill>
                <a:srgbClr val="00B050"/>
              </a:solidFill>
            </a:endParaRP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11% לזכות ב-  1,000,000$ 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89% לזכות ב-  0$  </a:t>
            </a:r>
            <a:endParaRPr lang="he-IL" altLang="he-IL" sz="8000" u="sng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b="1" u="sng" dirty="0">
                <a:solidFill>
                  <a:srgbClr val="00B050"/>
                </a:solidFill>
              </a:rPr>
              <a:t>אלטרנטיבה </a:t>
            </a:r>
            <a:r>
              <a:rPr lang="en-US" altLang="he-IL" sz="8000" b="1" u="sng" dirty="0">
                <a:solidFill>
                  <a:srgbClr val="00B050"/>
                </a:solidFill>
              </a:rPr>
              <a:t>D</a:t>
            </a:r>
            <a:r>
              <a:rPr lang="he-IL" altLang="he-IL" sz="8000" b="1" u="sng" dirty="0">
                <a:solidFill>
                  <a:srgbClr val="00B050"/>
                </a:solidFill>
              </a:rPr>
              <a:t>'</a:t>
            </a:r>
            <a:r>
              <a:rPr lang="he-IL" altLang="he-IL" sz="8000" b="1" dirty="0">
                <a:solidFill>
                  <a:srgbClr val="00B050"/>
                </a:solidFill>
              </a:rPr>
              <a:t>: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10%  לזכות ב- 2,500,000$</a:t>
            </a:r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8000" dirty="0"/>
              <a:t>90%  לזכות ב- 0$ </a:t>
            </a:r>
          </a:p>
          <a:p>
            <a:pPr algn="r" rtl="1">
              <a:lnSpc>
                <a:spcPct val="80000"/>
              </a:lnSpc>
              <a:buNone/>
            </a:pPr>
            <a:endParaRPr lang="he-IL" altLang="he-IL" sz="8000" b="1" dirty="0"/>
          </a:p>
          <a:p>
            <a:pPr algn="r" rtl="1">
              <a:lnSpc>
                <a:spcPct val="80000"/>
              </a:lnSpc>
              <a:buNone/>
            </a:pPr>
            <a:r>
              <a:rPr lang="he-IL" altLang="he-IL" sz="8000" b="1" dirty="0"/>
              <a:t>72.5% מהסטודנטים בקורס בחרו באלטרנטיבה </a:t>
            </a:r>
            <a:r>
              <a:rPr lang="en-US" altLang="he-IL" sz="8000" b="1" dirty="0"/>
              <a:t>D</a:t>
            </a:r>
            <a:r>
              <a:rPr lang="he-IL" altLang="he-IL" sz="8000" dirty="0"/>
              <a:t>.</a:t>
            </a:r>
            <a:endParaRPr lang="he-IL" altLang="he-IL" sz="8000" u="sng" dirty="0"/>
          </a:p>
          <a:p>
            <a:pPr algn="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e-IL" altLang="he-IL" sz="8000" dirty="0"/>
          </a:p>
        </p:txBody>
      </p:sp>
      <p:sp>
        <p:nvSpPr>
          <p:cNvPr id="2" name="Oval 1"/>
          <p:cNvSpPr/>
          <p:nvPr/>
        </p:nvSpPr>
        <p:spPr>
          <a:xfrm>
            <a:off x="8983576" y="474012"/>
            <a:ext cx="2229853" cy="818147"/>
          </a:xfrm>
          <a:prstGeom prst="ellipse">
            <a:avLst/>
          </a:prstGeom>
          <a:solidFill>
            <a:srgbClr val="00B050">
              <a:alpha val="0"/>
            </a:srgbClr>
          </a:solidFill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8165429" y="4620126"/>
            <a:ext cx="3048000" cy="1411705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2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uiExpand="1" build="p"/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B9D4-4966-98B3-B65B-094D19217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e-IL" altLang="he-IL" sz="4400" b="1" dirty="0"/>
              <a:t>הפרדוקס של </a:t>
            </a:r>
            <a:r>
              <a:rPr lang="en-US" altLang="he-IL" sz="4400" b="1" dirty="0"/>
              <a:t>Allais</a:t>
            </a:r>
            <a:r>
              <a:rPr lang="he-IL" altLang="he-IL" sz="4400" b="1" dirty="0"/>
              <a:t> - הפרה של עיקרון אי תלות</a:t>
            </a:r>
            <a:endParaRPr lang="he-IL" altLang="he-IL" sz="44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F3DFE-0C53-8DA2-4468-4C0A25932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dirty="0">
                <a:hlinkClick r:id="rId2"/>
              </a:rPr>
              <a:t>Allais Paradox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4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/>
          <p:cNvGrpSpPr>
            <a:grpSpLocks/>
          </p:cNvGrpSpPr>
          <p:nvPr/>
        </p:nvGrpSpPr>
        <p:grpSpPr bwMode="auto">
          <a:xfrm>
            <a:off x="2479677" y="1052515"/>
            <a:ext cx="2763531" cy="598488"/>
            <a:chOff x="2393" y="618"/>
            <a:chExt cx="1471" cy="377"/>
          </a:xfrm>
        </p:grpSpPr>
        <p:sp>
          <p:nvSpPr>
            <p:cNvPr id="53272" name="Line 3"/>
            <p:cNvSpPr>
              <a:spLocks noChangeShapeType="1"/>
            </p:cNvSpPr>
            <p:nvPr/>
          </p:nvSpPr>
          <p:spPr bwMode="auto">
            <a:xfrm flipV="1">
              <a:off x="2393" y="868"/>
              <a:ext cx="8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4" name="Text Box 5"/>
            <p:cNvSpPr txBox="1">
              <a:spLocks noChangeArrowheads="1"/>
            </p:cNvSpPr>
            <p:nvPr/>
          </p:nvSpPr>
          <p:spPr bwMode="auto">
            <a:xfrm>
              <a:off x="2562" y="618"/>
              <a:ext cx="2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 dirty="0"/>
                <a:t>1</a:t>
              </a:r>
              <a:endParaRPr lang="en-US" altLang="he-IL" sz="2000" dirty="0"/>
            </a:p>
          </p:txBody>
        </p:sp>
        <p:sp>
          <p:nvSpPr>
            <p:cNvPr id="53276" name="Text Box 7"/>
            <p:cNvSpPr txBox="1">
              <a:spLocks noChangeArrowheads="1"/>
            </p:cNvSpPr>
            <p:nvPr/>
          </p:nvSpPr>
          <p:spPr bwMode="auto">
            <a:xfrm>
              <a:off x="3174" y="743"/>
              <a:ext cx="6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he-IL" sz="2000" dirty="0"/>
                <a:t>1000K</a:t>
              </a:r>
              <a:r>
                <a:rPr lang="he-IL" altLang="he-IL" sz="2000" dirty="0"/>
                <a:t>$</a:t>
              </a:r>
              <a:endParaRPr lang="en-US" altLang="he-IL" sz="2000" dirty="0"/>
            </a:p>
          </p:txBody>
        </p:sp>
      </p:grpSp>
      <p:sp>
        <p:nvSpPr>
          <p:cNvPr id="53251" name="Text Box 9"/>
          <p:cNvSpPr txBox="1">
            <a:spLocks noChangeArrowheads="1"/>
          </p:cNvSpPr>
          <p:nvPr/>
        </p:nvSpPr>
        <p:spPr bwMode="auto">
          <a:xfrm>
            <a:off x="1836928" y="5657174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 dirty="0"/>
              <a:t>C</a:t>
            </a:r>
          </a:p>
        </p:txBody>
      </p:sp>
      <p:sp>
        <p:nvSpPr>
          <p:cNvPr id="2" name="Oval 1"/>
          <p:cNvSpPr/>
          <p:nvPr/>
        </p:nvSpPr>
        <p:spPr>
          <a:xfrm>
            <a:off x="2354584" y="1340646"/>
            <a:ext cx="217489" cy="217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067657" y="2308047"/>
            <a:ext cx="3305300" cy="2216328"/>
            <a:chOff x="1949110" y="2461896"/>
            <a:chExt cx="3305300" cy="2216328"/>
          </a:xfrm>
        </p:grpSpPr>
        <p:grpSp>
          <p:nvGrpSpPr>
            <p:cNvPr id="3" name="Group 2"/>
            <p:cNvGrpSpPr/>
            <p:nvPr/>
          </p:nvGrpSpPr>
          <p:grpSpPr>
            <a:xfrm>
              <a:off x="1949110" y="2461896"/>
              <a:ext cx="3125301" cy="1777481"/>
              <a:chOff x="2636763" y="3730626"/>
              <a:chExt cx="2099933" cy="1633862"/>
            </a:xfrm>
          </p:grpSpPr>
          <p:sp>
            <p:nvSpPr>
              <p:cNvPr id="53252" name="Line 10"/>
              <p:cNvSpPr>
                <a:spLocks noChangeShapeType="1"/>
              </p:cNvSpPr>
              <p:nvPr/>
            </p:nvSpPr>
            <p:spPr bwMode="auto">
              <a:xfrm flipV="1">
                <a:off x="3000376" y="3932238"/>
                <a:ext cx="1151032" cy="7921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53" name="Line 11"/>
              <p:cNvSpPr>
                <a:spLocks noChangeShapeType="1"/>
              </p:cNvSpPr>
              <p:nvPr/>
            </p:nvSpPr>
            <p:spPr bwMode="auto">
              <a:xfrm>
                <a:off x="3000376" y="4724401"/>
                <a:ext cx="1151032" cy="5770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54" name="Text Box 12"/>
              <p:cNvSpPr txBox="1">
                <a:spLocks noChangeArrowheads="1"/>
              </p:cNvSpPr>
              <p:nvPr/>
            </p:nvSpPr>
            <p:spPr bwMode="auto">
              <a:xfrm>
                <a:off x="2694538" y="4051055"/>
                <a:ext cx="938213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he-IL" altLang="he-IL" sz="2000" dirty="0"/>
                  <a:t>0.11</a:t>
                </a:r>
                <a:endParaRPr lang="en-US" altLang="he-IL" sz="2000" dirty="0"/>
              </a:p>
            </p:txBody>
          </p:sp>
          <p:sp>
            <p:nvSpPr>
              <p:cNvPr id="53255" name="Text Box 13"/>
              <p:cNvSpPr txBox="1">
                <a:spLocks noChangeArrowheads="1"/>
              </p:cNvSpPr>
              <p:nvPr/>
            </p:nvSpPr>
            <p:spPr bwMode="auto">
              <a:xfrm>
                <a:off x="2636763" y="4967613"/>
                <a:ext cx="1009650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he-IL" altLang="he-IL" sz="2000" dirty="0"/>
                  <a:t>0.89</a:t>
                </a:r>
                <a:endParaRPr lang="en-US" altLang="he-IL" sz="2000" dirty="0"/>
              </a:p>
            </p:txBody>
          </p:sp>
          <p:sp>
            <p:nvSpPr>
              <p:cNvPr id="53256" name="Text Box 14"/>
              <p:cNvSpPr txBox="1">
                <a:spLocks noChangeArrowheads="1"/>
              </p:cNvSpPr>
              <p:nvPr/>
            </p:nvSpPr>
            <p:spPr bwMode="auto">
              <a:xfrm>
                <a:off x="3944533" y="3730626"/>
                <a:ext cx="79216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he-IL" sz="2000" dirty="0"/>
                  <a:t>1000K</a:t>
                </a:r>
                <a:r>
                  <a:rPr lang="he-IL" altLang="he-IL" sz="2000" dirty="0"/>
                  <a:t>$</a:t>
                </a:r>
                <a:endParaRPr lang="en-US" altLang="he-IL" sz="2000" dirty="0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2262188" y="3414130"/>
              <a:ext cx="217489" cy="2174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 Box 14"/>
            <p:cNvSpPr txBox="1">
              <a:spLocks noChangeArrowheads="1"/>
            </p:cNvSpPr>
            <p:nvPr/>
          </p:nvSpPr>
          <p:spPr bwMode="auto">
            <a:xfrm>
              <a:off x="4016808" y="3970338"/>
              <a:ext cx="123760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he-IL" sz="2000" dirty="0"/>
                <a:t>1000K</a:t>
              </a:r>
              <a:r>
                <a:rPr lang="he-IL" altLang="he-IL" sz="2000" dirty="0"/>
                <a:t>$</a:t>
              </a:r>
              <a:endParaRPr lang="en-US" altLang="he-IL" sz="20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084046" y="4812306"/>
            <a:ext cx="3125301" cy="1920695"/>
            <a:chOff x="1949110" y="2461896"/>
            <a:chExt cx="3125301" cy="1920695"/>
          </a:xfrm>
        </p:grpSpPr>
        <p:grpSp>
          <p:nvGrpSpPr>
            <p:cNvPr id="43" name="Group 42"/>
            <p:cNvGrpSpPr/>
            <p:nvPr/>
          </p:nvGrpSpPr>
          <p:grpSpPr>
            <a:xfrm>
              <a:off x="1949110" y="2461896"/>
              <a:ext cx="3125301" cy="1777481"/>
              <a:chOff x="2636763" y="3730626"/>
              <a:chExt cx="2099933" cy="1633862"/>
            </a:xfrm>
          </p:grpSpPr>
          <p:sp>
            <p:nvSpPr>
              <p:cNvPr id="46" name="Line 10"/>
              <p:cNvSpPr>
                <a:spLocks noChangeShapeType="1"/>
              </p:cNvSpPr>
              <p:nvPr/>
            </p:nvSpPr>
            <p:spPr bwMode="auto">
              <a:xfrm flipV="1">
                <a:off x="3000376" y="3932238"/>
                <a:ext cx="1151032" cy="7921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11"/>
              <p:cNvSpPr>
                <a:spLocks noChangeShapeType="1"/>
              </p:cNvSpPr>
              <p:nvPr/>
            </p:nvSpPr>
            <p:spPr bwMode="auto">
              <a:xfrm>
                <a:off x="3000376" y="4724401"/>
                <a:ext cx="1151032" cy="5770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 Box 12"/>
              <p:cNvSpPr txBox="1">
                <a:spLocks noChangeArrowheads="1"/>
              </p:cNvSpPr>
              <p:nvPr/>
            </p:nvSpPr>
            <p:spPr bwMode="auto">
              <a:xfrm>
                <a:off x="2694538" y="4051055"/>
                <a:ext cx="938213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he-IL" altLang="he-IL" sz="2000" dirty="0"/>
                  <a:t>0.11</a:t>
                </a:r>
                <a:endParaRPr lang="en-US" altLang="he-IL" sz="2000" dirty="0"/>
              </a:p>
            </p:txBody>
          </p:sp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>
                <a:off x="2636763" y="4967613"/>
                <a:ext cx="1009650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he-IL" altLang="he-IL" sz="2000" dirty="0"/>
                  <a:t>0.89</a:t>
                </a:r>
                <a:endParaRPr lang="en-US" altLang="he-IL" sz="2000" dirty="0"/>
              </a:p>
            </p:txBody>
          </p:sp>
          <p:sp>
            <p:nvSpPr>
              <p:cNvPr id="50" name="Text Box 14"/>
              <p:cNvSpPr txBox="1">
                <a:spLocks noChangeArrowheads="1"/>
              </p:cNvSpPr>
              <p:nvPr/>
            </p:nvSpPr>
            <p:spPr bwMode="auto">
              <a:xfrm>
                <a:off x="3944533" y="3730626"/>
                <a:ext cx="79216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he-IL" sz="2000" dirty="0"/>
                  <a:t>1000K</a:t>
                </a:r>
                <a:r>
                  <a:rPr lang="he-IL" altLang="he-IL" sz="2000" dirty="0"/>
                  <a:t>$</a:t>
                </a:r>
                <a:endParaRPr lang="en-US" altLang="he-IL" sz="2000" dirty="0"/>
              </a:p>
            </p:txBody>
          </p:sp>
        </p:grpSp>
        <p:sp>
          <p:nvSpPr>
            <p:cNvPr id="44" name="Oval 43"/>
            <p:cNvSpPr/>
            <p:nvPr/>
          </p:nvSpPr>
          <p:spPr>
            <a:xfrm>
              <a:off x="2262188" y="3414130"/>
              <a:ext cx="217489" cy="2174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465080" y="3982481"/>
              <a:ext cx="123760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 dirty="0"/>
                <a:t>0$</a:t>
              </a:r>
              <a:endParaRPr lang="en-US" altLang="he-IL" sz="2000" dirty="0"/>
            </a:p>
          </p:txBody>
        </p:sp>
      </p:grpSp>
      <p:sp>
        <p:nvSpPr>
          <p:cNvPr id="60" name="Line 10"/>
          <p:cNvSpPr>
            <a:spLocks noChangeShapeType="1"/>
          </p:cNvSpPr>
          <p:nvPr/>
        </p:nvSpPr>
        <p:spPr bwMode="auto">
          <a:xfrm>
            <a:off x="7061107" y="1608286"/>
            <a:ext cx="1863141" cy="111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509614" y="528480"/>
            <a:ext cx="3378105" cy="1966175"/>
            <a:chOff x="6412338" y="558418"/>
            <a:chExt cx="3378105" cy="1966175"/>
          </a:xfrm>
        </p:grpSpPr>
        <p:sp>
          <p:nvSpPr>
            <p:cNvPr id="61" name="Text Box 14"/>
            <p:cNvSpPr txBox="1">
              <a:spLocks noChangeArrowheads="1"/>
            </p:cNvSpPr>
            <p:nvPr/>
          </p:nvSpPr>
          <p:spPr bwMode="auto">
            <a:xfrm>
              <a:off x="8526024" y="1379177"/>
              <a:ext cx="123760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he-IL" sz="2000" dirty="0"/>
                <a:t>1000K</a:t>
              </a:r>
              <a:r>
                <a:rPr lang="he-IL" altLang="he-IL" sz="2000" dirty="0"/>
                <a:t>$</a:t>
              </a:r>
              <a:endParaRPr lang="en-US" altLang="he-IL" sz="20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412338" y="558418"/>
              <a:ext cx="3378105" cy="1966175"/>
              <a:chOff x="6579137" y="500687"/>
              <a:chExt cx="3378105" cy="1966175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6579137" y="500687"/>
                <a:ext cx="3378105" cy="1966175"/>
                <a:chOff x="2035095" y="2472662"/>
                <a:chExt cx="3378105" cy="1966175"/>
              </a:xfrm>
            </p:grpSpPr>
            <p:grpSp>
              <p:nvGrpSpPr>
                <p:cNvPr id="52" name="Group 51"/>
                <p:cNvGrpSpPr/>
                <p:nvPr/>
              </p:nvGrpSpPr>
              <p:grpSpPr>
                <a:xfrm>
                  <a:off x="2035095" y="2472662"/>
                  <a:ext cx="3378105" cy="1800936"/>
                  <a:chOff x="2694538" y="3740522"/>
                  <a:chExt cx="2269796" cy="1655422"/>
                </a:xfrm>
              </p:grpSpPr>
              <p:sp>
                <p:nvSpPr>
                  <p:cNvPr id="58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02754" y="4361066"/>
                    <a:ext cx="1009650" cy="3968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90000"/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Font typeface="Arial" panose="020B0604020202020204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:r>
                      <a:rPr lang="he-IL" altLang="he-IL" sz="2000" dirty="0"/>
                      <a:t>0.89</a:t>
                    </a:r>
                    <a:endParaRPr lang="en-US" altLang="he-IL" sz="2000" dirty="0"/>
                  </a:p>
                </p:txBody>
              </p:sp>
              <p:sp>
                <p:nvSpPr>
                  <p:cNvPr id="55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00376" y="3898654"/>
                    <a:ext cx="1287767" cy="8257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3000376" y="4724401"/>
                    <a:ext cx="1287767" cy="67154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4538" y="4051055"/>
                    <a:ext cx="938213" cy="3677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90000"/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Font typeface="Arial" panose="020B0604020202020204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:r>
                      <a:rPr lang="he-IL" altLang="he-IL" sz="2000" dirty="0"/>
                      <a:t>0.1</a:t>
                    </a:r>
                    <a:endParaRPr lang="en-US" altLang="he-IL" sz="2000" dirty="0"/>
                  </a:p>
                </p:txBody>
              </p:sp>
              <p:sp>
                <p:nvSpPr>
                  <p:cNvPr id="59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72171" y="3740522"/>
                    <a:ext cx="792163" cy="3677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90000"/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Font typeface="Arial" panose="020B0604020202020204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he-IL" sz="2000" dirty="0"/>
                      <a:t>2500K</a:t>
                    </a:r>
                    <a:r>
                      <a:rPr lang="he-IL" altLang="he-IL" sz="2000" dirty="0"/>
                      <a:t>$</a:t>
                    </a:r>
                    <a:endParaRPr lang="en-US" altLang="he-IL" sz="2000" dirty="0"/>
                  </a:p>
                </p:txBody>
              </p:sp>
            </p:grpSp>
            <p:sp>
              <p:nvSpPr>
                <p:cNvPr id="53" name="Oval 52"/>
                <p:cNvSpPr/>
                <p:nvPr/>
              </p:nvSpPr>
              <p:spPr>
                <a:xfrm>
                  <a:off x="2262188" y="3414130"/>
                  <a:ext cx="217489" cy="21748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615434" y="4038727"/>
                  <a:ext cx="1237602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Font typeface="Arial" panose="020B0604020202020204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he-IL" sz="2000" dirty="0"/>
                    <a:t>0</a:t>
                  </a:r>
                  <a:r>
                    <a:rPr lang="he-IL" altLang="he-IL" sz="2000" dirty="0"/>
                    <a:t>$</a:t>
                  </a:r>
                  <a:endParaRPr lang="en-US" altLang="he-IL" sz="2000" dirty="0"/>
                </a:p>
              </p:txBody>
            </p:sp>
          </p:grpSp>
          <p:sp>
            <p:nvSpPr>
              <p:cNvPr id="62" name="Text Box 12"/>
              <p:cNvSpPr txBox="1">
                <a:spLocks noChangeArrowheads="1"/>
              </p:cNvSpPr>
              <p:nvPr/>
            </p:nvSpPr>
            <p:spPr bwMode="auto">
              <a:xfrm>
                <a:off x="6674597" y="1901515"/>
                <a:ext cx="1396329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he-IL" sz="2000" dirty="0"/>
                  <a:t>0.01</a:t>
                </a:r>
              </a:p>
            </p:txBody>
          </p:sp>
        </p:grpSp>
      </p:grpSp>
      <p:sp>
        <p:nvSpPr>
          <p:cNvPr id="63" name="Text Box 9"/>
          <p:cNvSpPr txBox="1">
            <a:spLocks noChangeArrowheads="1"/>
          </p:cNvSpPr>
          <p:nvPr/>
        </p:nvSpPr>
        <p:spPr bwMode="auto">
          <a:xfrm>
            <a:off x="6005715" y="1226670"/>
            <a:ext cx="6791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 dirty="0"/>
              <a:t>B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6400901" y="4890370"/>
            <a:ext cx="3375398" cy="1773077"/>
            <a:chOff x="6579137" y="500687"/>
            <a:chExt cx="3378105" cy="1966175"/>
          </a:xfrm>
        </p:grpSpPr>
        <p:grpSp>
          <p:nvGrpSpPr>
            <p:cNvPr id="69" name="Group 68"/>
            <p:cNvGrpSpPr/>
            <p:nvPr/>
          </p:nvGrpSpPr>
          <p:grpSpPr>
            <a:xfrm>
              <a:off x="6579137" y="500687"/>
              <a:ext cx="3378105" cy="1966175"/>
              <a:chOff x="2035095" y="2472662"/>
              <a:chExt cx="3378105" cy="1966175"/>
            </a:xfrm>
          </p:grpSpPr>
          <p:grpSp>
            <p:nvGrpSpPr>
              <p:cNvPr id="71" name="Group 70"/>
              <p:cNvGrpSpPr/>
              <p:nvPr/>
            </p:nvGrpSpPr>
            <p:grpSpPr>
              <a:xfrm>
                <a:off x="2035095" y="2472662"/>
                <a:ext cx="3378105" cy="1800936"/>
                <a:chOff x="2694538" y="3740522"/>
                <a:chExt cx="2269796" cy="1655422"/>
              </a:xfrm>
            </p:grpSpPr>
            <p:sp>
              <p:nvSpPr>
                <p:cNvPr id="7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3000376" y="3898654"/>
                  <a:ext cx="1287767" cy="8257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Line 11"/>
                <p:cNvSpPr>
                  <a:spLocks noChangeShapeType="1"/>
                </p:cNvSpPr>
                <p:nvPr/>
              </p:nvSpPr>
              <p:spPr bwMode="auto">
                <a:xfrm>
                  <a:off x="3000376" y="4724401"/>
                  <a:ext cx="1287767" cy="6715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694538" y="4051055"/>
                  <a:ext cx="938213" cy="3677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Font typeface="Arial" panose="020B0604020202020204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he-IL" altLang="he-IL" sz="2000" dirty="0"/>
                    <a:t>0.1</a:t>
                  </a:r>
                  <a:endParaRPr lang="en-US" altLang="he-IL" sz="2000" dirty="0"/>
                </a:p>
              </p:txBody>
            </p:sp>
            <p:sp>
              <p:nvSpPr>
                <p:cNvPr id="7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172171" y="3740522"/>
                  <a:ext cx="792163" cy="3677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Font typeface="Arial" panose="020B0604020202020204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he-IL" sz="2000" dirty="0"/>
                    <a:t>2500K</a:t>
                  </a:r>
                  <a:r>
                    <a:rPr lang="he-IL" altLang="he-IL" sz="2000" dirty="0"/>
                    <a:t>$</a:t>
                  </a:r>
                  <a:endParaRPr lang="en-US" altLang="he-IL" sz="2000" dirty="0"/>
                </a:p>
              </p:txBody>
            </p:sp>
          </p:grpSp>
          <p:sp>
            <p:nvSpPr>
              <p:cNvPr id="72" name="Oval 71"/>
              <p:cNvSpPr/>
              <p:nvPr/>
            </p:nvSpPr>
            <p:spPr>
              <a:xfrm>
                <a:off x="2262188" y="3414130"/>
                <a:ext cx="217489" cy="21748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Text Box 14"/>
              <p:cNvSpPr txBox="1">
                <a:spLocks noChangeArrowheads="1"/>
              </p:cNvSpPr>
              <p:nvPr/>
            </p:nvSpPr>
            <p:spPr bwMode="auto">
              <a:xfrm>
                <a:off x="3615434" y="4038727"/>
                <a:ext cx="123760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he-IL" sz="2000" dirty="0"/>
                  <a:t>0</a:t>
                </a:r>
                <a:r>
                  <a:rPr lang="he-IL" altLang="he-IL" sz="2000" dirty="0"/>
                  <a:t>$</a:t>
                </a:r>
                <a:endParaRPr lang="en-US" altLang="he-IL" sz="2000" dirty="0"/>
              </a:p>
            </p:txBody>
          </p:sp>
        </p:grp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674597" y="1901515"/>
              <a:ext cx="13963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he-IL" sz="2000" dirty="0"/>
                <a:t>0.9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09614" y="2596645"/>
            <a:ext cx="3378105" cy="1966175"/>
            <a:chOff x="6509614" y="2596645"/>
            <a:chExt cx="3378105" cy="1966175"/>
          </a:xfrm>
        </p:grpSpPr>
        <p:grpSp>
          <p:nvGrpSpPr>
            <p:cNvPr id="79" name="Group 78"/>
            <p:cNvGrpSpPr/>
            <p:nvPr/>
          </p:nvGrpSpPr>
          <p:grpSpPr>
            <a:xfrm>
              <a:off x="6509614" y="2596645"/>
              <a:ext cx="3378105" cy="1966175"/>
              <a:chOff x="6412338" y="558418"/>
              <a:chExt cx="3378105" cy="1966175"/>
            </a:xfrm>
          </p:grpSpPr>
          <p:sp>
            <p:nvSpPr>
              <p:cNvPr id="80" name="Text Box 14"/>
              <p:cNvSpPr txBox="1">
                <a:spLocks noChangeArrowheads="1"/>
              </p:cNvSpPr>
              <p:nvPr/>
            </p:nvSpPr>
            <p:spPr bwMode="auto">
              <a:xfrm>
                <a:off x="8027490" y="1397786"/>
                <a:ext cx="123760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he-IL" sz="2000" dirty="0"/>
                  <a:t>0</a:t>
                </a:r>
                <a:r>
                  <a:rPr lang="he-IL" altLang="he-IL" sz="2000" dirty="0"/>
                  <a:t>$</a:t>
                </a:r>
                <a:endParaRPr lang="en-US" altLang="he-IL" sz="2000" dirty="0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6412338" y="558418"/>
                <a:ext cx="3378105" cy="1966175"/>
                <a:chOff x="6579137" y="500687"/>
                <a:chExt cx="3378105" cy="1966175"/>
              </a:xfrm>
            </p:grpSpPr>
            <p:grpSp>
              <p:nvGrpSpPr>
                <p:cNvPr id="82" name="Group 81"/>
                <p:cNvGrpSpPr/>
                <p:nvPr/>
              </p:nvGrpSpPr>
              <p:grpSpPr>
                <a:xfrm>
                  <a:off x="6579137" y="500687"/>
                  <a:ext cx="3378105" cy="1966175"/>
                  <a:chOff x="2035095" y="2472662"/>
                  <a:chExt cx="3378105" cy="1966175"/>
                </a:xfrm>
              </p:grpSpPr>
              <p:grpSp>
                <p:nvGrpSpPr>
                  <p:cNvPr id="84" name="Group 83"/>
                  <p:cNvGrpSpPr/>
                  <p:nvPr/>
                </p:nvGrpSpPr>
                <p:grpSpPr>
                  <a:xfrm>
                    <a:off x="2035095" y="2472662"/>
                    <a:ext cx="3378105" cy="1800936"/>
                    <a:chOff x="2694538" y="3740522"/>
                    <a:chExt cx="2269796" cy="1655422"/>
                  </a:xfrm>
                </p:grpSpPr>
                <p:sp>
                  <p:nvSpPr>
                    <p:cNvPr id="87" name="Line 1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000376" y="3898654"/>
                      <a:ext cx="1287767" cy="82574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8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00376" y="4724401"/>
                      <a:ext cx="1287767" cy="67154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9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94538" y="4051055"/>
                      <a:ext cx="938213" cy="367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he-IL" altLang="he-IL" sz="2000" dirty="0"/>
                        <a:t>0.1</a:t>
                      </a:r>
                      <a:endParaRPr lang="en-US" altLang="he-IL" sz="2000" dirty="0"/>
                    </a:p>
                  </p:txBody>
                </p:sp>
                <p:sp>
                  <p:nvSpPr>
                    <p:cNvPr id="90" name="Text Box 1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02754" y="4361066"/>
                      <a:ext cx="100965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he-IL" altLang="he-IL" sz="2000" dirty="0"/>
                        <a:t>0.89</a:t>
                      </a:r>
                      <a:endParaRPr lang="en-US" altLang="he-IL" sz="2000" dirty="0"/>
                    </a:p>
                  </p:txBody>
                </p:sp>
                <p:sp>
                  <p:nvSpPr>
                    <p:cNvPr id="91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2171" y="3740522"/>
                      <a:ext cx="792163" cy="367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algn="r" rtl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r" rtl="1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he-IL" sz="2000" dirty="0"/>
                        <a:t>2500K</a:t>
                      </a:r>
                      <a:r>
                        <a:rPr lang="he-IL" altLang="he-IL" sz="2000" dirty="0"/>
                        <a:t>$</a:t>
                      </a:r>
                      <a:endParaRPr lang="en-US" altLang="he-IL" sz="2000" dirty="0"/>
                    </a:p>
                  </p:txBody>
                </p:sp>
              </p:grpSp>
              <p:sp>
                <p:nvSpPr>
                  <p:cNvPr id="85" name="Oval 84"/>
                  <p:cNvSpPr/>
                  <p:nvPr/>
                </p:nvSpPr>
                <p:spPr>
                  <a:xfrm>
                    <a:off x="2262188" y="3414130"/>
                    <a:ext cx="217489" cy="217488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15434" y="4038727"/>
                    <a:ext cx="1237602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85000"/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90000"/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Font typeface="Arial" panose="020B0604020202020204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spcBef>
                        <a:spcPct val="20000"/>
                      </a:spcBef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r" rtl="1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100000"/>
                      <a:buFont typeface="Arial" panose="020B0604020202020204" pitchFamily="34" charset="0"/>
                      <a:buChar char="•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he-IL" sz="2000" dirty="0"/>
                      <a:t>0</a:t>
                    </a:r>
                    <a:r>
                      <a:rPr lang="he-IL" altLang="he-IL" sz="2000" dirty="0"/>
                      <a:t>$</a:t>
                    </a:r>
                    <a:endParaRPr lang="en-US" altLang="he-IL" sz="2000" dirty="0"/>
                  </a:p>
                </p:txBody>
              </p:sp>
            </p:grpSp>
            <p:sp>
              <p:nvSpPr>
                <p:cNvPr id="8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6674597" y="1901515"/>
                  <a:ext cx="1396329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Font typeface="Arial" panose="020B0604020202020204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Font typeface="Arial" panose="020B0604020202020204" pitchFamily="34" charset="0"/>
                    <a:buChar char="•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he-IL" sz="2000" dirty="0"/>
                    <a:t>0.01</a:t>
                  </a:r>
                </a:p>
              </p:txBody>
            </p:sp>
          </p:grpSp>
        </p:grpSp>
        <p:cxnSp>
          <p:nvCxnSpPr>
            <p:cNvPr id="10" name="Straight Connector 9"/>
            <p:cNvCxnSpPr>
              <a:stCxn id="87" idx="0"/>
            </p:cNvCxnSpPr>
            <p:nvPr/>
          </p:nvCxnSpPr>
          <p:spPr>
            <a:xfrm flipV="1">
              <a:off x="6964788" y="3660657"/>
              <a:ext cx="1970052" cy="63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 Box 9"/>
          <p:cNvSpPr txBox="1">
            <a:spLocks noChangeArrowheads="1"/>
          </p:cNvSpPr>
          <p:nvPr/>
        </p:nvSpPr>
        <p:spPr bwMode="auto">
          <a:xfrm>
            <a:off x="1667037" y="1214404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 dirty="0"/>
              <a:t>A</a:t>
            </a:r>
          </a:p>
        </p:txBody>
      </p:sp>
      <p:sp>
        <p:nvSpPr>
          <p:cNvPr id="98" name="Text Box 9"/>
          <p:cNvSpPr txBox="1">
            <a:spLocks noChangeArrowheads="1"/>
          </p:cNvSpPr>
          <p:nvPr/>
        </p:nvSpPr>
        <p:spPr bwMode="auto">
          <a:xfrm>
            <a:off x="5979730" y="5679264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 dirty="0"/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67037" y="797668"/>
            <a:ext cx="3799908" cy="1331695"/>
          </a:xfrm>
          <a:prstGeom prst="rect">
            <a:avLst/>
          </a:prstGeom>
          <a:solidFill>
            <a:schemeClr val="accent1">
              <a:alpha val="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069531" y="4812306"/>
            <a:ext cx="3897509" cy="1911771"/>
          </a:xfrm>
          <a:prstGeom prst="rect">
            <a:avLst/>
          </a:prstGeom>
          <a:solidFill>
            <a:schemeClr val="accent1">
              <a:alpha val="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905543" y="1242588"/>
            <a:ext cx="714261" cy="615617"/>
          </a:xfrm>
          <a:prstGeom prst="line">
            <a:avLst/>
          </a:prstGeom>
          <a:ln w="381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53255" idx="2"/>
          </p:cNvCxnSpPr>
          <p:nvPr/>
        </p:nvCxnSpPr>
        <p:spPr>
          <a:xfrm flipV="1">
            <a:off x="2818981" y="3389176"/>
            <a:ext cx="924266" cy="696352"/>
          </a:xfrm>
          <a:prstGeom prst="line">
            <a:avLst/>
          </a:prstGeom>
          <a:ln w="381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9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98" grpId="0"/>
      <p:bldP spid="12" grpId="0" animBg="1"/>
      <p:bldP spid="10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1" name="Group 3"/>
          <p:cNvGraphicFramePr>
            <a:graphicFrameLocks noGrp="1"/>
          </p:cNvGraphicFramePr>
          <p:nvPr>
            <p:ph sz="half" idx="2"/>
          </p:nvPr>
        </p:nvGraphicFramePr>
        <p:xfrm>
          <a:off x="3863975" y="1341439"/>
          <a:ext cx="6275388" cy="2238375"/>
        </p:xfrm>
        <a:graphic>
          <a:graphicData uri="http://schemas.openxmlformats.org/drawingml/2006/table">
            <a:tbl>
              <a:tblPr rtl="1"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5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1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IQ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ניסיון</a:t>
                      </a:r>
                      <a:endParaRPr kumimoji="0" lang="he-IL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מועמד</a:t>
                      </a:r>
                      <a:endParaRPr kumimoji="0" lang="he-IL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120</a:t>
                      </a:r>
                      <a:endParaRPr kumimoji="0" lang="he-IL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1</a:t>
                      </a:r>
                      <a:endParaRPr kumimoji="0" lang="he-IL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110</a:t>
                      </a:r>
                      <a:endParaRPr kumimoji="0" lang="he-I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2</a:t>
                      </a:r>
                      <a:endParaRPr kumimoji="0" lang="he-IL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B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100</a:t>
                      </a:r>
                      <a:endParaRPr kumimoji="0" lang="he-IL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e-IL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3</a:t>
                      </a:r>
                      <a:endParaRPr kumimoji="0" lang="he-IL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David" pitchFamily="34" charset="-79"/>
                        </a:rPr>
                        <a:t>C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David" pitchFamily="34" charset="-79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176" name="Rectangle 25"/>
          <p:cNvSpPr>
            <a:spLocks noChangeArrowheads="1"/>
          </p:cNvSpPr>
          <p:nvPr/>
        </p:nvSpPr>
        <p:spPr bwMode="auto">
          <a:xfrm>
            <a:off x="2063750" y="4191001"/>
            <a:ext cx="8135938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000" b="1" dirty="0"/>
              <a:t>אם המועמדים שונים ביותר מ 10 נקודות </a:t>
            </a:r>
            <a:r>
              <a:rPr lang="en-US" altLang="he-IL" sz="2000" b="1" dirty="0"/>
              <a:t>IQ</a:t>
            </a:r>
            <a:r>
              <a:rPr lang="he-IL" altLang="he-IL" sz="2000" b="1" dirty="0"/>
              <a:t> בוחרים על פי נק' ה </a:t>
            </a:r>
            <a:r>
              <a:rPr lang="en-US" altLang="he-IL" sz="2000" b="1" dirty="0"/>
              <a:t>IQ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000" b="1" dirty="0"/>
              <a:t>אם המועמדים אינם שונים ביותר מ 10 נקודות </a:t>
            </a:r>
            <a:r>
              <a:rPr lang="en-US" altLang="he-IL" sz="2000" b="1" dirty="0"/>
              <a:t>IQ</a:t>
            </a:r>
            <a:r>
              <a:rPr lang="he-IL" altLang="he-IL" sz="2000" b="1" dirty="0"/>
              <a:t> בוחרים על פי הוותק</a:t>
            </a:r>
            <a:endParaRPr lang="en-US" altLang="he-IL" sz="20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000" b="1" dirty="0"/>
              <a:t>A</a:t>
            </a:r>
            <a:r>
              <a:rPr lang="he-IL" altLang="he-IL" sz="2000" b="1" dirty="0"/>
              <a:t> בהשוואה ל </a:t>
            </a:r>
            <a:r>
              <a:rPr lang="en-US" altLang="he-IL" sz="2000" b="1" dirty="0"/>
              <a:t>B</a:t>
            </a:r>
            <a:r>
              <a:rPr lang="he-IL" altLang="he-IL" sz="2000" b="1" dirty="0"/>
              <a:t> נבחר ב </a:t>
            </a:r>
            <a:r>
              <a:rPr lang="en-US" altLang="he-IL" sz="2000" b="1" dirty="0"/>
              <a:t>B</a:t>
            </a:r>
            <a:r>
              <a:rPr lang="he-IL" altLang="he-IL" sz="2000" b="1" dirty="0"/>
              <a:t> על פי הוותק</a:t>
            </a:r>
            <a:endParaRPr lang="en-US" altLang="he-IL" sz="20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000" b="1" dirty="0"/>
              <a:t>B</a:t>
            </a:r>
            <a:r>
              <a:rPr lang="he-IL" altLang="he-IL" sz="2000" b="1" dirty="0"/>
              <a:t> בהשוואה ל </a:t>
            </a:r>
            <a:r>
              <a:rPr lang="en-US" altLang="he-IL" sz="2000" b="1" dirty="0"/>
              <a:t>C</a:t>
            </a:r>
            <a:r>
              <a:rPr lang="he-IL" altLang="he-IL" sz="2000" b="1" dirty="0"/>
              <a:t> נבחר ב </a:t>
            </a:r>
            <a:r>
              <a:rPr lang="en-US" altLang="he-IL" sz="2000" b="1" dirty="0"/>
              <a:t>C</a:t>
            </a:r>
            <a:r>
              <a:rPr lang="he-IL" altLang="he-IL" sz="2000" b="1" dirty="0"/>
              <a:t> על פי הוותק</a:t>
            </a:r>
            <a:endParaRPr lang="en-US" altLang="he-IL" sz="20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000" b="1" dirty="0"/>
              <a:t>A</a:t>
            </a:r>
            <a:r>
              <a:rPr lang="he-IL" altLang="he-IL" sz="2000" b="1" dirty="0"/>
              <a:t> בהשוואה ל </a:t>
            </a:r>
            <a:r>
              <a:rPr lang="en-US" altLang="he-IL" sz="2000" b="1" dirty="0"/>
              <a:t>C</a:t>
            </a:r>
            <a:r>
              <a:rPr lang="he-IL" altLang="he-IL" sz="2000" b="1" dirty="0"/>
              <a:t> נבחר ב </a:t>
            </a:r>
            <a:r>
              <a:rPr lang="en-US" altLang="he-IL" sz="2000" b="1" dirty="0"/>
              <a:t>A</a:t>
            </a:r>
            <a:r>
              <a:rPr lang="he-IL" altLang="he-IL" sz="2000" b="1" dirty="0"/>
              <a:t> לפי ה </a:t>
            </a:r>
            <a:r>
              <a:rPr lang="en-US" altLang="he-IL" sz="2000" b="1" dirty="0"/>
              <a:t>IQ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000" b="1" dirty="0"/>
              <a:t>הפרת הטרנזיטיבית נובעת מהעובדה שחוק ההחלטה מבוסס על שני ממדים שונים- </a:t>
            </a:r>
            <a:r>
              <a:rPr lang="en-US" altLang="he-IL" sz="2000" b="1" dirty="0"/>
              <a:t>IQ</a:t>
            </a:r>
            <a:r>
              <a:rPr lang="he-IL" altLang="he-IL" sz="2000" b="1" dirty="0"/>
              <a:t> וניסיון אשר מתואמים ביחס הפוך. </a:t>
            </a:r>
          </a:p>
        </p:txBody>
      </p:sp>
      <p:sp>
        <p:nvSpPr>
          <p:cNvPr id="49177" name="Rectangle 26"/>
          <p:cNvSpPr>
            <a:spLocks noChangeArrowheads="1"/>
          </p:cNvSpPr>
          <p:nvPr/>
        </p:nvSpPr>
        <p:spPr bwMode="auto">
          <a:xfrm>
            <a:off x="3792538" y="260351"/>
            <a:ext cx="56880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he-IL" sz="2800" b="1" u="sng">
                <a:solidFill>
                  <a:schemeClr val="tx2"/>
                </a:solidFill>
              </a:rPr>
              <a:t>חוסר טרנזיטיביות:</a:t>
            </a:r>
            <a:endParaRPr lang="en-US" altLang="he-IL" sz="2800" b="1" u="sng">
              <a:solidFill>
                <a:schemeClr val="tx2"/>
              </a:solidFill>
            </a:endParaRPr>
          </a:p>
        </p:txBody>
      </p:sp>
      <p:sp>
        <p:nvSpPr>
          <p:cNvPr id="49178" name="TextBox 2"/>
          <p:cNvSpPr txBox="1">
            <a:spLocks noChangeArrowheads="1"/>
          </p:cNvSpPr>
          <p:nvPr/>
        </p:nvSpPr>
        <p:spPr bwMode="auto">
          <a:xfrm>
            <a:off x="4511675" y="3789363"/>
            <a:ext cx="5329238" cy="368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If A</a:t>
            </a:r>
            <a:r>
              <a:rPr lang="he-IL" altLang="en-US" dirty="0"/>
              <a:t>&lt;</a:t>
            </a:r>
            <a:r>
              <a:rPr lang="en-US" altLang="en-US" dirty="0"/>
              <a:t>B</a:t>
            </a:r>
            <a:r>
              <a:rPr lang="he-IL" altLang="en-US" dirty="0"/>
              <a:t>&lt;</a:t>
            </a:r>
            <a:r>
              <a:rPr lang="en-US" altLang="en-US" dirty="0"/>
              <a:t>C</a:t>
            </a:r>
            <a:r>
              <a:rPr lang="he-IL" altLang="en-US" dirty="0"/>
              <a:t> </a:t>
            </a:r>
            <a:r>
              <a:rPr lang="en-US" altLang="en-US" dirty="0"/>
              <a:t>then C&gt;A</a:t>
            </a:r>
            <a:r>
              <a:rPr lang="he-IL" altLang="en-US" dirty="0"/>
              <a:t>  </a:t>
            </a:r>
            <a:endParaRPr lang="en-US" alt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240464" y="3789364"/>
            <a:ext cx="142875" cy="401637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488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1045" y="1058779"/>
            <a:ext cx="8433608" cy="4940968"/>
          </a:xfrm>
        </p:spPr>
        <p:txBody>
          <a:bodyPr>
            <a:normAutofit/>
          </a:bodyPr>
          <a:lstStyle/>
          <a:p>
            <a:pPr lvl="0" algn="r" rtl="1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rgbClr val="9EC544"/>
              </a:buClr>
              <a:buNone/>
            </a:pPr>
            <a:r>
              <a:rPr lang="he-IL" altLang="he-IL" sz="4200" b="1" dirty="0">
                <a:solidFill>
                  <a:prstClr val="black"/>
                </a:solidFill>
              </a:rPr>
              <a:t>קביעות</a:t>
            </a:r>
            <a:r>
              <a:rPr lang="he-IL" altLang="he-IL" sz="4200" dirty="0">
                <a:solidFill>
                  <a:prstClr val="black"/>
                </a:solidFill>
              </a:rPr>
              <a:t> -</a:t>
            </a:r>
            <a:r>
              <a:rPr lang="en-US" altLang="he-IL" sz="4200" b="1" dirty="0">
                <a:solidFill>
                  <a:prstClr val="black"/>
                </a:solidFill>
              </a:rPr>
              <a:t>Invariance</a:t>
            </a:r>
            <a:r>
              <a:rPr lang="en-US" altLang="he-IL" sz="4200" dirty="0">
                <a:solidFill>
                  <a:prstClr val="black"/>
                </a:solidFill>
              </a:rPr>
              <a:t> </a:t>
            </a:r>
            <a:endParaRPr lang="he-IL" altLang="he-IL" sz="4200" dirty="0">
              <a:solidFill>
                <a:prstClr val="black"/>
              </a:solidFill>
            </a:endParaRPr>
          </a:p>
          <a:p>
            <a:pPr lvl="0" algn="r" rtl="1">
              <a:lnSpc>
                <a:spcPct val="90000"/>
              </a:lnSpc>
              <a:buClr>
                <a:srgbClr val="9EC544"/>
              </a:buClr>
              <a:buNone/>
            </a:pPr>
            <a:r>
              <a:rPr lang="he-IL" altLang="he-IL" sz="3000" dirty="0">
                <a:solidFill>
                  <a:prstClr val="black"/>
                </a:solidFill>
              </a:rPr>
              <a:t>  לאופן שבו מוצגות אלטרנטיבות לא צריכה להיות השפעה על הפרט. </a:t>
            </a:r>
            <a:endParaRPr lang="he-IL" sz="3000" dirty="0">
              <a:solidFill>
                <a:prstClr val="black"/>
              </a:solidFill>
            </a:endParaRPr>
          </a:p>
          <a:p>
            <a:pPr lvl="0" algn="r" rtl="1">
              <a:lnSpc>
                <a:spcPct val="90000"/>
              </a:lnSpc>
              <a:buClr>
                <a:srgbClr val="9EC544"/>
              </a:buClr>
              <a:buNone/>
            </a:pPr>
            <a:r>
              <a:rPr lang="he-IL" sz="3000" dirty="0">
                <a:solidFill>
                  <a:prstClr val="black"/>
                </a:solidFill>
              </a:rPr>
              <a:t>  הצגת האלטרנטיבות  כתהליך חד שלבי או דו שלבי , כרווח או הפסד, כצמצום שיעור תמותה או כעליה בשיעור שרידות, לא צריכה להשפיע על העדפות  כל זמן שהתוצאות בפועל לא משתנות. 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64290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>
          <a:xfrm>
            <a:off x="577516" y="0"/>
            <a:ext cx="10347158" cy="6858000"/>
          </a:xfrm>
        </p:spPr>
        <p:txBody>
          <a:bodyPr>
            <a:normAutofit fontScale="92500" lnSpcReduction="20000"/>
          </a:bodyPr>
          <a:lstStyle/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800" u="sng" dirty="0"/>
              <a:t>הפרה של עיקרון הקביעות</a:t>
            </a:r>
            <a:r>
              <a:rPr lang="he-IL" altLang="he-IL" sz="2800" dirty="0"/>
              <a:t>: </a:t>
            </a:r>
            <a:endParaRPr lang="en-US" altLang="he-IL" sz="28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he-IL" sz="2600" dirty="0"/>
              <a:t>A</a:t>
            </a:r>
            <a:r>
              <a:rPr lang="he-IL" altLang="he-IL" sz="2600" dirty="0"/>
              <a:t>: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א' :רווח בטוח של 30 $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ב': 80% סיכויים להרוויח 45$ </a:t>
            </a:r>
            <a:endParaRPr lang="en-US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he-IL" sz="2600" dirty="0"/>
              <a:t>B</a:t>
            </a:r>
            <a:r>
              <a:rPr lang="he-IL" altLang="he-IL" sz="2600" dirty="0"/>
              <a:t>: 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בשלב הראשון ישנם סיכויים של 75% לסיים את המשחק ללא רווח ו 25% לעבור לשלב שני </a:t>
            </a:r>
            <a:r>
              <a:rPr lang="he-IL" altLang="he-IL" sz="2600"/>
              <a:t>בו קיימות שתי אלטרנטיבות</a:t>
            </a:r>
            <a:endParaRPr lang="he-IL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א': רווח בטוח של 30$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ב': 80% סיכויים להרוויח 45$</a:t>
            </a:r>
            <a:endParaRPr lang="en-US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he-IL" sz="2600" dirty="0"/>
              <a:t>C</a:t>
            </a:r>
            <a:r>
              <a:rPr lang="he-IL" altLang="he-IL" sz="2600" dirty="0"/>
              <a:t>: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א': 25% סיכויים להרוויח 30$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e-IL" altLang="he-IL" sz="2600" dirty="0"/>
              <a:t>אלטרנטיבה ב': 20% סיכויים להרוויח 45$ </a:t>
            </a:r>
            <a:endParaRPr lang="en-US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he-IL" sz="2600" dirty="0"/>
              <a:t>C</a:t>
            </a:r>
            <a:r>
              <a:rPr lang="he-IL" altLang="he-IL" sz="2600" dirty="0"/>
              <a:t> ו </a:t>
            </a:r>
            <a:r>
              <a:rPr lang="en-US" altLang="he-IL" sz="2600" dirty="0"/>
              <a:t>B</a:t>
            </a:r>
            <a:r>
              <a:rPr lang="he-IL" altLang="he-IL" sz="2600" dirty="0"/>
              <a:t> זהים מבחינת תועלת </a:t>
            </a:r>
            <a:endParaRPr lang="en-US" altLang="he-IL" sz="2600" dirty="0"/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he-IL" sz="2600" dirty="0"/>
              <a:t>A</a:t>
            </a:r>
            <a:r>
              <a:rPr lang="he-IL" altLang="he-IL" sz="2600" dirty="0"/>
              <a:t>,</a:t>
            </a:r>
            <a:r>
              <a:rPr lang="en-US" altLang="he-IL" sz="2600" dirty="0"/>
              <a:t>B</a:t>
            </a:r>
            <a:r>
              <a:rPr lang="he-IL" altLang="he-IL" sz="2600" dirty="0"/>
              <a:t> נתפסים כזהים. </a:t>
            </a:r>
            <a:endParaRPr lang="en-US" altLang="he-IL" sz="2600" dirty="0"/>
          </a:p>
        </p:txBody>
      </p:sp>
    </p:spTree>
    <p:extLst>
      <p:ext uri="{BB962C8B-B14F-4D97-AF65-F5344CB8AC3E}">
        <p14:creationId xmlns:p14="http://schemas.microsoft.com/office/powerpoint/2010/main" val="164475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/>
          <p:cNvGrpSpPr>
            <a:grpSpLocks/>
          </p:cNvGrpSpPr>
          <p:nvPr/>
        </p:nvGrpSpPr>
        <p:grpSpPr bwMode="auto">
          <a:xfrm>
            <a:off x="5375275" y="765175"/>
            <a:ext cx="2305050" cy="2052638"/>
            <a:chOff x="2426" y="482"/>
            <a:chExt cx="1452" cy="1293"/>
          </a:xfrm>
        </p:grpSpPr>
        <p:sp>
          <p:nvSpPr>
            <p:cNvPr id="52248" name="Line 3"/>
            <p:cNvSpPr>
              <a:spLocks noChangeShapeType="1"/>
            </p:cNvSpPr>
            <p:nvPr/>
          </p:nvSpPr>
          <p:spPr bwMode="auto">
            <a:xfrm flipV="1">
              <a:off x="2426" y="572"/>
              <a:ext cx="862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9" name="Line 4"/>
            <p:cNvSpPr>
              <a:spLocks noChangeShapeType="1"/>
            </p:cNvSpPr>
            <p:nvPr/>
          </p:nvSpPr>
          <p:spPr bwMode="auto">
            <a:xfrm>
              <a:off x="2426" y="1117"/>
              <a:ext cx="907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0" name="Text Box 5"/>
            <p:cNvSpPr txBox="1">
              <a:spLocks noChangeArrowheads="1"/>
            </p:cNvSpPr>
            <p:nvPr/>
          </p:nvSpPr>
          <p:spPr bwMode="auto">
            <a:xfrm>
              <a:off x="2562" y="618"/>
              <a:ext cx="2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1</a:t>
              </a:r>
              <a:endParaRPr lang="en-US" altLang="he-IL" sz="2000"/>
            </a:p>
          </p:txBody>
        </p:sp>
        <p:sp>
          <p:nvSpPr>
            <p:cNvPr id="52251" name="Text Box 6"/>
            <p:cNvSpPr txBox="1">
              <a:spLocks noChangeArrowheads="1"/>
            </p:cNvSpPr>
            <p:nvPr/>
          </p:nvSpPr>
          <p:spPr bwMode="auto">
            <a:xfrm>
              <a:off x="2608" y="1525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0.8</a:t>
              </a:r>
              <a:endParaRPr lang="en-US" altLang="he-IL" sz="2000"/>
            </a:p>
          </p:txBody>
        </p:sp>
        <p:sp>
          <p:nvSpPr>
            <p:cNvPr id="52252" name="Text Box 7"/>
            <p:cNvSpPr txBox="1">
              <a:spLocks noChangeArrowheads="1"/>
            </p:cNvSpPr>
            <p:nvPr/>
          </p:nvSpPr>
          <p:spPr bwMode="auto">
            <a:xfrm>
              <a:off x="3288" y="482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30$</a:t>
              </a:r>
              <a:endParaRPr lang="en-US" altLang="he-IL" sz="2000"/>
            </a:p>
          </p:txBody>
        </p:sp>
        <p:sp>
          <p:nvSpPr>
            <p:cNvPr id="52253" name="Text Box 8"/>
            <p:cNvSpPr txBox="1">
              <a:spLocks noChangeArrowheads="1"/>
            </p:cNvSpPr>
            <p:nvPr/>
          </p:nvSpPr>
          <p:spPr bwMode="auto">
            <a:xfrm>
              <a:off x="3379" y="1525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45$</a:t>
              </a:r>
              <a:endParaRPr lang="en-US" altLang="he-IL" sz="2000"/>
            </a:p>
          </p:txBody>
        </p:sp>
      </p:grpSp>
      <p:sp>
        <p:nvSpPr>
          <p:cNvPr id="52227" name="Text Box 9"/>
          <p:cNvSpPr txBox="1">
            <a:spLocks noChangeArrowheads="1"/>
          </p:cNvSpPr>
          <p:nvPr/>
        </p:nvSpPr>
        <p:spPr bwMode="auto">
          <a:xfrm>
            <a:off x="3216275" y="549276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/>
              <a:t>A</a:t>
            </a:r>
          </a:p>
        </p:txBody>
      </p:sp>
      <p:sp>
        <p:nvSpPr>
          <p:cNvPr id="52228" name="Line 10"/>
          <p:cNvSpPr>
            <a:spLocks noChangeShapeType="1"/>
          </p:cNvSpPr>
          <p:nvPr/>
        </p:nvSpPr>
        <p:spPr bwMode="auto">
          <a:xfrm flipV="1">
            <a:off x="3000376" y="3859214"/>
            <a:ext cx="1368425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11"/>
          <p:cNvSpPr>
            <a:spLocks noChangeShapeType="1"/>
          </p:cNvSpPr>
          <p:nvPr/>
        </p:nvSpPr>
        <p:spPr bwMode="auto">
          <a:xfrm>
            <a:off x="3000376" y="4724401"/>
            <a:ext cx="1439863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Text Box 12"/>
          <p:cNvSpPr txBox="1">
            <a:spLocks noChangeArrowheads="1"/>
          </p:cNvSpPr>
          <p:nvPr/>
        </p:nvSpPr>
        <p:spPr bwMode="auto">
          <a:xfrm>
            <a:off x="2711451" y="3932239"/>
            <a:ext cx="938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0.75</a:t>
            </a:r>
            <a:endParaRPr lang="en-US" altLang="he-IL" sz="2000"/>
          </a:p>
        </p:txBody>
      </p:sp>
      <p:sp>
        <p:nvSpPr>
          <p:cNvPr id="52231" name="Text Box 13"/>
          <p:cNvSpPr txBox="1">
            <a:spLocks noChangeArrowheads="1"/>
          </p:cNvSpPr>
          <p:nvPr/>
        </p:nvSpPr>
        <p:spPr bwMode="auto">
          <a:xfrm>
            <a:off x="2927350" y="5372101"/>
            <a:ext cx="1009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0.25</a:t>
            </a:r>
            <a:endParaRPr lang="en-US" altLang="he-IL" sz="2000"/>
          </a:p>
        </p:txBody>
      </p:sp>
      <p:sp>
        <p:nvSpPr>
          <p:cNvPr id="52232" name="Text Box 14"/>
          <p:cNvSpPr txBox="1">
            <a:spLocks noChangeArrowheads="1"/>
          </p:cNvSpPr>
          <p:nvPr/>
        </p:nvSpPr>
        <p:spPr bwMode="auto">
          <a:xfrm>
            <a:off x="4368801" y="3716339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0$</a:t>
            </a:r>
            <a:endParaRPr lang="en-US" altLang="he-IL" sz="2000"/>
          </a:p>
        </p:txBody>
      </p:sp>
      <p:sp>
        <p:nvSpPr>
          <p:cNvPr id="52233" name="Text Box 15"/>
          <p:cNvSpPr txBox="1">
            <a:spLocks noChangeArrowheads="1"/>
          </p:cNvSpPr>
          <p:nvPr/>
        </p:nvSpPr>
        <p:spPr bwMode="auto">
          <a:xfrm>
            <a:off x="3575050" y="6092826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he-IL" sz="2000" b="1"/>
              <a:t>B</a:t>
            </a:r>
          </a:p>
        </p:txBody>
      </p:sp>
      <p:grpSp>
        <p:nvGrpSpPr>
          <p:cNvPr id="52234" name="Group 16"/>
          <p:cNvGrpSpPr>
            <a:grpSpLocks/>
          </p:cNvGrpSpPr>
          <p:nvPr/>
        </p:nvGrpSpPr>
        <p:grpSpPr bwMode="auto">
          <a:xfrm>
            <a:off x="7608888" y="3544888"/>
            <a:ext cx="2432050" cy="2728912"/>
            <a:chOff x="3833" y="2233"/>
            <a:chExt cx="1532" cy="1719"/>
          </a:xfrm>
        </p:grpSpPr>
        <p:sp>
          <p:nvSpPr>
            <p:cNvPr id="52241" name="Line 17"/>
            <p:cNvSpPr>
              <a:spLocks noChangeShapeType="1"/>
            </p:cNvSpPr>
            <p:nvPr/>
          </p:nvSpPr>
          <p:spPr bwMode="auto">
            <a:xfrm flipV="1">
              <a:off x="3833" y="2301"/>
              <a:ext cx="1001" cy="5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2" name="Line 18"/>
            <p:cNvSpPr>
              <a:spLocks noChangeShapeType="1"/>
            </p:cNvSpPr>
            <p:nvPr/>
          </p:nvSpPr>
          <p:spPr bwMode="auto">
            <a:xfrm>
              <a:off x="3833" y="2850"/>
              <a:ext cx="1053" cy="5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3" name="Text Box 19"/>
            <p:cNvSpPr txBox="1">
              <a:spLocks noChangeArrowheads="1"/>
            </p:cNvSpPr>
            <p:nvPr/>
          </p:nvSpPr>
          <p:spPr bwMode="auto">
            <a:xfrm>
              <a:off x="3969" y="2251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0.25</a:t>
              </a:r>
              <a:endParaRPr lang="en-US" altLang="he-IL" sz="2000"/>
            </a:p>
          </p:txBody>
        </p:sp>
        <p:sp>
          <p:nvSpPr>
            <p:cNvPr id="52244" name="Text Box 20"/>
            <p:cNvSpPr txBox="1">
              <a:spLocks noChangeArrowheads="1"/>
            </p:cNvSpPr>
            <p:nvPr/>
          </p:nvSpPr>
          <p:spPr bwMode="auto">
            <a:xfrm>
              <a:off x="4015" y="3276"/>
              <a:ext cx="4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0.2</a:t>
              </a:r>
              <a:endParaRPr lang="en-US" altLang="he-IL" sz="2000"/>
            </a:p>
          </p:txBody>
        </p:sp>
        <p:sp>
          <p:nvSpPr>
            <p:cNvPr id="52245" name="Text Box 21"/>
            <p:cNvSpPr txBox="1">
              <a:spLocks noChangeArrowheads="1"/>
            </p:cNvSpPr>
            <p:nvPr/>
          </p:nvSpPr>
          <p:spPr bwMode="auto">
            <a:xfrm>
              <a:off x="4695" y="2233"/>
              <a:ext cx="5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30$</a:t>
              </a:r>
              <a:endParaRPr lang="en-US" altLang="he-IL" sz="2000"/>
            </a:p>
          </p:txBody>
        </p:sp>
        <p:sp>
          <p:nvSpPr>
            <p:cNvPr id="52246" name="Text Box 22"/>
            <p:cNvSpPr txBox="1">
              <a:spLocks noChangeArrowheads="1"/>
            </p:cNvSpPr>
            <p:nvPr/>
          </p:nvSpPr>
          <p:spPr bwMode="auto">
            <a:xfrm>
              <a:off x="4786" y="3276"/>
              <a:ext cx="5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he-IL" altLang="he-IL" sz="2000"/>
                <a:t>45$</a:t>
              </a:r>
              <a:endParaRPr lang="en-US" altLang="he-IL" sz="2000"/>
            </a:p>
          </p:txBody>
        </p:sp>
        <p:sp>
          <p:nvSpPr>
            <p:cNvPr id="52247" name="Text Box 23"/>
            <p:cNvSpPr txBox="1">
              <a:spLocks noChangeArrowheads="1"/>
            </p:cNvSpPr>
            <p:nvPr/>
          </p:nvSpPr>
          <p:spPr bwMode="auto">
            <a:xfrm>
              <a:off x="4332" y="3702"/>
              <a:ext cx="45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he-IL" sz="2000" b="1"/>
                <a:t>C</a:t>
              </a:r>
            </a:p>
          </p:txBody>
        </p:sp>
      </p:grpSp>
      <p:sp>
        <p:nvSpPr>
          <p:cNvPr id="52235" name="Line 24"/>
          <p:cNvSpPr>
            <a:spLocks noChangeShapeType="1"/>
          </p:cNvSpPr>
          <p:nvPr/>
        </p:nvSpPr>
        <p:spPr bwMode="auto">
          <a:xfrm flipV="1">
            <a:off x="4440239" y="4868863"/>
            <a:ext cx="11509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6" name="Line 25"/>
          <p:cNvSpPr>
            <a:spLocks noChangeShapeType="1"/>
          </p:cNvSpPr>
          <p:nvPr/>
        </p:nvSpPr>
        <p:spPr bwMode="auto">
          <a:xfrm>
            <a:off x="4440238" y="5516564"/>
            <a:ext cx="10795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7" name="Text Box 26"/>
          <p:cNvSpPr txBox="1">
            <a:spLocks noChangeArrowheads="1"/>
          </p:cNvSpPr>
          <p:nvPr/>
        </p:nvSpPr>
        <p:spPr bwMode="auto">
          <a:xfrm>
            <a:off x="4151313" y="4652964"/>
            <a:ext cx="938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1</a:t>
            </a:r>
            <a:endParaRPr lang="en-US" altLang="he-IL" sz="2000"/>
          </a:p>
        </p:txBody>
      </p:sp>
      <p:sp>
        <p:nvSpPr>
          <p:cNvPr id="52238" name="Text Box 27"/>
          <p:cNvSpPr txBox="1">
            <a:spLocks noChangeArrowheads="1"/>
          </p:cNvSpPr>
          <p:nvPr/>
        </p:nvSpPr>
        <p:spPr bwMode="auto">
          <a:xfrm>
            <a:off x="4440238" y="6021389"/>
            <a:ext cx="938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0.8</a:t>
            </a:r>
            <a:endParaRPr lang="en-US" altLang="he-IL" sz="2000"/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5591176" y="4581526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30$</a:t>
            </a:r>
            <a:endParaRPr lang="en-US" altLang="he-IL" sz="2000"/>
          </a:p>
        </p:txBody>
      </p:sp>
      <p:sp>
        <p:nvSpPr>
          <p:cNvPr id="52240" name="Text Box 29"/>
          <p:cNvSpPr txBox="1">
            <a:spLocks noChangeArrowheads="1"/>
          </p:cNvSpPr>
          <p:nvPr/>
        </p:nvSpPr>
        <p:spPr bwMode="auto">
          <a:xfrm>
            <a:off x="5735638" y="6021389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e-IL" altLang="he-IL" sz="2000"/>
              <a:t>45$</a:t>
            </a:r>
            <a:endParaRPr lang="en-US" altLang="he-IL" sz="2000"/>
          </a:p>
        </p:txBody>
      </p:sp>
    </p:spTree>
    <p:extLst>
      <p:ext uri="{BB962C8B-B14F-4D97-AF65-F5344CB8AC3E}">
        <p14:creationId xmlns:p14="http://schemas.microsoft.com/office/powerpoint/2010/main" val="4254263646"/>
      </p:ext>
    </p:extLst>
  </p:cSld>
  <p:clrMapOvr>
    <a:masterClrMapping/>
  </p:clrMapOvr>
</p:sld>
</file>

<file path=ppt/theme/theme1.xml><?xml version="1.0" encoding="utf-8"?>
<a:theme xmlns:a="http://schemas.openxmlformats.org/drawingml/2006/main" name="1_View">
  <a:themeElements>
    <a:clrScheme name="Custom 1">
      <a:dk1>
        <a:sysClr val="windowText" lastClr="000000"/>
      </a:dk1>
      <a:lt1>
        <a:sysClr val="window" lastClr="FFFFFF"/>
      </a:lt1>
      <a:dk2>
        <a:srgbClr val="1F445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B46E2F80B1800943AA69C2F4BB576BDD" ma:contentTypeVersion="2" ma:contentTypeDescription="צור מסמך חדש." ma:contentTypeScope="" ma:versionID="08da40f42d771e031a3451e3aa4d73a2">
  <xsd:schema xmlns:xsd="http://www.w3.org/2001/XMLSchema" xmlns:xs="http://www.w3.org/2001/XMLSchema" xmlns:p="http://schemas.microsoft.com/office/2006/metadata/properties" xmlns:ns3="9de5123a-b2eb-4682-bbcd-6175d37a4ed5" targetNamespace="http://schemas.microsoft.com/office/2006/metadata/properties" ma:root="true" ma:fieldsID="bc3ae973ee4a4396ee6f5138c39f21c6" ns3:_="">
    <xsd:import namespace="9de5123a-b2eb-4682-bbcd-6175d37a4e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5123a-b2eb-4682-bbcd-6175d37a4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AECF7F-70E2-442A-8BCE-1073237962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915D4-34DE-4141-83FE-4EF6974A9127}">
  <ds:schemaRefs>
    <ds:schemaRef ds:uri="9de5123a-b2eb-4682-bbcd-6175d37a4ed5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F387D1-FB5E-483D-A6FE-75950584BB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5123a-b2eb-4682-bbcd-6175d37a4e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27981</TotalTime>
  <Words>1097</Words>
  <Application>Microsoft Office PowerPoint</Application>
  <PresentationFormat>Widescreen</PresentationFormat>
  <Paragraphs>233</Paragraphs>
  <Slides>19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Cambria Math</vt:lpstr>
      <vt:lpstr>Century Schoolbook</vt:lpstr>
      <vt:lpstr>David</vt:lpstr>
      <vt:lpstr>Times New Roman</vt:lpstr>
      <vt:lpstr>Wingdings</vt:lpstr>
      <vt:lpstr>Wingdings 2</vt:lpstr>
      <vt:lpstr>1_View</vt:lpstr>
      <vt:lpstr>משוואה</vt:lpstr>
      <vt:lpstr>גליון עבודה</vt:lpstr>
      <vt:lpstr>חשיבה וקבלת החלטות </vt:lpstr>
      <vt:lpstr>PowerPoint Presentation</vt:lpstr>
      <vt:lpstr>PowerPoint Presentation</vt:lpstr>
      <vt:lpstr>PowerPoint Presentation</vt:lpstr>
      <vt:lpstr>PowerPoint Presentation</vt:lpstr>
      <vt:lpstr>ההנחות שבבסיס תורת תוחלת התועלת: </vt:lpstr>
      <vt:lpstr>PowerPoint Presentation</vt:lpstr>
      <vt:lpstr>PowerPoint Presentation</vt:lpstr>
      <vt:lpstr>טרנזיטיביות</vt:lpstr>
      <vt:lpstr>חוסר טרנזיטיביות- משאבת הכסף</vt:lpstr>
      <vt:lpstr>PowerPoint Presentation</vt:lpstr>
      <vt:lpstr>הפרה של עיקרון הדומיננטיות (Tversky &amp; Shafir, 1992)</vt:lpstr>
      <vt:lpstr>PowerPoint Presentation</vt:lpstr>
      <vt:lpstr>הפרדוקס של Allais - הפרה של עיקרון אי תלות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Yoella Bereby-Meyer</dc:creator>
  <cp:lastModifiedBy>Yoella Bereby-meyer</cp:lastModifiedBy>
  <cp:revision>424</cp:revision>
  <dcterms:created xsi:type="dcterms:W3CDTF">2021-02-26T13:51:44Z</dcterms:created>
  <dcterms:modified xsi:type="dcterms:W3CDTF">2024-06-13T07:22:27Z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0x010100B46E2F80B1800943AA69C2F4BB576BDD</vt:lpwstr>
  </property>
</Properties>
</file>