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5"/>
  </p:notesMasterIdLst>
  <p:sldIdLst>
    <p:sldId id="259" r:id="rId2"/>
    <p:sldId id="282" r:id="rId3"/>
    <p:sldId id="307" r:id="rId4"/>
    <p:sldId id="257" r:id="rId5"/>
    <p:sldId id="308" r:id="rId6"/>
    <p:sldId id="309" r:id="rId7"/>
    <p:sldId id="310" r:id="rId8"/>
    <p:sldId id="312" r:id="rId9"/>
    <p:sldId id="311" r:id="rId10"/>
    <p:sldId id="313" r:id="rId11"/>
    <p:sldId id="266" r:id="rId12"/>
    <p:sldId id="262" r:id="rId13"/>
    <p:sldId id="320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Livvic" pitchFamily="2" charset="0"/>
      <p:regular r:id="rId20"/>
      <p:bold r:id="rId21"/>
      <p:italic r:id="rId22"/>
      <p:boldItalic r:id="rId23"/>
    </p:embeddedFont>
    <p:embeddedFont>
      <p:font typeface="Nunito" pitchFamily="2" charset="0"/>
      <p:regular r:id="rId24"/>
      <p:bold r:id="rId25"/>
      <p:italic r:id="rId26"/>
      <p:boldItalic r:id="rId27"/>
    </p:embeddedFont>
    <p:embeddedFont>
      <p:font typeface="Roboto Condensed Light" panose="02000000000000000000" pitchFamily="2" charset="0"/>
      <p:regular r:id="rId28"/>
      <p:italic r:id="rId29"/>
    </p:embeddedFont>
    <p:embeddedFont>
      <p:font typeface="Shadows Into Light" panose="020B0604020202020204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C95A940-6DE8-4E38-8F43-9AC947858015}">
  <a:tblStyle styleId="{BC95A940-6DE8-4E38-8F43-9AC94785801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337" autoAdjust="0"/>
  </p:normalViewPr>
  <p:slideViewPr>
    <p:cSldViewPr snapToGrid="0">
      <p:cViewPr varScale="1">
        <p:scale>
          <a:sx n="74" d="100"/>
          <a:sy n="74" d="100"/>
        </p:scale>
        <p:origin x="17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b18d75da81_0_50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b18d75da81_0_50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a92baf38e6_0_16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a92baf38e6_0_16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71697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18d75da81_0_1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18d75da81_0_1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18d75da81_0_1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18d75da81_0_1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26138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77543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18d75da81_0_1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18d75da81_0_1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05054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18d75da81_0_1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18d75da81_0_1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84732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18d75da81_0_1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18d75da81_0_1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7928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18d75da81_0_1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18d75da81_0_1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04688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b18d75da81_0_17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b18d75da81_0_177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b18d75da81_0_9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b18d75da81_0_9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b18d75da81_0_17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b18d75da81_0_177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0700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-8575" y="-8575"/>
            <a:ext cx="9187800" cy="267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311700" y="964950"/>
            <a:ext cx="8520600" cy="96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839200" y="3210450"/>
            <a:ext cx="3465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079100" y="655050"/>
            <a:ext cx="6789600" cy="3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Livvic"/>
              <a:buChar char="●"/>
              <a:defRPr sz="1100"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Char char="○"/>
              <a:defRPr sz="1200"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Char char="■"/>
              <a:defRPr sz="1200"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Char char="●"/>
              <a:defRPr sz="1200"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Char char="○"/>
              <a:defRPr sz="1200"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Char char="■"/>
              <a:defRPr sz="1200"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Char char="●"/>
              <a:defRPr sz="1200"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Char char="○"/>
              <a:defRPr sz="1200"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100"/>
              <a:buFont typeface="Roboto Condensed Light"/>
              <a:buChar char="■"/>
              <a:defRPr sz="1200"/>
            </a:lvl9pPr>
          </a:lstStyle>
          <a:p>
            <a:endParaRPr/>
          </a:p>
        </p:txBody>
      </p:sp>
      <p:sp>
        <p:nvSpPr>
          <p:cNvPr id="18" name="Google Shape;18;p4"/>
          <p:cNvSpPr/>
          <p:nvPr/>
        </p:nvSpPr>
        <p:spPr>
          <a:xfrm>
            <a:off x="8256800" y="150"/>
            <a:ext cx="526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 rot="-5400000">
            <a:off x="4259900" y="2285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/>
          <p:nvPr/>
        </p:nvSpPr>
        <p:spPr>
          <a:xfrm rot="-5400000">
            <a:off x="3523650" y="1805950"/>
            <a:ext cx="2096700" cy="456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668100" y="1098375"/>
            <a:ext cx="7807800" cy="194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02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ubTitle" idx="1"/>
          </p:nvPr>
        </p:nvSpPr>
        <p:spPr>
          <a:xfrm>
            <a:off x="2564250" y="3067800"/>
            <a:ext cx="4015500" cy="11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Design">
  <p:cSld name="CUSTOM_2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/>
          <p:nvPr/>
        </p:nvSpPr>
        <p:spPr>
          <a:xfrm>
            <a:off x="8256800" y="150"/>
            <a:ext cx="526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 rot="-5400000">
            <a:off x="4259900" y="2285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8">
    <p:bg>
      <p:bgPr>
        <a:solidFill>
          <a:schemeClr val="accen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subTitle" idx="1"/>
          </p:nvPr>
        </p:nvSpPr>
        <p:spPr>
          <a:xfrm>
            <a:off x="2341950" y="1149850"/>
            <a:ext cx="4460100" cy="19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Shadows Into Light"/>
              <a:buNone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206100" y="3478150"/>
            <a:ext cx="2731800" cy="83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800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800"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800"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800"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800"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800"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800"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800"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8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2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/>
          <p:nvPr/>
        </p:nvSpPr>
        <p:spPr>
          <a:xfrm>
            <a:off x="8256800" y="150"/>
            <a:ext cx="526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4"/>
          <p:cNvSpPr txBox="1">
            <a:spLocks noGrp="1"/>
          </p:cNvSpPr>
          <p:nvPr>
            <p:ph type="title"/>
          </p:nvPr>
        </p:nvSpPr>
        <p:spPr>
          <a:xfrm rot="-5400000">
            <a:off x="4259900" y="2285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title" idx="2"/>
          </p:nvPr>
        </p:nvSpPr>
        <p:spPr>
          <a:xfrm>
            <a:off x="1116613" y="2978050"/>
            <a:ext cx="2339400" cy="6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49" name="Google Shape;149;p24"/>
          <p:cNvSpPr txBox="1">
            <a:spLocks noGrp="1"/>
          </p:cNvSpPr>
          <p:nvPr>
            <p:ph type="subTitle" idx="1"/>
          </p:nvPr>
        </p:nvSpPr>
        <p:spPr>
          <a:xfrm>
            <a:off x="1203324" y="3668725"/>
            <a:ext cx="2166000" cy="10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0" name="Google Shape;150;p24"/>
          <p:cNvSpPr txBox="1">
            <a:spLocks noGrp="1"/>
          </p:cNvSpPr>
          <p:nvPr>
            <p:ph type="title" idx="3"/>
          </p:nvPr>
        </p:nvSpPr>
        <p:spPr>
          <a:xfrm>
            <a:off x="4777792" y="2978050"/>
            <a:ext cx="2339400" cy="6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subTitle" idx="4"/>
          </p:nvPr>
        </p:nvSpPr>
        <p:spPr>
          <a:xfrm>
            <a:off x="4864499" y="3668725"/>
            <a:ext cx="2166000" cy="10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2" name="Google Shape;152;p24"/>
          <p:cNvSpPr/>
          <p:nvPr/>
        </p:nvSpPr>
        <p:spPr>
          <a:xfrm>
            <a:off x="830125" y="0"/>
            <a:ext cx="2912400" cy="17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4"/>
          <p:cNvSpPr/>
          <p:nvPr/>
        </p:nvSpPr>
        <p:spPr>
          <a:xfrm>
            <a:off x="4491300" y="0"/>
            <a:ext cx="2912400" cy="17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adows Into Light"/>
              <a:buNone/>
              <a:defRPr sz="2800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8" r:id="rId4"/>
    <p:sldLayoutId id="2147483660" r:id="rId5"/>
    <p:sldLayoutId id="2147483664" r:id="rId6"/>
    <p:sldLayoutId id="2147483670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6C9DB2B6-AE3A-8204-5DD7-72E1FEC060A2}"/>
              </a:ext>
            </a:extLst>
          </p:cNvPr>
          <p:cNvSpPr txBox="1"/>
          <p:nvPr/>
        </p:nvSpPr>
        <p:spPr>
          <a:xfrm>
            <a:off x="1222248" y="1108710"/>
            <a:ext cx="683971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7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פסיכופיזיקה</a:t>
            </a:r>
            <a:endParaRPr lang="he-IL" sz="7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79C1042E-8D99-7FF4-22CF-8D966A698D6F}"/>
              </a:ext>
            </a:extLst>
          </p:cNvPr>
          <p:cNvSpPr txBox="1"/>
          <p:nvPr/>
        </p:nvSpPr>
        <p:spPr>
          <a:xfrm>
            <a:off x="1222248" y="2204633"/>
            <a:ext cx="683971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b="1" dirty="0">
                <a:latin typeface="Calibri" panose="020F0502020204030204" pitchFamily="34" charset="0"/>
                <a:cs typeface="Calibri" panose="020F0502020204030204" pitchFamily="34" charset="0"/>
              </a:rPr>
              <a:t>חוקי </a:t>
            </a:r>
            <a:r>
              <a:rPr lang="he-IL" sz="4800" b="1" dirty="0" err="1">
                <a:latin typeface="Calibri" panose="020F0502020204030204" pitchFamily="34" charset="0"/>
                <a:cs typeface="Calibri" panose="020F0502020204030204" pitchFamily="34" charset="0"/>
              </a:rPr>
              <a:t>וובר</a:t>
            </a:r>
            <a:r>
              <a:rPr lang="he-IL" sz="4800" b="1" dirty="0">
                <a:latin typeface="Calibri" panose="020F0502020204030204" pitchFamily="34" charset="0"/>
                <a:cs typeface="Calibri" panose="020F0502020204030204" pitchFamily="34" charset="0"/>
              </a:rPr>
              <a:t>, פכנר </a:t>
            </a:r>
            <a:r>
              <a:rPr lang="he-IL" sz="4800" b="1" dirty="0" err="1">
                <a:latin typeface="Calibri" panose="020F0502020204030204" pitchFamily="34" charset="0"/>
                <a:cs typeface="Calibri" panose="020F0502020204030204" pitchFamily="34" charset="0"/>
              </a:rPr>
              <a:t>וסטיבנס</a:t>
            </a:r>
            <a:endParaRPr lang="he-IL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E006D69A-444E-E726-7590-0A3A6982FDA9}"/>
              </a:ext>
            </a:extLst>
          </p:cNvPr>
          <p:cNvSpPr txBox="1"/>
          <p:nvPr/>
        </p:nvSpPr>
        <p:spPr>
          <a:xfrm>
            <a:off x="1010932" y="2895076"/>
            <a:ext cx="26075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rtl="1">
              <a:buSzPts val="2240"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אתם רגילים לשלם על מנת פלאפל 20₪. </a:t>
            </a:r>
          </a:p>
          <a:p>
            <a:r>
              <a:rPr lang="he-IL" dirty="0"/>
              <a:t>המוכר העלה את המחיר ל-40₪.</a:t>
            </a:r>
            <a:br>
              <a:rPr lang="he-IL" dirty="0"/>
            </a:br>
            <a:r>
              <a:rPr lang="he-IL" dirty="0"/>
              <a:t>האם הייתם מוכנים לשלם 40 ש"ח על המנה?</a:t>
            </a: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248F6E98-8586-1695-79B2-9AF2DCEC855C}"/>
              </a:ext>
            </a:extLst>
          </p:cNvPr>
          <p:cNvSpPr txBox="1"/>
          <p:nvPr/>
        </p:nvSpPr>
        <p:spPr>
          <a:xfrm>
            <a:off x="4746947" y="2895076"/>
            <a:ext cx="25316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rtl="1">
              <a:buSzPts val="2240"/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2000" dirty="0"/>
              <a:t>אתם משלמים 1000₪ בחודש שכר דירה. בעלי הדירה מעלים את המחיר ל-1020₪.</a:t>
            </a:r>
            <a:br>
              <a:rPr lang="he-IL" sz="2000" dirty="0"/>
            </a:br>
            <a:r>
              <a:rPr lang="he-IL" sz="2000" dirty="0"/>
              <a:t>האם הייתם מוכנים להישאר בדירה?</a:t>
            </a:r>
          </a:p>
        </p:txBody>
      </p:sp>
      <p:pic>
        <p:nvPicPr>
          <p:cNvPr id="1026" name="Picture 2" descr="פלאפל טופו">
            <a:extLst>
              <a:ext uri="{FF2B5EF4-FFF2-40B4-BE49-F238E27FC236}">
                <a16:creationId xmlns:a16="http://schemas.microsoft.com/office/drawing/2014/main" id="{C3D8DEC9-AACC-1A35-6CF2-90B4980CE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4"/>
          <a:stretch/>
        </p:blipFill>
        <p:spPr bwMode="auto">
          <a:xfrm>
            <a:off x="1224002" y="1036129"/>
            <a:ext cx="2181364" cy="159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מי אנחנו | מתנ&quot;ס אלפי מנשה">
            <a:extLst>
              <a:ext uri="{FF2B5EF4-FFF2-40B4-BE49-F238E27FC236}">
                <a16:creationId xmlns:a16="http://schemas.microsoft.com/office/drawing/2014/main" id="{ABF810FD-C301-C837-3D08-C052E169E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5" r="13839"/>
          <a:stretch/>
        </p:blipFill>
        <p:spPr bwMode="auto">
          <a:xfrm>
            <a:off x="4835461" y="1036128"/>
            <a:ext cx="2181364" cy="159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מלבן 17">
            <a:extLst>
              <a:ext uri="{FF2B5EF4-FFF2-40B4-BE49-F238E27FC236}">
                <a16:creationId xmlns:a16="http://schemas.microsoft.com/office/drawing/2014/main" id="{B62096AF-F3DC-A52B-CD84-2011CBAFC597}"/>
              </a:ext>
            </a:extLst>
          </p:cNvPr>
          <p:cNvSpPr/>
          <p:nvPr/>
        </p:nvSpPr>
        <p:spPr>
          <a:xfrm>
            <a:off x="2368296" y="143381"/>
            <a:ext cx="3840480" cy="24006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b="1" dirty="0"/>
          </a:p>
        </p:txBody>
      </p:sp>
      <p:grpSp>
        <p:nvGrpSpPr>
          <p:cNvPr id="3" name="Google Shape;173;p3">
            <a:extLst>
              <a:ext uri="{FF2B5EF4-FFF2-40B4-BE49-F238E27FC236}">
                <a16:creationId xmlns:a16="http://schemas.microsoft.com/office/drawing/2014/main" id="{DBE0E2C3-F525-92C5-03E4-30B44B5C3BAC}"/>
              </a:ext>
            </a:extLst>
          </p:cNvPr>
          <p:cNvGrpSpPr/>
          <p:nvPr/>
        </p:nvGrpSpPr>
        <p:grpSpPr>
          <a:xfrm>
            <a:off x="2565019" y="407987"/>
            <a:ext cx="3335338" cy="1874841"/>
            <a:chOff x="496888" y="2157414"/>
            <a:chExt cx="3335339" cy="1874839"/>
          </a:xfrm>
        </p:grpSpPr>
        <p:grpSp>
          <p:nvGrpSpPr>
            <p:cNvPr id="4" name="Google Shape;174;p3">
              <a:extLst>
                <a:ext uri="{FF2B5EF4-FFF2-40B4-BE49-F238E27FC236}">
                  <a16:creationId xmlns:a16="http://schemas.microsoft.com/office/drawing/2014/main" id="{F237D647-E640-94D9-9CF7-B1750DE5F172}"/>
                </a:ext>
              </a:extLst>
            </p:cNvPr>
            <p:cNvGrpSpPr/>
            <p:nvPr/>
          </p:nvGrpSpPr>
          <p:grpSpPr>
            <a:xfrm>
              <a:off x="1346200" y="2771775"/>
              <a:ext cx="1508125" cy="698500"/>
              <a:chOff x="68" y="1788"/>
              <a:chExt cx="950" cy="440"/>
            </a:xfrm>
          </p:grpSpPr>
          <p:sp>
            <p:nvSpPr>
              <p:cNvPr id="14" name="Google Shape;175;p3">
                <a:extLst>
                  <a:ext uri="{FF2B5EF4-FFF2-40B4-BE49-F238E27FC236}">
                    <a16:creationId xmlns:a16="http://schemas.microsoft.com/office/drawing/2014/main" id="{F2F1CFFE-0B64-78D5-5D22-D8BCCD997E80}"/>
                  </a:ext>
                </a:extLst>
              </p:cNvPr>
              <p:cNvSpPr txBox="1"/>
              <p:nvPr/>
            </p:nvSpPr>
            <p:spPr>
              <a:xfrm>
                <a:off x="68" y="1788"/>
                <a:ext cx="950" cy="3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 typeface="Arial"/>
                  <a:buNone/>
                </a:pPr>
                <a:r>
                  <a:rPr lang="iw-IL" sz="3600" b="1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K= </a:t>
                </a:r>
                <a:r>
                  <a:rPr lang="iw-IL" sz="3600" b="1" i="0" u="sng" strike="noStrike" cap="none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△S</a:t>
                </a:r>
                <a:endParaRPr sz="16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76;p3">
                <a:extLst>
                  <a:ext uri="{FF2B5EF4-FFF2-40B4-BE49-F238E27FC236}">
                    <a16:creationId xmlns:a16="http://schemas.microsoft.com/office/drawing/2014/main" id="{1FB11E3E-176D-3DBD-4A19-7D582383FEC0}"/>
                  </a:ext>
                </a:extLst>
              </p:cNvPr>
              <p:cNvSpPr/>
              <p:nvPr/>
            </p:nvSpPr>
            <p:spPr>
              <a:xfrm>
                <a:off x="768" y="1988"/>
                <a:ext cx="201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lang="iw-IL" sz="3600" b="1" i="0" u="none" strike="noStrike" cap="none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</a:t>
                </a:r>
                <a:endParaRPr sz="1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" name="Google Shape;177;p3">
              <a:extLst>
                <a:ext uri="{FF2B5EF4-FFF2-40B4-BE49-F238E27FC236}">
                  <a16:creationId xmlns:a16="http://schemas.microsoft.com/office/drawing/2014/main" id="{B478B183-40F6-0B7C-1B6A-1D6BE120E825}"/>
                </a:ext>
              </a:extLst>
            </p:cNvPr>
            <p:cNvGrpSpPr/>
            <p:nvPr/>
          </p:nvGrpSpPr>
          <p:grpSpPr>
            <a:xfrm>
              <a:off x="496888" y="3211512"/>
              <a:ext cx="1065213" cy="663575"/>
              <a:chOff x="329" y="823"/>
              <a:chExt cx="671" cy="418"/>
            </a:xfrm>
          </p:grpSpPr>
          <p:cxnSp>
            <p:nvCxnSpPr>
              <p:cNvPr id="12" name="Google Shape;178;p3">
                <a:extLst>
                  <a:ext uri="{FF2B5EF4-FFF2-40B4-BE49-F238E27FC236}">
                    <a16:creationId xmlns:a16="http://schemas.microsoft.com/office/drawing/2014/main" id="{FB029C82-B8DE-CB6A-F5D0-183DE6DB49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42" y="823"/>
                <a:ext cx="201" cy="233"/>
              </a:xfrm>
              <a:prstGeom prst="straightConnector1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13" name="Google Shape;179;p3">
                <a:extLst>
                  <a:ext uri="{FF2B5EF4-FFF2-40B4-BE49-F238E27FC236}">
                    <a16:creationId xmlns:a16="http://schemas.microsoft.com/office/drawing/2014/main" id="{ECF9E200-0600-832E-E0B2-D8F0D547CC7D}"/>
                  </a:ext>
                </a:extLst>
              </p:cNvPr>
              <p:cNvSpPr txBox="1"/>
              <p:nvPr/>
            </p:nvSpPr>
            <p:spPr>
              <a:xfrm>
                <a:off x="329" y="1008"/>
                <a:ext cx="671" cy="233"/>
              </a:xfrm>
              <a:prstGeom prst="rect">
                <a:avLst/>
              </a:prstGeom>
              <a:noFill/>
              <a:ln w="9525" cap="flat" cmpd="sng">
                <a:noFill/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rPr lang="iw-IL" sz="1800" b="1" dirty="0">
                    <a:solidFill>
                      <a:schemeClr val="dk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קבוע</a:t>
                </a:r>
                <a:r>
                  <a:rPr lang="iw-IL" sz="1800" b="1" i="0" u="none" strike="noStrike" cap="none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iw-IL" sz="1800" b="1" dirty="0">
                    <a:solidFill>
                      <a:schemeClr val="dk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ובר</a:t>
                </a:r>
                <a:endParaRPr sz="1800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oogle Shape;180;p3">
              <a:extLst>
                <a:ext uri="{FF2B5EF4-FFF2-40B4-BE49-F238E27FC236}">
                  <a16:creationId xmlns:a16="http://schemas.microsoft.com/office/drawing/2014/main" id="{A4792626-23AA-5362-0C03-D9A929F2B81D}"/>
                </a:ext>
              </a:extLst>
            </p:cNvPr>
            <p:cNvGrpSpPr/>
            <p:nvPr/>
          </p:nvGrpSpPr>
          <p:grpSpPr>
            <a:xfrm>
              <a:off x="2703514" y="3351215"/>
              <a:ext cx="906463" cy="681038"/>
              <a:chOff x="1703" y="2111"/>
              <a:chExt cx="571" cy="429"/>
            </a:xfrm>
          </p:grpSpPr>
          <p:cxnSp>
            <p:nvCxnSpPr>
              <p:cNvPr id="10" name="Google Shape;181;p3">
                <a:extLst>
                  <a:ext uri="{FF2B5EF4-FFF2-40B4-BE49-F238E27FC236}">
                    <a16:creationId xmlns:a16="http://schemas.microsoft.com/office/drawing/2014/main" id="{100E7C13-FAE6-87EB-06DA-7EE902E8B159}"/>
                  </a:ext>
                </a:extLst>
              </p:cNvPr>
              <p:cNvCxnSpPr>
                <a:cxnSpLocks/>
                <a:endCxn id="11" idx="0"/>
              </p:cNvCxnSpPr>
              <p:nvPr/>
            </p:nvCxnSpPr>
            <p:spPr>
              <a:xfrm>
                <a:off x="1740" y="2111"/>
                <a:ext cx="249" cy="196"/>
              </a:xfrm>
              <a:prstGeom prst="straightConnector1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11" name="Google Shape;182;p3">
                <a:extLst>
                  <a:ext uri="{FF2B5EF4-FFF2-40B4-BE49-F238E27FC236}">
                    <a16:creationId xmlns:a16="http://schemas.microsoft.com/office/drawing/2014/main" id="{C333BC08-59C2-2F0B-42BC-386B548AB58C}"/>
                  </a:ext>
                </a:extLst>
              </p:cNvPr>
              <p:cNvSpPr txBox="1"/>
              <p:nvPr/>
            </p:nvSpPr>
            <p:spPr>
              <a:xfrm>
                <a:off x="1703" y="2307"/>
                <a:ext cx="571" cy="233"/>
              </a:xfrm>
              <a:prstGeom prst="rect">
                <a:avLst/>
              </a:prstGeom>
              <a:noFill/>
              <a:ln w="9525" cap="flat" cmpd="sng">
                <a:noFill/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rPr lang="iw-IL" sz="1800" b="1" dirty="0">
                    <a:solidFill>
                      <a:schemeClr val="dk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סטנדרט</a:t>
                </a:r>
                <a:endParaRPr sz="1800" b="1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oogle Shape;183;p3">
              <a:extLst>
                <a:ext uri="{FF2B5EF4-FFF2-40B4-BE49-F238E27FC236}">
                  <a16:creationId xmlns:a16="http://schemas.microsoft.com/office/drawing/2014/main" id="{456363F2-04AE-BAE0-04C2-47D01923F418}"/>
                </a:ext>
              </a:extLst>
            </p:cNvPr>
            <p:cNvGrpSpPr/>
            <p:nvPr/>
          </p:nvGrpSpPr>
          <p:grpSpPr>
            <a:xfrm>
              <a:off x="2690814" y="2157414"/>
              <a:ext cx="1141413" cy="738188"/>
              <a:chOff x="1695" y="1359"/>
              <a:chExt cx="719" cy="465"/>
            </a:xfrm>
          </p:grpSpPr>
          <p:cxnSp>
            <p:nvCxnSpPr>
              <p:cNvPr id="8" name="Google Shape;184;p3">
                <a:extLst>
                  <a:ext uri="{FF2B5EF4-FFF2-40B4-BE49-F238E27FC236}">
                    <a16:creationId xmlns:a16="http://schemas.microsoft.com/office/drawing/2014/main" id="{041D2408-4604-A577-DA1E-B21E64D77AF2}"/>
                  </a:ext>
                </a:extLst>
              </p:cNvPr>
              <p:cNvCxnSpPr>
                <a:cxnSpLocks/>
                <a:stCxn id="9" idx="2"/>
              </p:cNvCxnSpPr>
              <p:nvPr/>
            </p:nvCxnSpPr>
            <p:spPr>
              <a:xfrm flipH="1">
                <a:off x="1776" y="1592"/>
                <a:ext cx="279" cy="232"/>
              </a:xfrm>
              <a:prstGeom prst="straightConnector1">
                <a:avLst/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9" name="Google Shape;185;p3">
                <a:extLst>
                  <a:ext uri="{FF2B5EF4-FFF2-40B4-BE49-F238E27FC236}">
                    <a16:creationId xmlns:a16="http://schemas.microsoft.com/office/drawing/2014/main" id="{9F664736-772D-1A44-2116-7EF9A18566D6}"/>
                  </a:ext>
                </a:extLst>
              </p:cNvPr>
              <p:cNvSpPr txBox="1"/>
              <p:nvPr/>
            </p:nvSpPr>
            <p:spPr>
              <a:xfrm>
                <a:off x="1695" y="1359"/>
                <a:ext cx="719" cy="233"/>
              </a:xfrm>
              <a:prstGeom prst="rect">
                <a:avLst/>
              </a:prstGeom>
              <a:noFill/>
              <a:ln w="9525" cap="flat" cmpd="sng">
                <a:noFill/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rPr lang="iw-IL" sz="1800" b="1" i="0" u="none" strike="noStrike" cap="none" dirty="0">
                    <a:solidFill>
                      <a:schemeClr val="dk1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סף ההבדל</a:t>
                </a:r>
                <a:endParaRPr sz="1800" b="1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9C8BFB23-D38E-4B17-B56D-DA22D9880A0B}"/>
              </a:ext>
            </a:extLst>
          </p:cNvPr>
          <p:cNvSpPr txBox="1"/>
          <p:nvPr/>
        </p:nvSpPr>
        <p:spPr>
          <a:xfrm>
            <a:off x="201168" y="2798547"/>
            <a:ext cx="770214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e-IL" sz="2000" b="1" i="0" u="sng" strike="noStrike" cap="none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חוק ובר</a:t>
            </a:r>
            <a:r>
              <a:rPr lang="he-IL" sz="2000" b="1" i="0" u="none" strike="noStrike" cap="none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: </a:t>
            </a:r>
            <a:r>
              <a:rPr lang="he-IL" sz="2000" b="0" i="0" u="none" strike="noStrike" cap="none" dirty="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עבור כל אופנות חושית ישנו יחס קבוע בין עוצמת הגירוי (הסטנדרט) </a:t>
            </a: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e-IL" sz="2000" b="0" i="0" u="none" strike="noStrike" cap="none" dirty="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לבין עוצמת הגירוי הנדרשת על מנת שיזוהה הבדל. </a:t>
            </a:r>
            <a:endParaRPr lang="he-IL" sz="20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he-IL" sz="2000" b="0" i="0" u="none" strike="noStrike" cap="none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342900" marR="0" lvl="0" indent="-3429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e-IL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חוק ובר מנבא מהו השינוי הפיסיקלי הנדרש על מנת שנרגיש בהבדל בין שני גירויים.</a:t>
            </a:r>
            <a:endParaRPr lang="he-IL" sz="20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342900" marR="0" lvl="0" indent="-34290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e-IL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החוק אינו עוסק בעוצמת התחושה של האדם – כמה האדם מרגיש שחל שינוי. </a:t>
            </a:r>
            <a:br>
              <a:rPr lang="he-IL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endParaRPr lang="he-IL" sz="2000" b="0" i="0" u="none" strike="noStrike" cap="none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604BA9AB-FC39-89AF-F9D6-A8592576350D}"/>
              </a:ext>
            </a:extLst>
          </p:cNvPr>
          <p:cNvSpPr txBox="1"/>
          <p:nvPr/>
        </p:nvSpPr>
        <p:spPr>
          <a:xfrm rot="5400000">
            <a:off x="7303085" y="2241061"/>
            <a:ext cx="24627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latin typeface="Calibri" panose="020F0502020204030204" pitchFamily="34" charset="0"/>
                <a:cs typeface="Calibri" panose="020F0502020204030204" pitchFamily="34" charset="0"/>
              </a:rPr>
              <a:t>חוק </a:t>
            </a:r>
            <a:r>
              <a:rPr lang="he-IL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וובר</a:t>
            </a:r>
            <a:endParaRPr lang="he-IL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32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44887A6-65F0-6E3D-77C4-4CE2C11CB773}"/>
              </a:ext>
            </a:extLst>
          </p:cNvPr>
          <p:cNvSpPr txBox="1"/>
          <p:nvPr/>
        </p:nvSpPr>
        <p:spPr>
          <a:xfrm rot="5400000">
            <a:off x="7303085" y="2241061"/>
            <a:ext cx="24627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latin typeface="Calibri" panose="020F0502020204030204" pitchFamily="34" charset="0"/>
                <a:cs typeface="Calibri" panose="020F0502020204030204" pitchFamily="34" charset="0"/>
              </a:rPr>
              <a:t>חוק פכנר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6F24F0DA-4E06-BC61-A16E-3E40AC4D25DB}"/>
              </a:ext>
            </a:extLst>
          </p:cNvPr>
          <p:cNvSpPr txBox="1"/>
          <p:nvPr/>
        </p:nvSpPr>
        <p:spPr>
          <a:xfrm>
            <a:off x="2654679" y="3405678"/>
            <a:ext cx="5303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85750" indent="-285750" algn="r" rtl="1">
              <a:buSzPts val="1680"/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סילום עקיף. </a:t>
            </a:r>
          </a:p>
        </p:txBody>
      </p:sp>
      <p:grpSp>
        <p:nvGrpSpPr>
          <p:cNvPr id="13" name="קבוצה 12">
            <a:extLst>
              <a:ext uri="{FF2B5EF4-FFF2-40B4-BE49-F238E27FC236}">
                <a16:creationId xmlns:a16="http://schemas.microsoft.com/office/drawing/2014/main" id="{8B507BB7-46A5-2B71-D414-92326F0F86A4}"/>
              </a:ext>
            </a:extLst>
          </p:cNvPr>
          <p:cNvGrpSpPr/>
          <p:nvPr/>
        </p:nvGrpSpPr>
        <p:grpSpPr>
          <a:xfrm>
            <a:off x="0" y="3207271"/>
            <a:ext cx="3759871" cy="1856980"/>
            <a:chOff x="2375200" y="4779963"/>
            <a:chExt cx="4100213" cy="2082800"/>
          </a:xfrm>
        </p:grpSpPr>
        <p:grpSp>
          <p:nvGrpSpPr>
            <p:cNvPr id="14" name="Google Shape;194;p4">
              <a:extLst>
                <a:ext uri="{FF2B5EF4-FFF2-40B4-BE49-F238E27FC236}">
                  <a16:creationId xmlns:a16="http://schemas.microsoft.com/office/drawing/2014/main" id="{8A9CE5C3-72C8-2417-0C2B-83057CFDE753}"/>
                </a:ext>
              </a:extLst>
            </p:cNvPr>
            <p:cNvGrpSpPr/>
            <p:nvPr/>
          </p:nvGrpSpPr>
          <p:grpSpPr>
            <a:xfrm>
              <a:off x="3235325" y="5045075"/>
              <a:ext cx="2614613" cy="1447800"/>
              <a:chOff x="2057400" y="3124200"/>
              <a:chExt cx="4800600" cy="2209800"/>
            </a:xfrm>
          </p:grpSpPr>
          <p:grpSp>
            <p:nvGrpSpPr>
              <p:cNvPr id="19" name="Google Shape;195;p4">
                <a:extLst>
                  <a:ext uri="{FF2B5EF4-FFF2-40B4-BE49-F238E27FC236}">
                    <a16:creationId xmlns:a16="http://schemas.microsoft.com/office/drawing/2014/main" id="{70042693-7A00-3E5C-E9B3-E086331CE1CB}"/>
                  </a:ext>
                </a:extLst>
              </p:cNvPr>
              <p:cNvGrpSpPr/>
              <p:nvPr/>
            </p:nvGrpSpPr>
            <p:grpSpPr>
              <a:xfrm>
                <a:off x="2133600" y="3124200"/>
                <a:ext cx="4724400" cy="2209800"/>
                <a:chOff x="1344" y="3024"/>
                <a:chExt cx="2496" cy="864"/>
              </a:xfrm>
            </p:grpSpPr>
            <p:cxnSp>
              <p:nvCxnSpPr>
                <p:cNvPr id="28" name="Google Shape;196;p4">
                  <a:extLst>
                    <a:ext uri="{FF2B5EF4-FFF2-40B4-BE49-F238E27FC236}">
                      <a16:creationId xmlns:a16="http://schemas.microsoft.com/office/drawing/2014/main" id="{CD8A6AA6-A701-0A25-3151-6D877BEA9A83}"/>
                    </a:ext>
                  </a:extLst>
                </p:cNvPr>
                <p:cNvCxnSpPr/>
                <p:nvPr/>
              </p:nvCxnSpPr>
              <p:spPr>
                <a:xfrm>
                  <a:off x="1536" y="3744"/>
                  <a:ext cx="0" cy="14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grpSp>
              <p:nvGrpSpPr>
                <p:cNvPr id="29" name="Google Shape;197;p4">
                  <a:extLst>
                    <a:ext uri="{FF2B5EF4-FFF2-40B4-BE49-F238E27FC236}">
                      <a16:creationId xmlns:a16="http://schemas.microsoft.com/office/drawing/2014/main" id="{25534859-034C-90B0-7BA2-316AF5FC3F44}"/>
                    </a:ext>
                  </a:extLst>
                </p:cNvPr>
                <p:cNvGrpSpPr/>
                <p:nvPr/>
              </p:nvGrpSpPr>
              <p:grpSpPr>
                <a:xfrm>
                  <a:off x="1344" y="3024"/>
                  <a:ext cx="2496" cy="864"/>
                  <a:chOff x="1344" y="3072"/>
                  <a:chExt cx="2496" cy="864"/>
                </a:xfrm>
              </p:grpSpPr>
              <p:cxnSp>
                <p:nvCxnSpPr>
                  <p:cNvPr id="30" name="Google Shape;198;p4">
                    <a:extLst>
                      <a:ext uri="{FF2B5EF4-FFF2-40B4-BE49-F238E27FC236}">
                        <a16:creationId xmlns:a16="http://schemas.microsoft.com/office/drawing/2014/main" id="{8F395B50-6DBB-39B1-C1A1-BEE88FD410D7}"/>
                      </a:ext>
                    </a:extLst>
                  </p:cNvPr>
                  <p:cNvCxnSpPr/>
                  <p:nvPr/>
                </p:nvCxnSpPr>
                <p:spPr>
                  <a:xfrm>
                    <a:off x="1344" y="3792"/>
                    <a:ext cx="192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dot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31" name="Google Shape;199;p4">
                    <a:extLst>
                      <a:ext uri="{FF2B5EF4-FFF2-40B4-BE49-F238E27FC236}">
                        <a16:creationId xmlns:a16="http://schemas.microsoft.com/office/drawing/2014/main" id="{6CE9DA03-0A5B-9CE5-B045-7997B86B0EE6}"/>
                      </a:ext>
                    </a:extLst>
                  </p:cNvPr>
                  <p:cNvCxnSpPr/>
                  <p:nvPr/>
                </p:nvCxnSpPr>
                <p:spPr>
                  <a:xfrm>
                    <a:off x="1344" y="3648"/>
                    <a:ext cx="432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dot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60" name="Google Shape;200;p4">
                    <a:extLst>
                      <a:ext uri="{FF2B5EF4-FFF2-40B4-BE49-F238E27FC236}">
                        <a16:creationId xmlns:a16="http://schemas.microsoft.com/office/drawing/2014/main" id="{DCFDE262-2065-88AA-BBFE-31CEDFC3EC04}"/>
                      </a:ext>
                    </a:extLst>
                  </p:cNvPr>
                  <p:cNvCxnSpPr/>
                  <p:nvPr/>
                </p:nvCxnSpPr>
                <p:spPr>
                  <a:xfrm>
                    <a:off x="1776" y="3648"/>
                    <a:ext cx="0" cy="288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dot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61" name="Google Shape;201;p4">
                    <a:extLst>
                      <a:ext uri="{FF2B5EF4-FFF2-40B4-BE49-F238E27FC236}">
                        <a16:creationId xmlns:a16="http://schemas.microsoft.com/office/drawing/2014/main" id="{2B23DF96-C74B-AB3E-8AD1-EC768D55FDE0}"/>
                      </a:ext>
                    </a:extLst>
                  </p:cNvPr>
                  <p:cNvCxnSpPr/>
                  <p:nvPr/>
                </p:nvCxnSpPr>
                <p:spPr>
                  <a:xfrm>
                    <a:off x="1344" y="3504"/>
                    <a:ext cx="768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dot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62" name="Google Shape;202;p4">
                    <a:extLst>
                      <a:ext uri="{FF2B5EF4-FFF2-40B4-BE49-F238E27FC236}">
                        <a16:creationId xmlns:a16="http://schemas.microsoft.com/office/drawing/2014/main" id="{40987A05-9303-8E9C-3743-A2F5F54B38BF}"/>
                      </a:ext>
                    </a:extLst>
                  </p:cNvPr>
                  <p:cNvCxnSpPr/>
                  <p:nvPr/>
                </p:nvCxnSpPr>
                <p:spPr>
                  <a:xfrm>
                    <a:off x="2112" y="3504"/>
                    <a:ext cx="0" cy="432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dot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63" name="Google Shape;203;p4">
                    <a:extLst>
                      <a:ext uri="{FF2B5EF4-FFF2-40B4-BE49-F238E27FC236}">
                        <a16:creationId xmlns:a16="http://schemas.microsoft.com/office/drawing/2014/main" id="{F51662DE-1833-CCB5-0B5F-1387DEC8AD94}"/>
                      </a:ext>
                    </a:extLst>
                  </p:cNvPr>
                  <p:cNvCxnSpPr/>
                  <p:nvPr/>
                </p:nvCxnSpPr>
                <p:spPr>
                  <a:xfrm>
                    <a:off x="1344" y="3360"/>
                    <a:ext cx="12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dot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64" name="Google Shape;204;p4">
                    <a:extLst>
                      <a:ext uri="{FF2B5EF4-FFF2-40B4-BE49-F238E27FC236}">
                        <a16:creationId xmlns:a16="http://schemas.microsoft.com/office/drawing/2014/main" id="{47ACB1FB-3757-8B3F-424A-5D9D643100A8}"/>
                      </a:ext>
                    </a:extLst>
                  </p:cNvPr>
                  <p:cNvCxnSpPr/>
                  <p:nvPr/>
                </p:nvCxnSpPr>
                <p:spPr>
                  <a:xfrm>
                    <a:off x="2544" y="3360"/>
                    <a:ext cx="0" cy="576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dot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65" name="Google Shape;205;p4">
                    <a:extLst>
                      <a:ext uri="{FF2B5EF4-FFF2-40B4-BE49-F238E27FC236}">
                        <a16:creationId xmlns:a16="http://schemas.microsoft.com/office/drawing/2014/main" id="{736C74A0-15BC-F5EF-9585-9E3CDCCE06D6}"/>
                      </a:ext>
                    </a:extLst>
                  </p:cNvPr>
                  <p:cNvCxnSpPr/>
                  <p:nvPr/>
                </p:nvCxnSpPr>
                <p:spPr>
                  <a:xfrm>
                    <a:off x="1344" y="3216"/>
                    <a:ext cx="1728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dot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66" name="Google Shape;206;p4">
                    <a:extLst>
                      <a:ext uri="{FF2B5EF4-FFF2-40B4-BE49-F238E27FC236}">
                        <a16:creationId xmlns:a16="http://schemas.microsoft.com/office/drawing/2014/main" id="{A773BFA7-E6F8-166C-45D9-A78E2A1A030A}"/>
                      </a:ext>
                    </a:extLst>
                  </p:cNvPr>
                  <p:cNvCxnSpPr/>
                  <p:nvPr/>
                </p:nvCxnSpPr>
                <p:spPr>
                  <a:xfrm>
                    <a:off x="3072" y="3216"/>
                    <a:ext cx="0" cy="72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dot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67" name="Google Shape;207;p4">
                    <a:extLst>
                      <a:ext uri="{FF2B5EF4-FFF2-40B4-BE49-F238E27FC236}">
                        <a16:creationId xmlns:a16="http://schemas.microsoft.com/office/drawing/2014/main" id="{3B9C2042-D99A-8610-5B4C-4B64D1650B5F}"/>
                      </a:ext>
                    </a:extLst>
                  </p:cNvPr>
                  <p:cNvCxnSpPr/>
                  <p:nvPr/>
                </p:nvCxnSpPr>
                <p:spPr>
                  <a:xfrm>
                    <a:off x="1344" y="3072"/>
                    <a:ext cx="2496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dot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168" name="Google Shape;208;p4">
                    <a:extLst>
                      <a:ext uri="{FF2B5EF4-FFF2-40B4-BE49-F238E27FC236}">
                        <a16:creationId xmlns:a16="http://schemas.microsoft.com/office/drawing/2014/main" id="{146412E6-5B1D-705F-5E79-BFFE8E8B7D85}"/>
                      </a:ext>
                    </a:extLst>
                  </p:cNvPr>
                  <p:cNvCxnSpPr/>
                  <p:nvPr/>
                </p:nvCxnSpPr>
                <p:spPr>
                  <a:xfrm>
                    <a:off x="3840" y="3072"/>
                    <a:ext cx="0" cy="864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dot"/>
                    <a:round/>
                    <a:headEnd type="none" w="sm" len="sm"/>
                    <a:tailEnd type="none" w="sm" len="sm"/>
                  </a:ln>
                </p:spPr>
              </p:cxnSp>
            </p:grpSp>
          </p:grpSp>
          <p:grpSp>
            <p:nvGrpSpPr>
              <p:cNvPr id="20" name="Google Shape;209;p4">
                <a:extLst>
                  <a:ext uri="{FF2B5EF4-FFF2-40B4-BE49-F238E27FC236}">
                    <a16:creationId xmlns:a16="http://schemas.microsoft.com/office/drawing/2014/main" id="{601C75F9-E933-BE8A-39E9-27A966629AD7}"/>
                  </a:ext>
                </a:extLst>
              </p:cNvPr>
              <p:cNvGrpSpPr/>
              <p:nvPr/>
            </p:nvGrpSpPr>
            <p:grpSpPr>
              <a:xfrm>
                <a:off x="2057400" y="3124200"/>
                <a:ext cx="4800600" cy="2209800"/>
                <a:chOff x="1296" y="1968"/>
                <a:chExt cx="3024" cy="1392"/>
              </a:xfrm>
            </p:grpSpPr>
            <p:cxnSp>
              <p:nvCxnSpPr>
                <p:cNvPr id="21" name="Google Shape;210;p4">
                  <a:extLst>
                    <a:ext uri="{FF2B5EF4-FFF2-40B4-BE49-F238E27FC236}">
                      <a16:creationId xmlns:a16="http://schemas.microsoft.com/office/drawing/2014/main" id="{61F4A7EA-2423-BECF-1710-3FB2A51FAA62}"/>
                    </a:ext>
                  </a:extLst>
                </p:cNvPr>
                <p:cNvCxnSpPr/>
                <p:nvPr/>
              </p:nvCxnSpPr>
              <p:spPr>
                <a:xfrm rot="10800000" flipH="1">
                  <a:off x="2784" y="2208"/>
                  <a:ext cx="624" cy="24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grpSp>
              <p:nvGrpSpPr>
                <p:cNvPr id="22" name="Google Shape;211;p4">
                  <a:extLst>
                    <a:ext uri="{FF2B5EF4-FFF2-40B4-BE49-F238E27FC236}">
                      <a16:creationId xmlns:a16="http://schemas.microsoft.com/office/drawing/2014/main" id="{7ADAF032-E5D5-4AF6-B40F-2DE9D8F4F7AF}"/>
                    </a:ext>
                  </a:extLst>
                </p:cNvPr>
                <p:cNvGrpSpPr/>
                <p:nvPr/>
              </p:nvGrpSpPr>
              <p:grpSpPr>
                <a:xfrm>
                  <a:off x="1296" y="1968"/>
                  <a:ext cx="3024" cy="1392"/>
                  <a:chOff x="1296" y="1968"/>
                  <a:chExt cx="3024" cy="1392"/>
                </a:xfrm>
              </p:grpSpPr>
              <p:cxnSp>
                <p:nvCxnSpPr>
                  <p:cNvPr id="23" name="Google Shape;212;p4">
                    <a:extLst>
                      <a:ext uri="{FF2B5EF4-FFF2-40B4-BE49-F238E27FC236}">
                        <a16:creationId xmlns:a16="http://schemas.microsoft.com/office/drawing/2014/main" id="{4D10A75C-84B2-D77A-02BA-8523044B36D5}"/>
                      </a:ext>
                    </a:extLst>
                  </p:cNvPr>
                  <p:cNvCxnSpPr/>
                  <p:nvPr/>
                </p:nvCxnSpPr>
                <p:spPr>
                  <a:xfrm rot="10800000" flipH="1">
                    <a:off x="1296" y="3120"/>
                    <a:ext cx="288" cy="240"/>
                  </a:xfrm>
                  <a:prstGeom prst="straightConnector1">
                    <a:avLst/>
                  </a:prstGeom>
                  <a:noFill/>
                  <a:ln w="28575" cap="flat" cmpd="sng">
                    <a:solidFill>
                      <a:srgbClr val="FF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24" name="Google Shape;213;p4">
                    <a:extLst>
                      <a:ext uri="{FF2B5EF4-FFF2-40B4-BE49-F238E27FC236}">
                        <a16:creationId xmlns:a16="http://schemas.microsoft.com/office/drawing/2014/main" id="{7827C2BB-1DD3-032C-0186-286417A5AC83}"/>
                      </a:ext>
                    </a:extLst>
                  </p:cNvPr>
                  <p:cNvCxnSpPr/>
                  <p:nvPr/>
                </p:nvCxnSpPr>
                <p:spPr>
                  <a:xfrm rot="10800000" flipH="1">
                    <a:off x="1584" y="2880"/>
                    <a:ext cx="288" cy="240"/>
                  </a:xfrm>
                  <a:prstGeom prst="straightConnector1">
                    <a:avLst/>
                  </a:prstGeom>
                  <a:noFill/>
                  <a:ln w="28575" cap="flat" cmpd="sng">
                    <a:solidFill>
                      <a:srgbClr val="FF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25" name="Google Shape;214;p4">
                    <a:extLst>
                      <a:ext uri="{FF2B5EF4-FFF2-40B4-BE49-F238E27FC236}">
                        <a16:creationId xmlns:a16="http://schemas.microsoft.com/office/drawing/2014/main" id="{E29F19F0-1A84-BC4A-E031-C9FBC2EB04F4}"/>
                      </a:ext>
                    </a:extLst>
                  </p:cNvPr>
                  <p:cNvCxnSpPr/>
                  <p:nvPr/>
                </p:nvCxnSpPr>
                <p:spPr>
                  <a:xfrm rot="10800000" flipH="1">
                    <a:off x="1872" y="2688"/>
                    <a:ext cx="384" cy="192"/>
                  </a:xfrm>
                  <a:prstGeom prst="straightConnector1">
                    <a:avLst/>
                  </a:prstGeom>
                  <a:noFill/>
                  <a:ln w="28575" cap="flat" cmpd="sng">
                    <a:solidFill>
                      <a:srgbClr val="FF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26" name="Google Shape;215;p4">
                    <a:extLst>
                      <a:ext uri="{FF2B5EF4-FFF2-40B4-BE49-F238E27FC236}">
                        <a16:creationId xmlns:a16="http://schemas.microsoft.com/office/drawing/2014/main" id="{6967815B-1D5C-B3F4-CD2E-901D5997D559}"/>
                      </a:ext>
                    </a:extLst>
                  </p:cNvPr>
                  <p:cNvCxnSpPr/>
                  <p:nvPr/>
                </p:nvCxnSpPr>
                <p:spPr>
                  <a:xfrm rot="10800000" flipH="1">
                    <a:off x="2256" y="2448"/>
                    <a:ext cx="528" cy="240"/>
                  </a:xfrm>
                  <a:prstGeom prst="straightConnector1">
                    <a:avLst/>
                  </a:prstGeom>
                  <a:noFill/>
                  <a:ln w="28575" cap="flat" cmpd="sng">
                    <a:solidFill>
                      <a:srgbClr val="FF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27" name="Google Shape;216;p4">
                    <a:extLst>
                      <a:ext uri="{FF2B5EF4-FFF2-40B4-BE49-F238E27FC236}">
                        <a16:creationId xmlns:a16="http://schemas.microsoft.com/office/drawing/2014/main" id="{7F59C421-BBC3-749B-715A-0A884B22765A}"/>
                      </a:ext>
                    </a:extLst>
                  </p:cNvPr>
                  <p:cNvCxnSpPr/>
                  <p:nvPr/>
                </p:nvCxnSpPr>
                <p:spPr>
                  <a:xfrm rot="10800000" flipH="1">
                    <a:off x="3408" y="1968"/>
                    <a:ext cx="912" cy="240"/>
                  </a:xfrm>
                  <a:prstGeom prst="straightConnector1">
                    <a:avLst/>
                  </a:prstGeom>
                  <a:noFill/>
                  <a:ln w="28575" cap="flat" cmpd="sng">
                    <a:solidFill>
                      <a:srgbClr val="FF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</p:grpSp>
          </p:grpSp>
        </p:grpSp>
        <p:cxnSp>
          <p:nvCxnSpPr>
            <p:cNvPr id="15" name="Google Shape;217;p4">
              <a:extLst>
                <a:ext uri="{FF2B5EF4-FFF2-40B4-BE49-F238E27FC236}">
                  <a16:creationId xmlns:a16="http://schemas.microsoft.com/office/drawing/2014/main" id="{60BDD7D6-CFA1-A582-1E87-8480F56A3155}"/>
                </a:ext>
              </a:extLst>
            </p:cNvPr>
            <p:cNvCxnSpPr/>
            <p:nvPr/>
          </p:nvCxnSpPr>
          <p:spPr>
            <a:xfrm>
              <a:off x="3235325" y="4779963"/>
              <a:ext cx="0" cy="1712912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6" name="Google Shape;218;p4">
              <a:extLst>
                <a:ext uri="{FF2B5EF4-FFF2-40B4-BE49-F238E27FC236}">
                  <a16:creationId xmlns:a16="http://schemas.microsoft.com/office/drawing/2014/main" id="{9D521277-5E34-5E9E-E4A9-1B4BF460795D}"/>
                </a:ext>
              </a:extLst>
            </p:cNvPr>
            <p:cNvCxnSpPr/>
            <p:nvPr/>
          </p:nvCxnSpPr>
          <p:spPr>
            <a:xfrm>
              <a:off x="3235325" y="6492875"/>
              <a:ext cx="324008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7" name="Google Shape;219;p4">
              <a:extLst>
                <a:ext uri="{FF2B5EF4-FFF2-40B4-BE49-F238E27FC236}">
                  <a16:creationId xmlns:a16="http://schemas.microsoft.com/office/drawing/2014/main" id="{27796ABA-C14E-6532-4181-2BCE1FE64560}"/>
                </a:ext>
              </a:extLst>
            </p:cNvPr>
            <p:cNvSpPr txBox="1"/>
            <p:nvPr/>
          </p:nvSpPr>
          <p:spPr>
            <a:xfrm>
              <a:off x="2375200" y="5237163"/>
              <a:ext cx="837397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iw-IL" sz="1600" b="0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יחידות </a:t>
              </a:r>
              <a:br>
                <a:rPr lang="iw-IL" sz="1600" b="0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</a:br>
              <a:r>
                <a:rPr lang="iw-IL" sz="1600" b="0" i="0" u="none" strike="noStrike" cap="none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תחושה</a:t>
              </a:r>
              <a:endParaRPr sz="1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8" name="Google Shape;220;p4">
              <a:extLst>
                <a:ext uri="{FF2B5EF4-FFF2-40B4-BE49-F238E27FC236}">
                  <a16:creationId xmlns:a16="http://schemas.microsoft.com/office/drawing/2014/main" id="{F2424C1A-65E1-F953-FAD7-2B8F891DDB05}"/>
                </a:ext>
              </a:extLst>
            </p:cNvPr>
            <p:cNvSpPr txBox="1"/>
            <p:nvPr/>
          </p:nvSpPr>
          <p:spPr>
            <a:xfrm>
              <a:off x="3808413" y="6524625"/>
              <a:ext cx="1509712" cy="3381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 algn="r" rtl="1">
                <a:buClr>
                  <a:schemeClr val="dk1"/>
                </a:buClr>
                <a:buSzPts val="1600"/>
                <a:buFont typeface="Noto Sans Symbols"/>
                <a:buNone/>
                <a:defRPr sz="160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iw-IL" dirty="0"/>
                <a:t>עוצמת הגירוי</a:t>
              </a:r>
              <a:endParaRPr dirty="0"/>
            </a:p>
          </p:txBody>
        </p:sp>
      </p:grpSp>
      <p:sp>
        <p:nvSpPr>
          <p:cNvPr id="171" name="תיבת טקסט 170">
            <a:extLst>
              <a:ext uri="{FF2B5EF4-FFF2-40B4-BE49-F238E27FC236}">
                <a16:creationId xmlns:a16="http://schemas.microsoft.com/office/drawing/2014/main" id="{9F0850D0-95DC-87ED-F850-1B1191273650}"/>
              </a:ext>
            </a:extLst>
          </p:cNvPr>
          <p:cNvSpPr txBox="1"/>
          <p:nvPr/>
        </p:nvSpPr>
        <p:spPr>
          <a:xfrm>
            <a:off x="1022477" y="367173"/>
            <a:ext cx="69357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Font typeface="Arial" panose="020B0604020202020204" pitchFamily="34" charset="0"/>
              <a:buChar char="•"/>
            </a:pPr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החוק  מנסח קשר פונקציונלי בין עוצמת הגירוי (מימד פיסיקאלי)</a:t>
            </a:r>
            <a:b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</a:rPr>
              <a:t>לבין עוצמת התחושה (מימד פסיכולוגי).</a:t>
            </a:r>
          </a:p>
        </p:txBody>
      </p:sp>
      <p:sp>
        <p:nvSpPr>
          <p:cNvPr id="173" name="תיבת טקסט 172">
            <a:extLst>
              <a:ext uri="{FF2B5EF4-FFF2-40B4-BE49-F238E27FC236}">
                <a16:creationId xmlns:a16="http://schemas.microsoft.com/office/drawing/2014/main" id="{666D7964-F9B7-13A3-E23B-A358D45C191D}"/>
              </a:ext>
            </a:extLst>
          </p:cNvPr>
          <p:cNvSpPr txBox="1"/>
          <p:nvPr/>
        </p:nvSpPr>
        <p:spPr>
          <a:xfrm>
            <a:off x="3230751" y="1080891"/>
            <a:ext cx="4727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indent="-285750" algn="r" rtl="1">
              <a:buSzPts val="1680"/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1800" dirty="0"/>
              <a:t>מתבסס על חוק ובר ומרחיב אותו:</a:t>
            </a:r>
          </a:p>
        </p:txBody>
      </p:sp>
      <p:sp>
        <p:nvSpPr>
          <p:cNvPr id="175" name="תיבת טקסט 174">
            <a:extLst>
              <a:ext uri="{FF2B5EF4-FFF2-40B4-BE49-F238E27FC236}">
                <a16:creationId xmlns:a16="http://schemas.microsoft.com/office/drawing/2014/main" id="{88DE01FE-BAE2-8518-850F-E42CA6E008A4}"/>
              </a:ext>
            </a:extLst>
          </p:cNvPr>
          <p:cNvSpPr txBox="1"/>
          <p:nvPr/>
        </p:nvSpPr>
        <p:spPr>
          <a:xfrm>
            <a:off x="446560" y="1491503"/>
            <a:ext cx="71223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85750" indent="-285750" algn="r" rtl="1">
              <a:buSzPts val="1680"/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buFont typeface="Calibri" panose="020F0502020204030204" pitchFamily="34" charset="0"/>
              <a:buChar char="−"/>
            </a:pPr>
            <a:r>
              <a:rPr lang="he-IL" sz="1800" dirty="0"/>
              <a:t>מתחת לסף המוחלט אין תחושה. </a:t>
            </a:r>
          </a:p>
          <a:p>
            <a:pPr>
              <a:buFont typeface="Calibri" panose="020F0502020204030204" pitchFamily="34" charset="0"/>
              <a:buChar char="‒"/>
            </a:pPr>
            <a:r>
              <a:rPr lang="he-IL" sz="1800" dirty="0"/>
              <a:t>תוספת של גירוי אשר שווה בעוצמתו לסף ההבדל משמעותה הוספת יחידת תחושה אחת. </a:t>
            </a:r>
          </a:p>
          <a:p>
            <a:pPr>
              <a:buFont typeface="Calibri" panose="020F0502020204030204" pitchFamily="34" charset="0"/>
              <a:buChar char="‒"/>
            </a:pPr>
            <a:r>
              <a:rPr lang="he-IL" sz="1800" dirty="0"/>
              <a:t>אך בעוד סף ההבדל משתנה בהתאם לגודל הסטנדרט, הרי שיחידות התחושה נותרות שוות.</a:t>
            </a:r>
          </a:p>
          <a:p>
            <a:pPr>
              <a:buFont typeface="Calibri" panose="020F0502020204030204" pitchFamily="34" charset="0"/>
              <a:buChar char="‒"/>
            </a:pPr>
            <a:r>
              <a:rPr lang="he-IL" sz="1800" dirty="0"/>
              <a:t>עוצמת התחושה היא מספר יחידות התחושה מעל הסף המוחלט.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1" grpId="0"/>
      <p:bldP spid="173" grpId="0"/>
      <p:bldP spid="1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44887A6-65F0-6E3D-77C4-4CE2C11CB773}"/>
              </a:ext>
            </a:extLst>
          </p:cNvPr>
          <p:cNvSpPr txBox="1"/>
          <p:nvPr/>
        </p:nvSpPr>
        <p:spPr>
          <a:xfrm rot="5400000">
            <a:off x="7303085" y="2241061"/>
            <a:ext cx="24627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latin typeface="Calibri" panose="020F0502020204030204" pitchFamily="34" charset="0"/>
                <a:cs typeface="Calibri" panose="020F0502020204030204" pitchFamily="34" charset="0"/>
              </a:rPr>
              <a:t>חוק </a:t>
            </a:r>
            <a:r>
              <a:rPr lang="he-IL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סטיבנס</a:t>
            </a:r>
            <a:endParaRPr lang="he-IL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1" name="תיבת טקסט 170">
            <a:extLst>
              <a:ext uri="{FF2B5EF4-FFF2-40B4-BE49-F238E27FC236}">
                <a16:creationId xmlns:a16="http://schemas.microsoft.com/office/drawing/2014/main" id="{9F0850D0-95DC-87ED-F850-1B1191273650}"/>
              </a:ext>
            </a:extLst>
          </p:cNvPr>
          <p:cNvSpPr txBox="1"/>
          <p:nvPr/>
        </p:nvSpPr>
        <p:spPr>
          <a:xfrm>
            <a:off x="554566" y="3875998"/>
            <a:ext cx="7535557" cy="96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he-IL" sz="2000" b="1" i="0" u="sng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סילום ישיר</a:t>
            </a:r>
            <a:r>
              <a:rPr lang="he-IL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- בניגוד </a:t>
            </a:r>
            <a:r>
              <a:rPr lang="he-IL" sz="20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לפכנר</a:t>
            </a:r>
            <a:r>
              <a:rPr lang="he-IL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הוא מאמין שאנשים יכולים לשפוט ולדווח על עוצמת החוויה התחושתית (פי כמה לעומת הגירוי הקודם).</a:t>
            </a:r>
            <a:endParaRPr lang="he-IL" sz="20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" name="Google Shape;227;p5">
            <a:extLst>
              <a:ext uri="{FF2B5EF4-FFF2-40B4-BE49-F238E27FC236}">
                <a16:creationId xmlns:a16="http://schemas.microsoft.com/office/drawing/2014/main" id="{815233BA-7903-CDF6-1D63-A44D0696F14F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19660" y="294040"/>
            <a:ext cx="3516312" cy="2612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Google Shape;228;p5">
            <a:extLst>
              <a:ext uri="{FF2B5EF4-FFF2-40B4-BE49-F238E27FC236}">
                <a16:creationId xmlns:a16="http://schemas.microsoft.com/office/drawing/2014/main" id="{AB3DA780-E668-46E0-FE89-FBACC1ADE0F8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358096" y="1492664"/>
            <a:ext cx="1518240" cy="38241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cxnSp>
        <p:nvCxnSpPr>
          <p:cNvPr id="4" name="Google Shape;229;p5">
            <a:extLst>
              <a:ext uri="{FF2B5EF4-FFF2-40B4-BE49-F238E27FC236}">
                <a16:creationId xmlns:a16="http://schemas.microsoft.com/office/drawing/2014/main" id="{9473B003-6650-6AA4-49C2-4C280C73960A}"/>
              </a:ext>
            </a:extLst>
          </p:cNvPr>
          <p:cNvCxnSpPr>
            <a:cxnSpLocks/>
          </p:cNvCxnSpPr>
          <p:nvPr/>
        </p:nvCxnSpPr>
        <p:spPr>
          <a:xfrm flipH="1" flipV="1">
            <a:off x="4322345" y="618569"/>
            <a:ext cx="1553991" cy="438849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sp>
        <p:nvSpPr>
          <p:cNvPr id="5" name="Google Shape;230;p5">
            <a:extLst>
              <a:ext uri="{FF2B5EF4-FFF2-40B4-BE49-F238E27FC236}">
                <a16:creationId xmlns:a16="http://schemas.microsoft.com/office/drawing/2014/main" id="{D099AB77-A2CF-6D71-ABA5-82BF8CC01FB4}"/>
              </a:ext>
            </a:extLst>
          </p:cNvPr>
          <p:cNvSpPr txBox="1"/>
          <p:nvPr/>
        </p:nvSpPr>
        <p:spPr>
          <a:xfrm>
            <a:off x="5662026" y="872474"/>
            <a:ext cx="2000250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iw-IL" sz="2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פונקציה ליניארית</a:t>
            </a:r>
            <a:endParaRPr sz="1600" b="1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31;p5">
            <a:extLst>
              <a:ext uri="{FF2B5EF4-FFF2-40B4-BE49-F238E27FC236}">
                <a16:creationId xmlns:a16="http://schemas.microsoft.com/office/drawing/2014/main" id="{9C50D33F-0440-66A1-86E4-2E1BEFA9A640}"/>
              </a:ext>
            </a:extLst>
          </p:cNvPr>
          <p:cNvSpPr txBox="1"/>
          <p:nvPr/>
        </p:nvSpPr>
        <p:spPr>
          <a:xfrm>
            <a:off x="5344785" y="2316114"/>
            <a:ext cx="2262772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1">
              <a:buClr>
                <a:schemeClr val="dk1"/>
              </a:buClr>
              <a:buSzPts val="1800"/>
              <a:buFont typeface="Noto Sans Symbols"/>
              <a:buNone/>
              <a:defRPr sz="2000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iw-IL" dirty="0"/>
              <a:t>פונקציה מנפחת</a:t>
            </a:r>
            <a:endParaRPr dirty="0"/>
          </a:p>
        </p:txBody>
      </p:sp>
      <p:sp>
        <p:nvSpPr>
          <p:cNvPr id="9" name="Google Shape;232;p5">
            <a:extLst>
              <a:ext uri="{FF2B5EF4-FFF2-40B4-BE49-F238E27FC236}">
                <a16:creationId xmlns:a16="http://schemas.microsoft.com/office/drawing/2014/main" id="{8C4D7049-B42C-5ADE-88C8-564A3B2F2913}"/>
              </a:ext>
            </a:extLst>
          </p:cNvPr>
          <p:cNvSpPr txBox="1"/>
          <p:nvPr/>
        </p:nvSpPr>
        <p:spPr>
          <a:xfrm>
            <a:off x="5876336" y="1690131"/>
            <a:ext cx="1643062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1">
              <a:buClr>
                <a:schemeClr val="dk1"/>
              </a:buClr>
              <a:buSzPts val="1800"/>
              <a:buFont typeface="Noto Sans Symbols"/>
              <a:buNone/>
              <a:defRPr sz="2000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iw-IL" dirty="0"/>
              <a:t>פונקציה דוחסת</a:t>
            </a:r>
            <a:endParaRPr dirty="0"/>
          </a:p>
        </p:txBody>
      </p:sp>
      <p:sp>
        <p:nvSpPr>
          <p:cNvPr id="10" name="Google Shape;233;p5">
            <a:extLst>
              <a:ext uri="{FF2B5EF4-FFF2-40B4-BE49-F238E27FC236}">
                <a16:creationId xmlns:a16="http://schemas.microsoft.com/office/drawing/2014/main" id="{68A8063B-B8FC-B10C-3C53-71A122C45451}"/>
              </a:ext>
            </a:extLst>
          </p:cNvPr>
          <p:cNvSpPr/>
          <p:nvPr/>
        </p:nvSpPr>
        <p:spPr>
          <a:xfrm>
            <a:off x="4075113" y="12744"/>
            <a:ext cx="41846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iw-IL" sz="28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סוגים של פונקציות:</a:t>
            </a:r>
            <a:endParaRPr sz="1400" b="1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34;p5">
            <a:extLst>
              <a:ext uri="{FF2B5EF4-FFF2-40B4-BE49-F238E27FC236}">
                <a16:creationId xmlns:a16="http://schemas.microsoft.com/office/drawing/2014/main" id="{70480F03-C767-8F06-7411-8FB4684D6B5F}"/>
              </a:ext>
            </a:extLst>
          </p:cNvPr>
          <p:cNvSpPr txBox="1"/>
          <p:nvPr/>
        </p:nvSpPr>
        <p:spPr>
          <a:xfrm>
            <a:off x="-1257060" y="2825401"/>
            <a:ext cx="540067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1">
              <a:buClr>
                <a:schemeClr val="dk1"/>
              </a:buClr>
              <a:buSzPts val="1800"/>
              <a:buFont typeface="Noto Sans Symbols"/>
              <a:buNone/>
              <a:defRPr sz="2000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iw-IL" dirty="0"/>
              <a:t>עוצמת הגירוי</a:t>
            </a:r>
            <a:endParaRPr dirty="0"/>
          </a:p>
        </p:txBody>
      </p:sp>
      <p:sp>
        <p:nvSpPr>
          <p:cNvPr id="12" name="Google Shape;235;p5">
            <a:extLst>
              <a:ext uri="{FF2B5EF4-FFF2-40B4-BE49-F238E27FC236}">
                <a16:creationId xmlns:a16="http://schemas.microsoft.com/office/drawing/2014/main" id="{2687E718-10A4-1632-8BCF-1EC8140C4C80}"/>
              </a:ext>
            </a:extLst>
          </p:cNvPr>
          <p:cNvSpPr txBox="1"/>
          <p:nvPr/>
        </p:nvSpPr>
        <p:spPr>
          <a:xfrm>
            <a:off x="373674" y="1242362"/>
            <a:ext cx="1439863" cy="691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1">
              <a:buClr>
                <a:schemeClr val="dk1"/>
              </a:buClr>
              <a:buSzPts val="1800"/>
              <a:buFont typeface="Noto Sans Symbols"/>
              <a:buNone/>
              <a:defRPr sz="2000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iw-IL" dirty="0"/>
              <a:t>עצמת התחושה</a:t>
            </a:r>
            <a:endParaRPr dirty="0"/>
          </a:p>
        </p:txBody>
      </p:sp>
      <p:cxnSp>
        <p:nvCxnSpPr>
          <p:cNvPr id="169" name="Google Shape;236;p5">
            <a:extLst>
              <a:ext uri="{FF2B5EF4-FFF2-40B4-BE49-F238E27FC236}">
                <a16:creationId xmlns:a16="http://schemas.microsoft.com/office/drawing/2014/main" id="{D00E861A-12C7-B87B-6895-88B74F0FA93B}"/>
              </a:ext>
            </a:extLst>
          </p:cNvPr>
          <p:cNvCxnSpPr>
            <a:cxnSpLocks/>
          </p:cNvCxnSpPr>
          <p:nvPr/>
        </p:nvCxnSpPr>
        <p:spPr>
          <a:xfrm flipH="1" flipV="1">
            <a:off x="3059523" y="2060019"/>
            <a:ext cx="2816813" cy="451373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A16972E0-12FC-826F-5827-39B549C37E8D}"/>
              </a:ext>
            </a:extLst>
          </p:cNvPr>
          <p:cNvSpPr txBox="1"/>
          <p:nvPr/>
        </p:nvSpPr>
        <p:spPr>
          <a:xfrm>
            <a:off x="286357" y="3346504"/>
            <a:ext cx="7803766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indent="-285750" algn="r" rtl="1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  <a:defRPr sz="2000" b="1" u="sng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u="none" dirty="0"/>
              <a:t>הקפיצות ביחידות התחושה אינן שוות, אלא משתנות (הן הולכות וגדלות).</a:t>
            </a:r>
          </a:p>
        </p:txBody>
      </p:sp>
    </p:spTree>
    <p:extLst>
      <p:ext uri="{BB962C8B-B14F-4D97-AF65-F5344CB8AC3E}">
        <p14:creationId xmlns:p14="http://schemas.microsoft.com/office/powerpoint/2010/main" val="33437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5" grpId="0"/>
      <p:bldP spid="7" grpId="0"/>
      <p:bldP spid="9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783D002D-FE46-DD54-A431-31BC0F46B3B2}"/>
              </a:ext>
            </a:extLst>
          </p:cNvPr>
          <p:cNvSpPr/>
          <p:nvPr/>
        </p:nvSpPr>
        <p:spPr>
          <a:xfrm>
            <a:off x="602996" y="711200"/>
            <a:ext cx="7956804" cy="3822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b="1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64F982C-9034-89C2-FDF0-4A801E823BE9}"/>
              </a:ext>
            </a:extLst>
          </p:cNvPr>
          <p:cNvSpPr txBox="1"/>
          <p:nvPr/>
        </p:nvSpPr>
        <p:spPr>
          <a:xfrm>
            <a:off x="1225042" y="223182"/>
            <a:ext cx="683971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b="1" dirty="0">
                <a:latin typeface="Calibri" panose="020F0502020204030204" pitchFamily="34" charset="0"/>
                <a:cs typeface="Calibri" panose="020F0502020204030204" pitchFamily="34" charset="0"/>
              </a:rPr>
              <a:t>צורת הפונקציה ע"פ </a:t>
            </a:r>
            <a:r>
              <a:rPr lang="he-IL" sz="4800" b="1" dirty="0" err="1">
                <a:latin typeface="Calibri" panose="020F0502020204030204" pitchFamily="34" charset="0"/>
                <a:cs typeface="Calibri" panose="020F0502020204030204" pitchFamily="34" charset="0"/>
              </a:rPr>
              <a:t>סטיבנס</a:t>
            </a:r>
            <a:endParaRPr lang="he-IL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69CC9E6-DE9A-5C00-F649-E366EA7D5AC8}"/>
              </a:ext>
            </a:extLst>
          </p:cNvPr>
          <p:cNvSpPr txBox="1"/>
          <p:nvPr/>
        </p:nvSpPr>
        <p:spPr>
          <a:xfrm>
            <a:off x="977519" y="2622550"/>
            <a:ext cx="7334758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</a:pPr>
            <a: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Ψ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- תחושה = פונקציה של הגירוי בחזקת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צורת הפונקציה משתנה ע"פ השינוי במעריך החזקה (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8CC844E-95AC-2AF9-42CC-A960ED31EE55}"/>
              </a:ext>
            </a:extLst>
          </p:cNvPr>
          <p:cNvSpPr txBox="1"/>
          <p:nvPr/>
        </p:nvSpPr>
        <p:spPr>
          <a:xfrm>
            <a:off x="3538347" y="1542197"/>
            <a:ext cx="221310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4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l-GR" dirty="0"/>
              <a:t>Ψ=</a:t>
            </a:r>
            <a:r>
              <a:rPr lang="en-US" dirty="0"/>
              <a:t>f(S  )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58229D37-CD2C-21DE-739B-56E517E08A3E}"/>
              </a:ext>
            </a:extLst>
          </p:cNvPr>
          <p:cNvSpPr txBox="1"/>
          <p:nvPr/>
        </p:nvSpPr>
        <p:spPr>
          <a:xfrm>
            <a:off x="4161010" y="1316712"/>
            <a:ext cx="221310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4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40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814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מלבן 164">
            <a:extLst>
              <a:ext uri="{FF2B5EF4-FFF2-40B4-BE49-F238E27FC236}">
                <a16:creationId xmlns:a16="http://schemas.microsoft.com/office/drawing/2014/main" id="{058F6A64-FD24-BE54-20E5-385324955F93}"/>
              </a:ext>
            </a:extLst>
          </p:cNvPr>
          <p:cNvSpPr/>
          <p:nvPr/>
        </p:nvSpPr>
        <p:spPr>
          <a:xfrm rot="19646752">
            <a:off x="-2012884" y="-527152"/>
            <a:ext cx="5549522" cy="202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44887A6-65F0-6E3D-77C4-4CE2C11CB773}"/>
              </a:ext>
            </a:extLst>
          </p:cNvPr>
          <p:cNvSpPr txBox="1"/>
          <p:nvPr/>
        </p:nvSpPr>
        <p:spPr>
          <a:xfrm rot="5400000">
            <a:off x="7303085" y="2241061"/>
            <a:ext cx="24627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latin typeface="Calibri" panose="020F0502020204030204" pitchFamily="34" charset="0"/>
                <a:cs typeface="Calibri" panose="020F0502020204030204" pitchFamily="34" charset="0"/>
              </a:rPr>
              <a:t>חוק </a:t>
            </a:r>
            <a:r>
              <a:rPr lang="he-IL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סטיבנס</a:t>
            </a:r>
            <a:endParaRPr lang="he-IL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6" name="קבוצה 165">
            <a:extLst>
              <a:ext uri="{FF2B5EF4-FFF2-40B4-BE49-F238E27FC236}">
                <a16:creationId xmlns:a16="http://schemas.microsoft.com/office/drawing/2014/main" id="{490DCB11-3824-C9F6-62C3-A7869FB48046}"/>
              </a:ext>
            </a:extLst>
          </p:cNvPr>
          <p:cNvGrpSpPr>
            <a:grpSpLocks noChangeAspect="1"/>
          </p:cNvGrpSpPr>
          <p:nvPr/>
        </p:nvGrpSpPr>
        <p:grpSpPr>
          <a:xfrm>
            <a:off x="376583" y="2770192"/>
            <a:ext cx="6002897" cy="2048374"/>
            <a:chOff x="376583" y="2770192"/>
            <a:chExt cx="6002897" cy="2048374"/>
          </a:xfrm>
        </p:grpSpPr>
        <p:grpSp>
          <p:nvGrpSpPr>
            <p:cNvPr id="14" name="קבוצה 13">
              <a:extLst>
                <a:ext uri="{FF2B5EF4-FFF2-40B4-BE49-F238E27FC236}">
                  <a16:creationId xmlns:a16="http://schemas.microsoft.com/office/drawing/2014/main" id="{7A2D115A-8F01-8ED6-C878-3EBCBA4AB1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5146" y="2967995"/>
              <a:ext cx="5744334" cy="1655247"/>
              <a:chOff x="1239729" y="4034455"/>
              <a:chExt cx="5814510" cy="1675470"/>
            </a:xfrm>
          </p:grpSpPr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4B18DCDC-7177-6EC9-6F45-35B79C4689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39729" y="5025925"/>
                <a:ext cx="360000" cy="6840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" name="מלבן 15">
                <a:extLst>
                  <a:ext uri="{FF2B5EF4-FFF2-40B4-BE49-F238E27FC236}">
                    <a16:creationId xmlns:a16="http://schemas.microsoft.com/office/drawing/2014/main" id="{11E38A61-AC6F-74DE-853C-7D8E89037E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80769" y="4989925"/>
                <a:ext cx="504000" cy="7200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" name="מלבן 16">
                <a:extLst>
                  <a:ext uri="{FF2B5EF4-FFF2-40B4-BE49-F238E27FC236}">
                    <a16:creationId xmlns:a16="http://schemas.microsoft.com/office/drawing/2014/main" id="{D44CB4D8-1895-0A1A-3241-9786EBE616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78587" y="4886960"/>
                <a:ext cx="696570" cy="822965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" name="מלבן 17">
                <a:extLst>
                  <a:ext uri="{FF2B5EF4-FFF2-40B4-BE49-F238E27FC236}">
                    <a16:creationId xmlns:a16="http://schemas.microsoft.com/office/drawing/2014/main" id="{BF19E9F3-8E41-0FDE-23E6-DF1A0E7E03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44770" y="4735674"/>
                <a:ext cx="946955" cy="974251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6CE846B1-9F82-7BCD-4C1C-7165BEDBDEC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687650" y="4521199"/>
                <a:ext cx="1418922" cy="1188725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D6C13B4A-A09F-A695-BFED-FD039A7067F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06572" y="4228359"/>
                <a:ext cx="1947667" cy="1481564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94B3DF8F-0D10-5A40-21C8-5E691D8058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75827" y="5025925"/>
                <a:ext cx="360000" cy="6840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0EFD037F-F852-E123-0812-51DE266510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74467" y="4989925"/>
                <a:ext cx="504000" cy="7200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D38A1558-18B7-E2CE-0412-435136E9AE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38685" y="4886960"/>
                <a:ext cx="696570" cy="822965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B825F186-0D6F-3967-8E42-30E832F4C6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697810" y="4735674"/>
                <a:ext cx="946955" cy="974251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E78AC568-73C6-531C-BA89-773935B92B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29296" y="4516275"/>
                <a:ext cx="1392123" cy="1188726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" name="אליפסה 25">
                <a:extLst>
                  <a:ext uri="{FF2B5EF4-FFF2-40B4-BE49-F238E27FC236}">
                    <a16:creationId xmlns:a16="http://schemas.microsoft.com/office/drawing/2014/main" id="{BCC687CA-968F-602C-BE30-9A056B6587FD}"/>
                  </a:ext>
                </a:extLst>
              </p:cNvPr>
              <p:cNvSpPr/>
              <p:nvPr/>
            </p:nvSpPr>
            <p:spPr>
              <a:xfrm>
                <a:off x="5988965" y="4034455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אליפסה 26">
                <a:extLst>
                  <a:ext uri="{FF2B5EF4-FFF2-40B4-BE49-F238E27FC236}">
                    <a16:creationId xmlns:a16="http://schemas.microsoft.com/office/drawing/2014/main" id="{53568FC7-502A-87FE-C7EA-4445BA7886EB}"/>
                  </a:ext>
                </a:extLst>
              </p:cNvPr>
              <p:cNvSpPr/>
              <p:nvPr/>
            </p:nvSpPr>
            <p:spPr>
              <a:xfrm>
                <a:off x="4311582" y="4338317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8" name="אליפסה 27">
                <a:extLst>
                  <a:ext uri="{FF2B5EF4-FFF2-40B4-BE49-F238E27FC236}">
                    <a16:creationId xmlns:a16="http://schemas.microsoft.com/office/drawing/2014/main" id="{60DCFF16-60BA-7E94-CBB5-9B587E10CF9E}"/>
                  </a:ext>
                </a:extLst>
              </p:cNvPr>
              <p:cNvSpPr/>
              <p:nvPr/>
            </p:nvSpPr>
            <p:spPr>
              <a:xfrm>
                <a:off x="3119173" y="4547727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" name="אליפסה 28">
                <a:extLst>
                  <a:ext uri="{FF2B5EF4-FFF2-40B4-BE49-F238E27FC236}">
                    <a16:creationId xmlns:a16="http://schemas.microsoft.com/office/drawing/2014/main" id="{6E47E6F8-24B1-074F-4A04-B0CDB8BD897D}"/>
                  </a:ext>
                </a:extLst>
              </p:cNvPr>
              <p:cNvSpPr/>
              <p:nvPr/>
            </p:nvSpPr>
            <p:spPr>
              <a:xfrm>
                <a:off x="2328355" y="4702102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0" name="אליפסה 29">
                <a:extLst>
                  <a:ext uri="{FF2B5EF4-FFF2-40B4-BE49-F238E27FC236}">
                    <a16:creationId xmlns:a16="http://schemas.microsoft.com/office/drawing/2014/main" id="{EB20FE16-3D04-6E7B-1A46-73E2D59D88CE}"/>
                  </a:ext>
                </a:extLst>
              </p:cNvPr>
              <p:cNvSpPr/>
              <p:nvPr/>
            </p:nvSpPr>
            <p:spPr>
              <a:xfrm>
                <a:off x="1738841" y="4803105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1" name="אליפסה 30">
                <a:extLst>
                  <a:ext uri="{FF2B5EF4-FFF2-40B4-BE49-F238E27FC236}">
                    <a16:creationId xmlns:a16="http://schemas.microsoft.com/office/drawing/2014/main" id="{4A801A9F-0E9C-FFB0-9327-63E99F77D603}"/>
                  </a:ext>
                </a:extLst>
              </p:cNvPr>
              <p:cNvSpPr/>
              <p:nvPr/>
            </p:nvSpPr>
            <p:spPr>
              <a:xfrm>
                <a:off x="1330743" y="4843045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60" name="מחבר חץ ישר 159">
              <a:extLst>
                <a:ext uri="{FF2B5EF4-FFF2-40B4-BE49-F238E27FC236}">
                  <a16:creationId xmlns:a16="http://schemas.microsoft.com/office/drawing/2014/main" id="{CEB757BD-C2F2-9320-F1E9-B9304E2774D7}"/>
                </a:ext>
              </a:extLst>
            </p:cNvPr>
            <p:cNvCxnSpPr>
              <a:cxnSpLocks/>
            </p:cNvCxnSpPr>
            <p:nvPr/>
          </p:nvCxnSpPr>
          <p:spPr>
            <a:xfrm>
              <a:off x="675225" y="4818566"/>
              <a:ext cx="2251487" cy="0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61" name="מחבר חץ ישר 160">
              <a:extLst>
                <a:ext uri="{FF2B5EF4-FFF2-40B4-BE49-F238E27FC236}">
                  <a16:creationId xmlns:a16="http://schemas.microsoft.com/office/drawing/2014/main" id="{8E0D0A43-2DFB-624B-3DC4-4A8CEA36BB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583" y="4019320"/>
              <a:ext cx="0" cy="599057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sp>
          <p:nvSpPr>
            <p:cNvPr id="162" name="צורה חופשית: צורה 161">
              <a:extLst>
                <a:ext uri="{FF2B5EF4-FFF2-40B4-BE49-F238E27FC236}">
                  <a16:creationId xmlns:a16="http://schemas.microsoft.com/office/drawing/2014/main" id="{D8ECF18D-D53F-4BA2-A7FC-FBC852728FC4}"/>
                </a:ext>
              </a:extLst>
            </p:cNvPr>
            <p:cNvSpPr/>
            <p:nvPr/>
          </p:nvSpPr>
          <p:spPr>
            <a:xfrm>
              <a:off x="725062" y="2770192"/>
              <a:ext cx="4517322" cy="921903"/>
            </a:xfrm>
            <a:custGeom>
              <a:avLst/>
              <a:gdLst>
                <a:gd name="connsiteX0" fmla="*/ 0 w 3666067"/>
                <a:gd name="connsiteY0" fmla="*/ 745067 h 745067"/>
                <a:gd name="connsiteX1" fmla="*/ 304800 w 3666067"/>
                <a:gd name="connsiteY1" fmla="*/ 558800 h 745067"/>
                <a:gd name="connsiteX2" fmla="*/ 897467 w 3666067"/>
                <a:gd name="connsiteY2" fmla="*/ 364067 h 745067"/>
                <a:gd name="connsiteX3" fmla="*/ 1617134 w 3666067"/>
                <a:gd name="connsiteY3" fmla="*/ 220134 h 745067"/>
                <a:gd name="connsiteX4" fmla="*/ 2582334 w 3666067"/>
                <a:gd name="connsiteY4" fmla="*/ 84667 h 745067"/>
                <a:gd name="connsiteX5" fmla="*/ 3666067 w 3666067"/>
                <a:gd name="connsiteY5" fmla="*/ 0 h 745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6067" h="745067">
                  <a:moveTo>
                    <a:pt x="0" y="745067"/>
                  </a:moveTo>
                  <a:cubicBezTo>
                    <a:pt x="77611" y="683683"/>
                    <a:pt x="155222" y="622300"/>
                    <a:pt x="304800" y="558800"/>
                  </a:cubicBezTo>
                  <a:cubicBezTo>
                    <a:pt x="454378" y="495300"/>
                    <a:pt x="678745" y="420511"/>
                    <a:pt x="897467" y="364067"/>
                  </a:cubicBezTo>
                  <a:cubicBezTo>
                    <a:pt x="1116189" y="307623"/>
                    <a:pt x="1336323" y="266701"/>
                    <a:pt x="1617134" y="220134"/>
                  </a:cubicBezTo>
                  <a:cubicBezTo>
                    <a:pt x="1897945" y="173567"/>
                    <a:pt x="2240845" y="121356"/>
                    <a:pt x="2582334" y="84667"/>
                  </a:cubicBezTo>
                  <a:cubicBezTo>
                    <a:pt x="2923823" y="47978"/>
                    <a:pt x="3294945" y="23989"/>
                    <a:pt x="3666067" y="0"/>
                  </a:cubicBezTo>
                </a:path>
              </a:pathLst>
            </a:custGeom>
            <a:noFill/>
            <a:ln w="25400" cap="flat" cmpd="sng" algn="ctr">
              <a:solidFill>
                <a:srgbClr val="CCCC00">
                  <a:shade val="50000"/>
                </a:srgbClr>
              </a:solidFill>
              <a:prstDash val="solid"/>
            </a:ln>
            <a:effectLst/>
          </p:spPr>
          <p:txBody>
            <a:bodyPr rtlCol="1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63" name="תיבת טקסט 162">
            <a:extLst>
              <a:ext uri="{FF2B5EF4-FFF2-40B4-BE49-F238E27FC236}">
                <a16:creationId xmlns:a16="http://schemas.microsoft.com/office/drawing/2014/main" id="{17C4DD20-8FF5-A677-6169-AF0A815325D0}"/>
              </a:ext>
            </a:extLst>
          </p:cNvPr>
          <p:cNvSpPr txBox="1"/>
          <p:nvPr/>
        </p:nvSpPr>
        <p:spPr>
          <a:xfrm>
            <a:off x="635146" y="515843"/>
            <a:ext cx="75035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נוצרת פונקציה דוחסת קמורה. </a:t>
            </a:r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he-I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עבור </a:t>
            </a:r>
            <a:r>
              <a:rPr lang="he-I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אופנויות</a:t>
            </a: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 חושיות אלו, התחושה מתקדמת בקצב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איטי יותר לעומת התקדמות הגירוי הפיזיקאלי (הצורה דומה </a:t>
            </a:r>
            <a:r>
              <a:rPr lang="he-I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לפכנר</a:t>
            </a: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164" name="תיבת טקסט 163">
            <a:extLst>
              <a:ext uri="{FF2B5EF4-FFF2-40B4-BE49-F238E27FC236}">
                <a16:creationId xmlns:a16="http://schemas.microsoft.com/office/drawing/2014/main" id="{86046EC8-B0B3-3CF3-48C8-3D145F4C1DD8}"/>
              </a:ext>
            </a:extLst>
          </p:cNvPr>
          <p:cNvSpPr txBox="1"/>
          <p:nvPr/>
        </p:nvSpPr>
        <p:spPr>
          <a:xfrm>
            <a:off x="-468697" y="-75042"/>
            <a:ext cx="23875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</a:pPr>
            <a:r>
              <a:rPr lang="en-US" sz="7200" b="1" dirty="0"/>
              <a:t>a&lt;1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556628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מלבן 164">
            <a:extLst>
              <a:ext uri="{FF2B5EF4-FFF2-40B4-BE49-F238E27FC236}">
                <a16:creationId xmlns:a16="http://schemas.microsoft.com/office/drawing/2014/main" id="{058F6A64-FD24-BE54-20E5-385324955F93}"/>
              </a:ext>
            </a:extLst>
          </p:cNvPr>
          <p:cNvSpPr/>
          <p:nvPr/>
        </p:nvSpPr>
        <p:spPr>
          <a:xfrm rot="19646752">
            <a:off x="-2012884" y="-527152"/>
            <a:ext cx="5549522" cy="202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44887A6-65F0-6E3D-77C4-4CE2C11CB773}"/>
              </a:ext>
            </a:extLst>
          </p:cNvPr>
          <p:cNvSpPr txBox="1"/>
          <p:nvPr/>
        </p:nvSpPr>
        <p:spPr>
          <a:xfrm rot="5400000">
            <a:off x="7303085" y="2241061"/>
            <a:ext cx="24627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latin typeface="Calibri" panose="020F0502020204030204" pitchFamily="34" charset="0"/>
                <a:cs typeface="Calibri" panose="020F0502020204030204" pitchFamily="34" charset="0"/>
              </a:rPr>
              <a:t>חוק </a:t>
            </a:r>
            <a:r>
              <a:rPr lang="he-IL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סטיבנס</a:t>
            </a:r>
            <a:endParaRPr lang="he-IL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3" name="תיבת טקסט 162">
            <a:extLst>
              <a:ext uri="{FF2B5EF4-FFF2-40B4-BE49-F238E27FC236}">
                <a16:creationId xmlns:a16="http://schemas.microsoft.com/office/drawing/2014/main" id="{17C4DD20-8FF5-A677-6169-AF0A815325D0}"/>
              </a:ext>
            </a:extLst>
          </p:cNvPr>
          <p:cNvSpPr txBox="1"/>
          <p:nvPr/>
        </p:nvSpPr>
        <p:spPr>
          <a:xfrm>
            <a:off x="635146" y="515843"/>
            <a:ext cx="75035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נוצרת פונקציה מנפחת קעורה. </a:t>
            </a:r>
            <a:b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עבור </a:t>
            </a:r>
            <a:r>
              <a:rPr lang="he-I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אופנויות</a:t>
            </a: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 חושיות אלו, התחושה </a:t>
            </a:r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מתקדמת בקצב מהיר  יותר מהתקדמות הגירוי הפיזיקאלי.</a:t>
            </a:r>
          </a:p>
        </p:txBody>
      </p:sp>
      <p:sp>
        <p:nvSpPr>
          <p:cNvPr id="164" name="תיבת טקסט 163">
            <a:extLst>
              <a:ext uri="{FF2B5EF4-FFF2-40B4-BE49-F238E27FC236}">
                <a16:creationId xmlns:a16="http://schemas.microsoft.com/office/drawing/2014/main" id="{86046EC8-B0B3-3CF3-48C8-3D145F4C1DD8}"/>
              </a:ext>
            </a:extLst>
          </p:cNvPr>
          <p:cNvSpPr txBox="1"/>
          <p:nvPr/>
        </p:nvSpPr>
        <p:spPr>
          <a:xfrm>
            <a:off x="-468697" y="-75042"/>
            <a:ext cx="23875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</a:pPr>
            <a:r>
              <a:rPr lang="en-US" sz="7200" b="1" dirty="0"/>
              <a:t>a&gt;1</a:t>
            </a:r>
            <a:endParaRPr lang="en-US" sz="7200" dirty="0"/>
          </a:p>
        </p:txBody>
      </p: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1B5D2AB4-3DBF-4248-BCCF-FD129CE6F08A}"/>
              </a:ext>
            </a:extLst>
          </p:cNvPr>
          <p:cNvGrpSpPr>
            <a:grpSpLocks noChangeAspect="1"/>
          </p:cNvGrpSpPr>
          <p:nvPr/>
        </p:nvGrpSpPr>
        <p:grpSpPr>
          <a:xfrm>
            <a:off x="496417" y="2135182"/>
            <a:ext cx="3620954" cy="2734865"/>
            <a:chOff x="2653425" y="3207027"/>
            <a:chExt cx="4333333" cy="3272917"/>
          </a:xfrm>
        </p:grpSpPr>
        <p:cxnSp>
          <p:nvCxnSpPr>
            <p:cNvPr id="3" name="מחבר חץ ישר 2">
              <a:extLst>
                <a:ext uri="{FF2B5EF4-FFF2-40B4-BE49-F238E27FC236}">
                  <a16:creationId xmlns:a16="http://schemas.microsoft.com/office/drawing/2014/main" id="{2A7068EE-C133-E9B9-F0C7-AD8BC31059BA}"/>
                </a:ext>
              </a:extLst>
            </p:cNvPr>
            <p:cNvCxnSpPr>
              <a:cxnSpLocks/>
            </p:cNvCxnSpPr>
            <p:nvPr/>
          </p:nvCxnSpPr>
          <p:spPr>
            <a:xfrm>
              <a:off x="3027841" y="6479944"/>
              <a:ext cx="631374" cy="0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4" name="מחבר חץ ישר 3">
              <a:extLst>
                <a:ext uri="{FF2B5EF4-FFF2-40B4-BE49-F238E27FC236}">
                  <a16:creationId xmlns:a16="http://schemas.microsoft.com/office/drawing/2014/main" id="{5E7C1937-262C-ACD2-6FD9-B48210C2DD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53425" y="4575729"/>
              <a:ext cx="0" cy="1692990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grpSp>
          <p:nvGrpSpPr>
            <p:cNvPr id="5" name="קבוצה 4">
              <a:extLst>
                <a:ext uri="{FF2B5EF4-FFF2-40B4-BE49-F238E27FC236}">
                  <a16:creationId xmlns:a16="http://schemas.microsoft.com/office/drawing/2014/main" id="{C8B31ABB-AE6D-6A24-0C07-25F4483557C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60799" y="3897520"/>
              <a:ext cx="4025959" cy="2314989"/>
              <a:chOff x="5044053" y="1757003"/>
              <a:chExt cx="3531792" cy="2030836"/>
            </a:xfrm>
          </p:grpSpPr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6CF530CC-E7F0-3134-E151-C63994A2A4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44053" y="3102560"/>
                <a:ext cx="360000" cy="6840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31090871-10F2-09BF-ACFB-70BCE4BDCF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06533" y="2972160"/>
                <a:ext cx="500418" cy="8144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8BC8C1FA-7180-4438-B251-BE43B2236AD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06951" y="2760943"/>
                <a:ext cx="650480" cy="1025617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83C1E28A-E2DC-E4A4-0EA9-33F7031729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57430" y="2459668"/>
                <a:ext cx="858247" cy="1326892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899FB23E-A11D-359B-BA72-1F9A1CB48BC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06756" y="3094557"/>
                <a:ext cx="360000" cy="6840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F2306E94-BD6A-941F-F2DD-5116B143B0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11866" y="2964157"/>
                <a:ext cx="500418" cy="8144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6" name="מלבן 165">
                <a:extLst>
                  <a:ext uri="{FF2B5EF4-FFF2-40B4-BE49-F238E27FC236}">
                    <a16:creationId xmlns:a16="http://schemas.microsoft.com/office/drawing/2014/main" id="{34D6E1AE-D864-939A-E2AF-7EA55D4606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65599" y="2754665"/>
                <a:ext cx="650480" cy="1025617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7" name="מלבן 166">
                <a:extLst>
                  <a:ext uri="{FF2B5EF4-FFF2-40B4-BE49-F238E27FC236}">
                    <a16:creationId xmlns:a16="http://schemas.microsoft.com/office/drawing/2014/main" id="{879C35A0-BA7B-E2B2-1657-350EC2530A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23845" y="1957269"/>
                <a:ext cx="1152000" cy="183057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8" name="מלבן 167">
                <a:extLst>
                  <a:ext uri="{FF2B5EF4-FFF2-40B4-BE49-F238E27FC236}">
                    <a16:creationId xmlns:a16="http://schemas.microsoft.com/office/drawing/2014/main" id="{2E43847D-3CAC-B02B-CBC5-4F93BF84D0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15677" y="2453390"/>
                <a:ext cx="858247" cy="1326892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9" name="אליפסה 168">
                <a:extLst>
                  <a:ext uri="{FF2B5EF4-FFF2-40B4-BE49-F238E27FC236}">
                    <a16:creationId xmlns:a16="http://schemas.microsoft.com/office/drawing/2014/main" id="{1551B44C-C230-0A81-22A3-A23620E21188}"/>
                  </a:ext>
                </a:extLst>
              </p:cNvPr>
              <p:cNvSpPr/>
              <p:nvPr/>
            </p:nvSpPr>
            <p:spPr>
              <a:xfrm>
                <a:off x="5137986" y="2922053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0" name="אליפסה 169">
                <a:extLst>
                  <a:ext uri="{FF2B5EF4-FFF2-40B4-BE49-F238E27FC236}">
                    <a16:creationId xmlns:a16="http://schemas.microsoft.com/office/drawing/2014/main" id="{5778E56A-C8D8-4003-4CB4-F2056DD30492}"/>
                  </a:ext>
                </a:extLst>
              </p:cNvPr>
              <p:cNvSpPr/>
              <p:nvPr/>
            </p:nvSpPr>
            <p:spPr>
              <a:xfrm>
                <a:off x="5565916" y="277912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1" name="אליפסה 170">
                <a:extLst>
                  <a:ext uri="{FF2B5EF4-FFF2-40B4-BE49-F238E27FC236}">
                    <a16:creationId xmlns:a16="http://schemas.microsoft.com/office/drawing/2014/main" id="{6C0C03BB-718A-5867-3F25-5C5630975780}"/>
                  </a:ext>
                </a:extLst>
              </p:cNvPr>
              <p:cNvSpPr/>
              <p:nvPr/>
            </p:nvSpPr>
            <p:spPr>
              <a:xfrm>
                <a:off x="6159721" y="257006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2" name="אליפסה 171">
                <a:extLst>
                  <a:ext uri="{FF2B5EF4-FFF2-40B4-BE49-F238E27FC236}">
                    <a16:creationId xmlns:a16="http://schemas.microsoft.com/office/drawing/2014/main" id="{FC64B633-27A3-FBD8-3631-F62501E6FEFA}"/>
                  </a:ext>
                </a:extLst>
              </p:cNvPr>
              <p:cNvSpPr/>
              <p:nvPr/>
            </p:nvSpPr>
            <p:spPr>
              <a:xfrm>
                <a:off x="6895113" y="227051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3" name="אליפסה 172">
                <a:extLst>
                  <a:ext uri="{FF2B5EF4-FFF2-40B4-BE49-F238E27FC236}">
                    <a16:creationId xmlns:a16="http://schemas.microsoft.com/office/drawing/2014/main" id="{CC368719-4838-9170-236E-11B931AB344E}"/>
                  </a:ext>
                </a:extLst>
              </p:cNvPr>
              <p:cNvSpPr/>
              <p:nvPr/>
            </p:nvSpPr>
            <p:spPr>
              <a:xfrm>
                <a:off x="7921461" y="1757003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צורה חופשית: צורה 6">
              <a:extLst>
                <a:ext uri="{FF2B5EF4-FFF2-40B4-BE49-F238E27FC236}">
                  <a16:creationId xmlns:a16="http://schemas.microsoft.com/office/drawing/2014/main" id="{CC5CAED8-713C-996F-EF33-2F1D1F93A708}"/>
                </a:ext>
              </a:extLst>
            </p:cNvPr>
            <p:cNvSpPr/>
            <p:nvPr/>
          </p:nvSpPr>
          <p:spPr>
            <a:xfrm>
              <a:off x="3140765" y="3207027"/>
              <a:ext cx="3140765" cy="1762539"/>
            </a:xfrm>
            <a:custGeom>
              <a:avLst/>
              <a:gdLst>
                <a:gd name="connsiteX0" fmla="*/ 0 w 3140765"/>
                <a:gd name="connsiteY0" fmla="*/ 1762539 h 1762539"/>
                <a:gd name="connsiteX1" fmla="*/ 1060174 w 3140765"/>
                <a:gd name="connsiteY1" fmla="*/ 1431234 h 1762539"/>
                <a:gd name="connsiteX2" fmla="*/ 2107096 w 3140765"/>
                <a:gd name="connsiteY2" fmla="*/ 927652 h 1762539"/>
                <a:gd name="connsiteX3" fmla="*/ 3140765 w 3140765"/>
                <a:gd name="connsiteY3" fmla="*/ 0 h 176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765" h="1762539">
                  <a:moveTo>
                    <a:pt x="0" y="1762539"/>
                  </a:moveTo>
                  <a:cubicBezTo>
                    <a:pt x="354495" y="1666460"/>
                    <a:pt x="708991" y="1570382"/>
                    <a:pt x="1060174" y="1431234"/>
                  </a:cubicBezTo>
                  <a:cubicBezTo>
                    <a:pt x="1411357" y="1292086"/>
                    <a:pt x="1760331" y="1166191"/>
                    <a:pt x="2107096" y="927652"/>
                  </a:cubicBezTo>
                  <a:cubicBezTo>
                    <a:pt x="2453861" y="689113"/>
                    <a:pt x="2797313" y="344556"/>
                    <a:pt x="3140765" y="0"/>
                  </a:cubicBezTo>
                </a:path>
              </a:pathLst>
            </a:custGeom>
            <a:noFill/>
            <a:ln w="25400" cap="flat" cmpd="sng" algn="ctr">
              <a:solidFill>
                <a:srgbClr val="CCCC00">
                  <a:shade val="50000"/>
                </a:srgbClr>
              </a:solidFill>
              <a:prstDash val="solid"/>
            </a:ln>
            <a:effectLst/>
          </p:spPr>
          <p:txBody>
            <a:bodyPr rtlCol="1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5712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מלבן 164">
            <a:extLst>
              <a:ext uri="{FF2B5EF4-FFF2-40B4-BE49-F238E27FC236}">
                <a16:creationId xmlns:a16="http://schemas.microsoft.com/office/drawing/2014/main" id="{058F6A64-FD24-BE54-20E5-385324955F93}"/>
              </a:ext>
            </a:extLst>
          </p:cNvPr>
          <p:cNvSpPr/>
          <p:nvPr/>
        </p:nvSpPr>
        <p:spPr>
          <a:xfrm rot="19646752">
            <a:off x="-2012884" y="-527152"/>
            <a:ext cx="5549522" cy="202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44887A6-65F0-6E3D-77C4-4CE2C11CB773}"/>
              </a:ext>
            </a:extLst>
          </p:cNvPr>
          <p:cNvSpPr txBox="1"/>
          <p:nvPr/>
        </p:nvSpPr>
        <p:spPr>
          <a:xfrm rot="5400000">
            <a:off x="7303085" y="2241061"/>
            <a:ext cx="24627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latin typeface="Calibri" panose="020F0502020204030204" pitchFamily="34" charset="0"/>
                <a:cs typeface="Calibri" panose="020F0502020204030204" pitchFamily="34" charset="0"/>
              </a:rPr>
              <a:t>חוק </a:t>
            </a:r>
            <a:r>
              <a:rPr lang="he-IL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סטיבנס</a:t>
            </a:r>
            <a:endParaRPr lang="he-IL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3" name="תיבת טקסט 162">
            <a:extLst>
              <a:ext uri="{FF2B5EF4-FFF2-40B4-BE49-F238E27FC236}">
                <a16:creationId xmlns:a16="http://schemas.microsoft.com/office/drawing/2014/main" id="{17C4DD20-8FF5-A677-6169-AF0A815325D0}"/>
              </a:ext>
            </a:extLst>
          </p:cNvPr>
          <p:cNvSpPr txBox="1"/>
          <p:nvPr/>
        </p:nvSpPr>
        <p:spPr>
          <a:xfrm>
            <a:off x="286357" y="363338"/>
            <a:ext cx="78523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הפונקציה תיראה לינארית. </a:t>
            </a:r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b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עבור </a:t>
            </a:r>
            <a:r>
              <a:rPr lang="he-I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אופנויות</a:t>
            </a: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 חושיות אלו, התחושה מתקדמת </a:t>
            </a:r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בקצב זהה לקצב התקדמות הגירוי הפיזיקאלי.</a:t>
            </a:r>
            <a:b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</a:rPr>
              <a:t>גירוי שגדל פי 2 מהגירוי הקודם, אכן יצור תחושה גדולה פי 2 מקודמתה.</a:t>
            </a:r>
          </a:p>
        </p:txBody>
      </p:sp>
      <p:sp>
        <p:nvSpPr>
          <p:cNvPr id="164" name="תיבת טקסט 163">
            <a:extLst>
              <a:ext uri="{FF2B5EF4-FFF2-40B4-BE49-F238E27FC236}">
                <a16:creationId xmlns:a16="http://schemas.microsoft.com/office/drawing/2014/main" id="{86046EC8-B0B3-3CF3-48C8-3D145F4C1DD8}"/>
              </a:ext>
            </a:extLst>
          </p:cNvPr>
          <p:cNvSpPr txBox="1"/>
          <p:nvPr/>
        </p:nvSpPr>
        <p:spPr>
          <a:xfrm>
            <a:off x="-468697" y="-75042"/>
            <a:ext cx="23875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</a:pPr>
            <a:r>
              <a:rPr lang="en-US" sz="7200" b="1" dirty="0"/>
              <a:t>a=1</a:t>
            </a:r>
            <a:endParaRPr lang="en-US" sz="7200" dirty="0"/>
          </a:p>
        </p:txBody>
      </p: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B8FFC008-D1B9-1FDF-19ED-8548BF9D7D7D}"/>
              </a:ext>
            </a:extLst>
          </p:cNvPr>
          <p:cNvGrpSpPr>
            <a:grpSpLocks noChangeAspect="1"/>
          </p:cNvGrpSpPr>
          <p:nvPr/>
        </p:nvGrpSpPr>
        <p:grpSpPr>
          <a:xfrm>
            <a:off x="446536" y="2392931"/>
            <a:ext cx="4058229" cy="2550244"/>
            <a:chOff x="2653425" y="3578087"/>
            <a:chExt cx="4333333" cy="2723123"/>
          </a:xfrm>
        </p:grpSpPr>
        <p:cxnSp>
          <p:nvCxnSpPr>
            <p:cNvPr id="3" name="מחבר חץ ישר 2">
              <a:extLst>
                <a:ext uri="{FF2B5EF4-FFF2-40B4-BE49-F238E27FC236}">
                  <a16:creationId xmlns:a16="http://schemas.microsoft.com/office/drawing/2014/main" id="{3EE94666-AD1D-9B0D-E163-762EF94049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53425" y="5106313"/>
              <a:ext cx="0" cy="1043136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grpSp>
          <p:nvGrpSpPr>
            <p:cNvPr id="4" name="קבוצה 3">
              <a:extLst>
                <a:ext uri="{FF2B5EF4-FFF2-40B4-BE49-F238E27FC236}">
                  <a16:creationId xmlns:a16="http://schemas.microsoft.com/office/drawing/2014/main" id="{D7E2D5B8-692A-0A1B-650F-4F9273D79C0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60799" y="3778250"/>
              <a:ext cx="4025959" cy="2314989"/>
              <a:chOff x="5044053" y="1757003"/>
              <a:chExt cx="3531792" cy="2030836"/>
            </a:xfrm>
          </p:grpSpPr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A87956DB-318A-8FAA-AB61-DC2698D5F54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44053" y="3102560"/>
                <a:ext cx="360000" cy="6840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202E1065-0641-7108-8C3C-F7EE8F8863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06533" y="2972160"/>
                <a:ext cx="500418" cy="8144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5800576E-816C-1924-903D-C8C6C8ABBBF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06951" y="2760943"/>
                <a:ext cx="650480" cy="1025617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646DDBC9-0D86-6AC2-B423-9A68D1B32E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57430" y="2459668"/>
                <a:ext cx="858247" cy="1326892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A33EC120-0546-99F7-D84A-84A6A408E4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06756" y="3094557"/>
                <a:ext cx="360000" cy="6840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688F81F9-B7AC-2FAF-95A3-D0CFFBC485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11866" y="2964157"/>
                <a:ext cx="500418" cy="8144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6" name="מלבן 165">
                <a:extLst>
                  <a:ext uri="{FF2B5EF4-FFF2-40B4-BE49-F238E27FC236}">
                    <a16:creationId xmlns:a16="http://schemas.microsoft.com/office/drawing/2014/main" id="{848F333F-717C-536F-2C57-AD1AA2FB86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65599" y="2754665"/>
                <a:ext cx="650480" cy="1025617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7" name="מלבן 166">
                <a:extLst>
                  <a:ext uri="{FF2B5EF4-FFF2-40B4-BE49-F238E27FC236}">
                    <a16:creationId xmlns:a16="http://schemas.microsoft.com/office/drawing/2014/main" id="{46AB594A-2740-8809-B495-A83D651071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23845" y="1957269"/>
                <a:ext cx="1152000" cy="183057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8" name="מלבן 167">
                <a:extLst>
                  <a:ext uri="{FF2B5EF4-FFF2-40B4-BE49-F238E27FC236}">
                    <a16:creationId xmlns:a16="http://schemas.microsoft.com/office/drawing/2014/main" id="{E0CEFA8C-3B38-BAE4-BA15-4E2B62C547E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15677" y="2453390"/>
                <a:ext cx="858247" cy="1326892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9" name="אליפסה 168">
                <a:extLst>
                  <a:ext uri="{FF2B5EF4-FFF2-40B4-BE49-F238E27FC236}">
                    <a16:creationId xmlns:a16="http://schemas.microsoft.com/office/drawing/2014/main" id="{1DD6D29B-D233-9F8D-DB77-C4E129E5C386}"/>
                  </a:ext>
                </a:extLst>
              </p:cNvPr>
              <p:cNvSpPr/>
              <p:nvPr/>
            </p:nvSpPr>
            <p:spPr>
              <a:xfrm>
                <a:off x="5137986" y="2922053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0" name="אליפסה 169">
                <a:extLst>
                  <a:ext uri="{FF2B5EF4-FFF2-40B4-BE49-F238E27FC236}">
                    <a16:creationId xmlns:a16="http://schemas.microsoft.com/office/drawing/2014/main" id="{53569B44-D2C9-04F9-C3AA-EDA3021C7684}"/>
                  </a:ext>
                </a:extLst>
              </p:cNvPr>
              <p:cNvSpPr/>
              <p:nvPr/>
            </p:nvSpPr>
            <p:spPr>
              <a:xfrm>
                <a:off x="5565916" y="277912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1" name="אליפסה 170">
                <a:extLst>
                  <a:ext uri="{FF2B5EF4-FFF2-40B4-BE49-F238E27FC236}">
                    <a16:creationId xmlns:a16="http://schemas.microsoft.com/office/drawing/2014/main" id="{55E19F4E-6863-C6BC-6385-51168E8A64EB}"/>
                  </a:ext>
                </a:extLst>
              </p:cNvPr>
              <p:cNvSpPr/>
              <p:nvPr/>
            </p:nvSpPr>
            <p:spPr>
              <a:xfrm>
                <a:off x="6159721" y="257006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2" name="אליפסה 171">
                <a:extLst>
                  <a:ext uri="{FF2B5EF4-FFF2-40B4-BE49-F238E27FC236}">
                    <a16:creationId xmlns:a16="http://schemas.microsoft.com/office/drawing/2014/main" id="{282322AB-F634-A10F-4BBF-8584284CB9AA}"/>
                  </a:ext>
                </a:extLst>
              </p:cNvPr>
              <p:cNvSpPr/>
              <p:nvPr/>
            </p:nvSpPr>
            <p:spPr>
              <a:xfrm>
                <a:off x="6895113" y="227051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3" name="אליפסה 172">
                <a:extLst>
                  <a:ext uri="{FF2B5EF4-FFF2-40B4-BE49-F238E27FC236}">
                    <a16:creationId xmlns:a16="http://schemas.microsoft.com/office/drawing/2014/main" id="{88ACFC3A-5D0D-ABE9-4B44-CE1A8FE14B62}"/>
                  </a:ext>
                </a:extLst>
              </p:cNvPr>
              <p:cNvSpPr/>
              <p:nvPr/>
            </p:nvSpPr>
            <p:spPr>
              <a:xfrm>
                <a:off x="7921461" y="1757003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5" name="מחבר ישר 4">
              <a:extLst>
                <a:ext uri="{FF2B5EF4-FFF2-40B4-BE49-F238E27FC236}">
                  <a16:creationId xmlns:a16="http://schemas.microsoft.com/office/drawing/2014/main" id="{3BBFFF7B-51D2-1F30-CC03-5C6636F052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67875" y="3578087"/>
              <a:ext cx="3067882" cy="1335450"/>
            </a:xfrm>
            <a:prstGeom prst="line">
              <a:avLst/>
            </a:prstGeom>
            <a:noFill/>
            <a:ln w="28575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7" name="מחבר חץ ישר 6">
              <a:extLst>
                <a:ext uri="{FF2B5EF4-FFF2-40B4-BE49-F238E27FC236}">
                  <a16:creationId xmlns:a16="http://schemas.microsoft.com/office/drawing/2014/main" id="{431BA26C-5035-CB9E-345E-964233B25BCB}"/>
                </a:ext>
              </a:extLst>
            </p:cNvPr>
            <p:cNvCxnSpPr>
              <a:cxnSpLocks/>
            </p:cNvCxnSpPr>
            <p:nvPr/>
          </p:nvCxnSpPr>
          <p:spPr>
            <a:xfrm>
              <a:off x="2811627" y="6301210"/>
              <a:ext cx="1096295" cy="0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805043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44887A6-65F0-6E3D-77C4-4CE2C11CB773}"/>
              </a:ext>
            </a:extLst>
          </p:cNvPr>
          <p:cNvSpPr txBox="1"/>
          <p:nvPr/>
        </p:nvSpPr>
        <p:spPr>
          <a:xfrm rot="5400000">
            <a:off x="7303085" y="2241061"/>
            <a:ext cx="24627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latin typeface="Calibri" panose="020F0502020204030204" pitchFamily="34" charset="0"/>
                <a:cs typeface="Calibri" panose="020F0502020204030204" pitchFamily="34" charset="0"/>
              </a:rPr>
              <a:t>חוק </a:t>
            </a:r>
            <a:r>
              <a:rPr lang="he-IL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סטיבנס</a:t>
            </a:r>
            <a:endParaRPr lang="he-IL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4" name="תיבת טקסט 163">
            <a:extLst>
              <a:ext uri="{FF2B5EF4-FFF2-40B4-BE49-F238E27FC236}">
                <a16:creationId xmlns:a16="http://schemas.microsoft.com/office/drawing/2014/main" id="{86046EC8-B0B3-3CF3-48C8-3D145F4C1DD8}"/>
              </a:ext>
            </a:extLst>
          </p:cNvPr>
          <p:cNvSpPr txBox="1"/>
          <p:nvPr/>
        </p:nvSpPr>
        <p:spPr>
          <a:xfrm>
            <a:off x="4266565" y="989983"/>
            <a:ext cx="23875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</a:pPr>
            <a:r>
              <a:rPr lang="en-US" sz="4800" b="1" dirty="0"/>
              <a:t>a=1</a:t>
            </a:r>
            <a:endParaRPr lang="en-US" sz="4800" dirty="0"/>
          </a:p>
        </p:txBody>
      </p: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B8FFC008-D1B9-1FDF-19ED-8548BF9D7D7D}"/>
              </a:ext>
            </a:extLst>
          </p:cNvPr>
          <p:cNvGrpSpPr>
            <a:grpSpLocks noChangeAspect="1"/>
          </p:cNvGrpSpPr>
          <p:nvPr/>
        </p:nvGrpSpPr>
        <p:grpSpPr>
          <a:xfrm>
            <a:off x="2932220" y="1669649"/>
            <a:ext cx="2913253" cy="1830726"/>
            <a:chOff x="2653425" y="3578087"/>
            <a:chExt cx="4333333" cy="2723123"/>
          </a:xfrm>
        </p:grpSpPr>
        <p:cxnSp>
          <p:nvCxnSpPr>
            <p:cNvPr id="3" name="מחבר חץ ישר 2">
              <a:extLst>
                <a:ext uri="{FF2B5EF4-FFF2-40B4-BE49-F238E27FC236}">
                  <a16:creationId xmlns:a16="http://schemas.microsoft.com/office/drawing/2014/main" id="{3EE94666-AD1D-9B0D-E163-762EF94049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53425" y="5106313"/>
              <a:ext cx="0" cy="1043136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grpSp>
          <p:nvGrpSpPr>
            <p:cNvPr id="4" name="קבוצה 3">
              <a:extLst>
                <a:ext uri="{FF2B5EF4-FFF2-40B4-BE49-F238E27FC236}">
                  <a16:creationId xmlns:a16="http://schemas.microsoft.com/office/drawing/2014/main" id="{D7E2D5B8-692A-0A1B-650F-4F9273D79C0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60799" y="3778250"/>
              <a:ext cx="4025959" cy="2314989"/>
              <a:chOff x="5044053" y="1757003"/>
              <a:chExt cx="3531792" cy="2030836"/>
            </a:xfrm>
          </p:grpSpPr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A87956DB-318A-8FAA-AB61-DC2698D5F54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44053" y="3102560"/>
                <a:ext cx="360000" cy="6840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202E1065-0641-7108-8C3C-F7EE8F8863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06533" y="2972160"/>
                <a:ext cx="500418" cy="8144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5800576E-816C-1924-903D-C8C6C8ABBBF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06951" y="2760943"/>
                <a:ext cx="650480" cy="1025617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646DDBC9-0D86-6AC2-B423-9A68D1B32E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57430" y="2459668"/>
                <a:ext cx="858247" cy="1326892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A33EC120-0546-99F7-D84A-84A6A408E4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06756" y="3094557"/>
                <a:ext cx="360000" cy="6840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688F81F9-B7AC-2FAF-95A3-D0CFFBC485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11866" y="2964157"/>
                <a:ext cx="500418" cy="8144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6" name="מלבן 165">
                <a:extLst>
                  <a:ext uri="{FF2B5EF4-FFF2-40B4-BE49-F238E27FC236}">
                    <a16:creationId xmlns:a16="http://schemas.microsoft.com/office/drawing/2014/main" id="{848F333F-717C-536F-2C57-AD1AA2FB86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65599" y="2754665"/>
                <a:ext cx="650480" cy="1025617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7" name="מלבן 166">
                <a:extLst>
                  <a:ext uri="{FF2B5EF4-FFF2-40B4-BE49-F238E27FC236}">
                    <a16:creationId xmlns:a16="http://schemas.microsoft.com/office/drawing/2014/main" id="{46AB594A-2740-8809-B495-A83D651071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23845" y="1957269"/>
                <a:ext cx="1152000" cy="183057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8" name="מלבן 167">
                <a:extLst>
                  <a:ext uri="{FF2B5EF4-FFF2-40B4-BE49-F238E27FC236}">
                    <a16:creationId xmlns:a16="http://schemas.microsoft.com/office/drawing/2014/main" id="{E0CEFA8C-3B38-BAE4-BA15-4E2B62C547E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15677" y="2453390"/>
                <a:ext cx="858247" cy="1326892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9" name="אליפסה 168">
                <a:extLst>
                  <a:ext uri="{FF2B5EF4-FFF2-40B4-BE49-F238E27FC236}">
                    <a16:creationId xmlns:a16="http://schemas.microsoft.com/office/drawing/2014/main" id="{1DD6D29B-D233-9F8D-DB77-C4E129E5C386}"/>
                  </a:ext>
                </a:extLst>
              </p:cNvPr>
              <p:cNvSpPr/>
              <p:nvPr/>
            </p:nvSpPr>
            <p:spPr>
              <a:xfrm>
                <a:off x="5137986" y="2922053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0" name="אליפסה 169">
                <a:extLst>
                  <a:ext uri="{FF2B5EF4-FFF2-40B4-BE49-F238E27FC236}">
                    <a16:creationId xmlns:a16="http://schemas.microsoft.com/office/drawing/2014/main" id="{53569B44-D2C9-04F9-C3AA-EDA3021C7684}"/>
                  </a:ext>
                </a:extLst>
              </p:cNvPr>
              <p:cNvSpPr/>
              <p:nvPr/>
            </p:nvSpPr>
            <p:spPr>
              <a:xfrm>
                <a:off x="5565916" y="277912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1" name="אליפסה 170">
                <a:extLst>
                  <a:ext uri="{FF2B5EF4-FFF2-40B4-BE49-F238E27FC236}">
                    <a16:creationId xmlns:a16="http://schemas.microsoft.com/office/drawing/2014/main" id="{55E19F4E-6863-C6BC-6385-51168E8A64EB}"/>
                  </a:ext>
                </a:extLst>
              </p:cNvPr>
              <p:cNvSpPr/>
              <p:nvPr/>
            </p:nvSpPr>
            <p:spPr>
              <a:xfrm>
                <a:off x="6159721" y="257006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2" name="אליפסה 171">
                <a:extLst>
                  <a:ext uri="{FF2B5EF4-FFF2-40B4-BE49-F238E27FC236}">
                    <a16:creationId xmlns:a16="http://schemas.microsoft.com/office/drawing/2014/main" id="{282322AB-F634-A10F-4BBF-8584284CB9AA}"/>
                  </a:ext>
                </a:extLst>
              </p:cNvPr>
              <p:cNvSpPr/>
              <p:nvPr/>
            </p:nvSpPr>
            <p:spPr>
              <a:xfrm>
                <a:off x="6895113" y="227051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3" name="אליפסה 172">
                <a:extLst>
                  <a:ext uri="{FF2B5EF4-FFF2-40B4-BE49-F238E27FC236}">
                    <a16:creationId xmlns:a16="http://schemas.microsoft.com/office/drawing/2014/main" id="{88ACFC3A-5D0D-ABE9-4B44-CE1A8FE14B62}"/>
                  </a:ext>
                </a:extLst>
              </p:cNvPr>
              <p:cNvSpPr/>
              <p:nvPr/>
            </p:nvSpPr>
            <p:spPr>
              <a:xfrm>
                <a:off x="7921461" y="1757003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5" name="מחבר ישר 4">
              <a:extLst>
                <a:ext uri="{FF2B5EF4-FFF2-40B4-BE49-F238E27FC236}">
                  <a16:creationId xmlns:a16="http://schemas.microsoft.com/office/drawing/2014/main" id="{3BBFFF7B-51D2-1F30-CC03-5C6636F052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67875" y="3578087"/>
              <a:ext cx="3067882" cy="1335450"/>
            </a:xfrm>
            <a:prstGeom prst="line">
              <a:avLst/>
            </a:prstGeom>
            <a:noFill/>
            <a:ln w="28575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7" name="מחבר חץ ישר 6">
              <a:extLst>
                <a:ext uri="{FF2B5EF4-FFF2-40B4-BE49-F238E27FC236}">
                  <a16:creationId xmlns:a16="http://schemas.microsoft.com/office/drawing/2014/main" id="{431BA26C-5035-CB9E-345E-964233B25BCB}"/>
                </a:ext>
              </a:extLst>
            </p:cNvPr>
            <p:cNvCxnSpPr>
              <a:cxnSpLocks/>
            </p:cNvCxnSpPr>
            <p:nvPr/>
          </p:nvCxnSpPr>
          <p:spPr>
            <a:xfrm>
              <a:off x="2811627" y="6301210"/>
              <a:ext cx="1096295" cy="0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</p:grpSp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64DD7532-AA4C-FE24-DB1E-707134AFF29E}"/>
              </a:ext>
            </a:extLst>
          </p:cNvPr>
          <p:cNvGrpSpPr>
            <a:grpSpLocks noChangeAspect="1"/>
          </p:cNvGrpSpPr>
          <p:nvPr/>
        </p:nvGrpSpPr>
        <p:grpSpPr>
          <a:xfrm>
            <a:off x="392525" y="231674"/>
            <a:ext cx="2678660" cy="2023161"/>
            <a:chOff x="2653425" y="3207027"/>
            <a:chExt cx="4333333" cy="3272917"/>
          </a:xfrm>
        </p:grpSpPr>
        <p:cxnSp>
          <p:nvCxnSpPr>
            <p:cNvPr id="15" name="מחבר חץ ישר 14">
              <a:extLst>
                <a:ext uri="{FF2B5EF4-FFF2-40B4-BE49-F238E27FC236}">
                  <a16:creationId xmlns:a16="http://schemas.microsoft.com/office/drawing/2014/main" id="{7A48EF62-67CB-1B1C-D9F7-E9D39EDB66CC}"/>
                </a:ext>
              </a:extLst>
            </p:cNvPr>
            <p:cNvCxnSpPr>
              <a:cxnSpLocks/>
            </p:cNvCxnSpPr>
            <p:nvPr/>
          </p:nvCxnSpPr>
          <p:spPr>
            <a:xfrm>
              <a:off x="3027841" y="6479944"/>
              <a:ext cx="631374" cy="0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6" name="מחבר חץ ישר 15">
              <a:extLst>
                <a:ext uri="{FF2B5EF4-FFF2-40B4-BE49-F238E27FC236}">
                  <a16:creationId xmlns:a16="http://schemas.microsoft.com/office/drawing/2014/main" id="{4FA75A67-A81B-A24E-DC26-3895EBB5F4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53425" y="4575729"/>
              <a:ext cx="0" cy="1692990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grpSp>
          <p:nvGrpSpPr>
            <p:cNvPr id="17" name="קבוצה 16">
              <a:extLst>
                <a:ext uri="{FF2B5EF4-FFF2-40B4-BE49-F238E27FC236}">
                  <a16:creationId xmlns:a16="http://schemas.microsoft.com/office/drawing/2014/main" id="{4CAA82DF-C826-8966-3F28-FC477C434F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60799" y="3897520"/>
              <a:ext cx="4025959" cy="2314989"/>
              <a:chOff x="5044053" y="1757003"/>
              <a:chExt cx="3531792" cy="2030836"/>
            </a:xfrm>
          </p:grpSpPr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A745A010-EE0B-B7F3-3BA0-20AC713AE7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44053" y="3102560"/>
                <a:ext cx="360000" cy="6840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042A6550-860C-E5C2-B38D-48C1FA4E993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06533" y="2972160"/>
                <a:ext cx="500418" cy="8144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2291CAFA-252D-074A-E2E3-017DC9C35AC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06951" y="2760943"/>
                <a:ext cx="650480" cy="1025617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6E5EAEF7-0358-9E9D-9310-52C5365D22E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57430" y="2459668"/>
                <a:ext cx="858247" cy="1326892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2A871854-44E4-B9DD-C409-94AB82C7578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06756" y="3094557"/>
                <a:ext cx="360000" cy="6840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C59BC8F5-C14B-B71B-8E45-2B021CD949F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11866" y="2964157"/>
                <a:ext cx="500418" cy="8144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B53F052C-06C3-228B-DE7E-439EB1C31F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65599" y="2754665"/>
                <a:ext cx="650480" cy="1025617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6EEF868A-50A0-27DB-EA13-FE769226A43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23845" y="1957269"/>
                <a:ext cx="1152000" cy="183057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מלבן 26">
                <a:extLst>
                  <a:ext uri="{FF2B5EF4-FFF2-40B4-BE49-F238E27FC236}">
                    <a16:creationId xmlns:a16="http://schemas.microsoft.com/office/drawing/2014/main" id="{F20AECD5-2FF1-28BD-D307-9663D3CE58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15677" y="2453390"/>
                <a:ext cx="858247" cy="1326892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8" name="אליפסה 27">
                <a:extLst>
                  <a:ext uri="{FF2B5EF4-FFF2-40B4-BE49-F238E27FC236}">
                    <a16:creationId xmlns:a16="http://schemas.microsoft.com/office/drawing/2014/main" id="{B014BD29-27D4-0996-2243-9868F3B7640E}"/>
                  </a:ext>
                </a:extLst>
              </p:cNvPr>
              <p:cNvSpPr/>
              <p:nvPr/>
            </p:nvSpPr>
            <p:spPr>
              <a:xfrm>
                <a:off x="5137986" y="2922053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" name="אליפסה 28">
                <a:extLst>
                  <a:ext uri="{FF2B5EF4-FFF2-40B4-BE49-F238E27FC236}">
                    <a16:creationId xmlns:a16="http://schemas.microsoft.com/office/drawing/2014/main" id="{8A51C497-D171-038D-7941-EE6A7E243BDE}"/>
                  </a:ext>
                </a:extLst>
              </p:cNvPr>
              <p:cNvSpPr/>
              <p:nvPr/>
            </p:nvSpPr>
            <p:spPr>
              <a:xfrm>
                <a:off x="5565916" y="277912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0" name="אליפסה 29">
                <a:extLst>
                  <a:ext uri="{FF2B5EF4-FFF2-40B4-BE49-F238E27FC236}">
                    <a16:creationId xmlns:a16="http://schemas.microsoft.com/office/drawing/2014/main" id="{FE01E6FC-7F4F-0447-1E6C-696E1A4F9EB3}"/>
                  </a:ext>
                </a:extLst>
              </p:cNvPr>
              <p:cNvSpPr/>
              <p:nvPr/>
            </p:nvSpPr>
            <p:spPr>
              <a:xfrm>
                <a:off x="6159721" y="257006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1" name="אליפסה 30">
                <a:extLst>
                  <a:ext uri="{FF2B5EF4-FFF2-40B4-BE49-F238E27FC236}">
                    <a16:creationId xmlns:a16="http://schemas.microsoft.com/office/drawing/2014/main" id="{31BB9E91-E78F-5FDD-5AAF-734F698BD56A}"/>
                  </a:ext>
                </a:extLst>
              </p:cNvPr>
              <p:cNvSpPr/>
              <p:nvPr/>
            </p:nvSpPr>
            <p:spPr>
              <a:xfrm>
                <a:off x="6895113" y="2270510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0" name="אליפסה 159">
                <a:extLst>
                  <a:ext uri="{FF2B5EF4-FFF2-40B4-BE49-F238E27FC236}">
                    <a16:creationId xmlns:a16="http://schemas.microsoft.com/office/drawing/2014/main" id="{7A3F09C2-5700-A9FC-2959-F3EF4550E250}"/>
                  </a:ext>
                </a:extLst>
              </p:cNvPr>
              <p:cNvSpPr/>
              <p:nvPr/>
            </p:nvSpPr>
            <p:spPr>
              <a:xfrm>
                <a:off x="7921461" y="1757003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" name="צורה חופשית: צורה 17">
              <a:extLst>
                <a:ext uri="{FF2B5EF4-FFF2-40B4-BE49-F238E27FC236}">
                  <a16:creationId xmlns:a16="http://schemas.microsoft.com/office/drawing/2014/main" id="{FFDAE2F6-1B5B-EB95-6C22-321697C4EA8F}"/>
                </a:ext>
              </a:extLst>
            </p:cNvPr>
            <p:cNvSpPr/>
            <p:nvPr/>
          </p:nvSpPr>
          <p:spPr>
            <a:xfrm>
              <a:off x="3140765" y="3207027"/>
              <a:ext cx="3140765" cy="1762539"/>
            </a:xfrm>
            <a:custGeom>
              <a:avLst/>
              <a:gdLst>
                <a:gd name="connsiteX0" fmla="*/ 0 w 3140765"/>
                <a:gd name="connsiteY0" fmla="*/ 1762539 h 1762539"/>
                <a:gd name="connsiteX1" fmla="*/ 1060174 w 3140765"/>
                <a:gd name="connsiteY1" fmla="*/ 1431234 h 1762539"/>
                <a:gd name="connsiteX2" fmla="*/ 2107096 w 3140765"/>
                <a:gd name="connsiteY2" fmla="*/ 927652 h 1762539"/>
                <a:gd name="connsiteX3" fmla="*/ 3140765 w 3140765"/>
                <a:gd name="connsiteY3" fmla="*/ 0 h 176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765" h="1762539">
                  <a:moveTo>
                    <a:pt x="0" y="1762539"/>
                  </a:moveTo>
                  <a:cubicBezTo>
                    <a:pt x="354495" y="1666460"/>
                    <a:pt x="708991" y="1570382"/>
                    <a:pt x="1060174" y="1431234"/>
                  </a:cubicBezTo>
                  <a:cubicBezTo>
                    <a:pt x="1411357" y="1292086"/>
                    <a:pt x="1760331" y="1166191"/>
                    <a:pt x="2107096" y="927652"/>
                  </a:cubicBezTo>
                  <a:cubicBezTo>
                    <a:pt x="2453861" y="689113"/>
                    <a:pt x="2797313" y="344556"/>
                    <a:pt x="3140765" y="0"/>
                  </a:cubicBezTo>
                </a:path>
              </a:pathLst>
            </a:custGeom>
            <a:noFill/>
            <a:ln w="25400" cap="flat" cmpd="sng" algn="ctr">
              <a:solidFill>
                <a:srgbClr val="CCCC00">
                  <a:shade val="50000"/>
                </a:srgbClr>
              </a:solidFill>
              <a:prstDash val="solid"/>
            </a:ln>
            <a:effectLst/>
          </p:spPr>
          <p:txBody>
            <a:bodyPr rtlCol="1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קבוצה 160">
            <a:extLst>
              <a:ext uri="{FF2B5EF4-FFF2-40B4-BE49-F238E27FC236}">
                <a16:creationId xmlns:a16="http://schemas.microsoft.com/office/drawing/2014/main" id="{A5A08BD8-2467-5C2D-6EEC-39F711F19BE1}"/>
              </a:ext>
            </a:extLst>
          </p:cNvPr>
          <p:cNvGrpSpPr>
            <a:grpSpLocks noChangeAspect="1"/>
          </p:cNvGrpSpPr>
          <p:nvPr/>
        </p:nvGrpSpPr>
        <p:grpSpPr>
          <a:xfrm>
            <a:off x="4431876" y="3724340"/>
            <a:ext cx="3469114" cy="1183769"/>
            <a:chOff x="376583" y="2770192"/>
            <a:chExt cx="6002897" cy="2048374"/>
          </a:xfrm>
        </p:grpSpPr>
        <p:grpSp>
          <p:nvGrpSpPr>
            <p:cNvPr id="162" name="קבוצה 161">
              <a:extLst>
                <a:ext uri="{FF2B5EF4-FFF2-40B4-BE49-F238E27FC236}">
                  <a16:creationId xmlns:a16="http://schemas.microsoft.com/office/drawing/2014/main" id="{854BED29-A896-8282-4442-A366EC6114B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5146" y="2967995"/>
              <a:ext cx="5744334" cy="1655247"/>
              <a:chOff x="1239729" y="4034455"/>
              <a:chExt cx="5814510" cy="1675470"/>
            </a:xfrm>
          </p:grpSpPr>
          <p:sp>
            <p:nvSpPr>
              <p:cNvPr id="177" name="מלבן 176">
                <a:extLst>
                  <a:ext uri="{FF2B5EF4-FFF2-40B4-BE49-F238E27FC236}">
                    <a16:creationId xmlns:a16="http://schemas.microsoft.com/office/drawing/2014/main" id="{F5272EBA-5E53-5C1A-5E54-C73E161AB68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39729" y="5025925"/>
                <a:ext cx="360000" cy="6840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8" name="מלבן 177">
                <a:extLst>
                  <a:ext uri="{FF2B5EF4-FFF2-40B4-BE49-F238E27FC236}">
                    <a16:creationId xmlns:a16="http://schemas.microsoft.com/office/drawing/2014/main" id="{D7D20675-B9E3-9410-2549-E9F1A6705F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80769" y="4989925"/>
                <a:ext cx="504000" cy="720000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9" name="מלבן 178">
                <a:extLst>
                  <a:ext uri="{FF2B5EF4-FFF2-40B4-BE49-F238E27FC236}">
                    <a16:creationId xmlns:a16="http://schemas.microsoft.com/office/drawing/2014/main" id="{AB54E9B7-0600-3C42-4F01-0A91FF3701F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78587" y="4886960"/>
                <a:ext cx="696570" cy="822965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0" name="מלבן 179">
                <a:extLst>
                  <a:ext uri="{FF2B5EF4-FFF2-40B4-BE49-F238E27FC236}">
                    <a16:creationId xmlns:a16="http://schemas.microsoft.com/office/drawing/2014/main" id="{78448A15-6E4B-0450-A4DA-19A071AD04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44770" y="4735674"/>
                <a:ext cx="946955" cy="974251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1" name="מלבן 180">
                <a:extLst>
                  <a:ext uri="{FF2B5EF4-FFF2-40B4-BE49-F238E27FC236}">
                    <a16:creationId xmlns:a16="http://schemas.microsoft.com/office/drawing/2014/main" id="{589B2840-28DD-426B-DA63-0AE543EDCB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687650" y="4521199"/>
                <a:ext cx="1418922" cy="1188725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2" name="מלבן 181">
                <a:extLst>
                  <a:ext uri="{FF2B5EF4-FFF2-40B4-BE49-F238E27FC236}">
                    <a16:creationId xmlns:a16="http://schemas.microsoft.com/office/drawing/2014/main" id="{503CF9D5-B23F-41C3-088D-F5B551ACE58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06572" y="4228359"/>
                <a:ext cx="1947667" cy="1481564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5C8A8A"/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3" name="מלבן 182">
                <a:extLst>
                  <a:ext uri="{FF2B5EF4-FFF2-40B4-BE49-F238E27FC236}">
                    <a16:creationId xmlns:a16="http://schemas.microsoft.com/office/drawing/2014/main" id="{B2B1BD11-FE15-37E6-36EE-4B5B6187FD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75827" y="5025925"/>
                <a:ext cx="360000" cy="6840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4" name="מלבן 183">
                <a:extLst>
                  <a:ext uri="{FF2B5EF4-FFF2-40B4-BE49-F238E27FC236}">
                    <a16:creationId xmlns:a16="http://schemas.microsoft.com/office/drawing/2014/main" id="{E0159A05-F42C-6E37-ACE0-486C0F38A1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74467" y="4989925"/>
                <a:ext cx="504000" cy="720000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5" name="מלבן 184">
                <a:extLst>
                  <a:ext uri="{FF2B5EF4-FFF2-40B4-BE49-F238E27FC236}">
                    <a16:creationId xmlns:a16="http://schemas.microsoft.com/office/drawing/2014/main" id="{D6533095-3604-AB31-0E22-755A3AFA2E0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38685" y="4886960"/>
                <a:ext cx="696570" cy="822965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6" name="מלבן 185">
                <a:extLst>
                  <a:ext uri="{FF2B5EF4-FFF2-40B4-BE49-F238E27FC236}">
                    <a16:creationId xmlns:a16="http://schemas.microsoft.com/office/drawing/2014/main" id="{81639975-DA30-E75C-4C01-D8F070B6C63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697810" y="4735674"/>
                <a:ext cx="946955" cy="974251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7" name="מלבן 186">
                <a:extLst>
                  <a:ext uri="{FF2B5EF4-FFF2-40B4-BE49-F238E27FC236}">
                    <a16:creationId xmlns:a16="http://schemas.microsoft.com/office/drawing/2014/main" id="{5CD53DC7-7DB1-6A9E-9F47-BABA77167DD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29296" y="4516275"/>
                <a:ext cx="1392123" cy="1188726"/>
              </a:xfrm>
              <a:prstGeom prst="rect">
                <a:avLst/>
              </a:prstGeom>
              <a:solidFill>
                <a:srgbClr val="669999">
                  <a:alpha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8" name="אליפסה 187">
                <a:extLst>
                  <a:ext uri="{FF2B5EF4-FFF2-40B4-BE49-F238E27FC236}">
                    <a16:creationId xmlns:a16="http://schemas.microsoft.com/office/drawing/2014/main" id="{D86C2AF9-8C73-7334-1940-7AF628507926}"/>
                  </a:ext>
                </a:extLst>
              </p:cNvPr>
              <p:cNvSpPr/>
              <p:nvPr/>
            </p:nvSpPr>
            <p:spPr>
              <a:xfrm>
                <a:off x="5988965" y="4034455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9" name="אליפסה 188">
                <a:extLst>
                  <a:ext uri="{FF2B5EF4-FFF2-40B4-BE49-F238E27FC236}">
                    <a16:creationId xmlns:a16="http://schemas.microsoft.com/office/drawing/2014/main" id="{D25E00F8-EFBA-0CD9-A646-EB06571A7A9B}"/>
                  </a:ext>
                </a:extLst>
              </p:cNvPr>
              <p:cNvSpPr/>
              <p:nvPr/>
            </p:nvSpPr>
            <p:spPr>
              <a:xfrm>
                <a:off x="4311582" y="4338317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0" name="אליפסה 189">
                <a:extLst>
                  <a:ext uri="{FF2B5EF4-FFF2-40B4-BE49-F238E27FC236}">
                    <a16:creationId xmlns:a16="http://schemas.microsoft.com/office/drawing/2014/main" id="{9D62D486-CE06-BDE4-E1A5-13F3E6B1A287}"/>
                  </a:ext>
                </a:extLst>
              </p:cNvPr>
              <p:cNvSpPr/>
              <p:nvPr/>
            </p:nvSpPr>
            <p:spPr>
              <a:xfrm>
                <a:off x="3119173" y="4547727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1" name="אליפסה 190">
                <a:extLst>
                  <a:ext uri="{FF2B5EF4-FFF2-40B4-BE49-F238E27FC236}">
                    <a16:creationId xmlns:a16="http://schemas.microsoft.com/office/drawing/2014/main" id="{C45C922F-3B92-DB23-3D40-33CB3E11A0F2}"/>
                  </a:ext>
                </a:extLst>
              </p:cNvPr>
              <p:cNvSpPr/>
              <p:nvPr/>
            </p:nvSpPr>
            <p:spPr>
              <a:xfrm>
                <a:off x="2328355" y="4702102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2" name="אליפסה 191">
                <a:extLst>
                  <a:ext uri="{FF2B5EF4-FFF2-40B4-BE49-F238E27FC236}">
                    <a16:creationId xmlns:a16="http://schemas.microsoft.com/office/drawing/2014/main" id="{A6A186F4-E581-D5AB-3B4F-5DF05AF11CFE}"/>
                  </a:ext>
                </a:extLst>
              </p:cNvPr>
              <p:cNvSpPr/>
              <p:nvPr/>
            </p:nvSpPr>
            <p:spPr>
              <a:xfrm>
                <a:off x="1738841" y="4803105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3" name="אליפסה 192">
                <a:extLst>
                  <a:ext uri="{FF2B5EF4-FFF2-40B4-BE49-F238E27FC236}">
                    <a16:creationId xmlns:a16="http://schemas.microsoft.com/office/drawing/2014/main" id="{CB6C3A7F-3BF0-8F8E-E8D4-ABA9F307BC82}"/>
                  </a:ext>
                </a:extLst>
              </p:cNvPr>
              <p:cNvSpPr/>
              <p:nvPr/>
            </p:nvSpPr>
            <p:spPr>
              <a:xfrm>
                <a:off x="1330743" y="4843045"/>
                <a:ext cx="182880" cy="182880"/>
              </a:xfrm>
              <a:prstGeom prst="ellipse">
                <a:avLst/>
              </a:prstGeom>
              <a:solidFill>
                <a:srgbClr val="CCCC00"/>
              </a:solidFill>
              <a:ln w="25400" cap="flat" cmpd="sng" algn="ctr">
                <a:solidFill>
                  <a:srgbClr val="CCCC00">
                    <a:shade val="50000"/>
                  </a:srgbClr>
                </a:solidFill>
                <a:prstDash val="solid"/>
              </a:ln>
              <a:effectLst/>
            </p:spPr>
            <p:txBody>
              <a:bodyPr rtlCol="1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74" name="מחבר חץ ישר 173">
              <a:extLst>
                <a:ext uri="{FF2B5EF4-FFF2-40B4-BE49-F238E27FC236}">
                  <a16:creationId xmlns:a16="http://schemas.microsoft.com/office/drawing/2014/main" id="{DD84B676-57C4-7BFE-7563-248CE1DB7A70}"/>
                </a:ext>
              </a:extLst>
            </p:cNvPr>
            <p:cNvCxnSpPr>
              <a:cxnSpLocks/>
            </p:cNvCxnSpPr>
            <p:nvPr/>
          </p:nvCxnSpPr>
          <p:spPr>
            <a:xfrm>
              <a:off x="675225" y="4818566"/>
              <a:ext cx="2251487" cy="0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75" name="מחבר חץ ישר 174">
              <a:extLst>
                <a:ext uri="{FF2B5EF4-FFF2-40B4-BE49-F238E27FC236}">
                  <a16:creationId xmlns:a16="http://schemas.microsoft.com/office/drawing/2014/main" id="{6F71C91D-BD5C-9583-CEAA-97315DD43D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583" y="4019320"/>
              <a:ext cx="0" cy="599057"/>
            </a:xfrm>
            <a:prstGeom prst="straightConnector1">
              <a:avLst/>
            </a:prstGeom>
            <a:noFill/>
            <a:ln w="57150" cap="flat" cmpd="sng" algn="ctr">
              <a:solidFill>
                <a:srgbClr val="CCCC00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sp>
          <p:nvSpPr>
            <p:cNvPr id="176" name="צורה חופשית: צורה 175">
              <a:extLst>
                <a:ext uri="{FF2B5EF4-FFF2-40B4-BE49-F238E27FC236}">
                  <a16:creationId xmlns:a16="http://schemas.microsoft.com/office/drawing/2014/main" id="{581E41A4-034D-B62B-020A-A8A60B43E942}"/>
                </a:ext>
              </a:extLst>
            </p:cNvPr>
            <p:cNvSpPr/>
            <p:nvPr/>
          </p:nvSpPr>
          <p:spPr>
            <a:xfrm>
              <a:off x="725062" y="2770192"/>
              <a:ext cx="4517322" cy="921903"/>
            </a:xfrm>
            <a:custGeom>
              <a:avLst/>
              <a:gdLst>
                <a:gd name="connsiteX0" fmla="*/ 0 w 3666067"/>
                <a:gd name="connsiteY0" fmla="*/ 745067 h 745067"/>
                <a:gd name="connsiteX1" fmla="*/ 304800 w 3666067"/>
                <a:gd name="connsiteY1" fmla="*/ 558800 h 745067"/>
                <a:gd name="connsiteX2" fmla="*/ 897467 w 3666067"/>
                <a:gd name="connsiteY2" fmla="*/ 364067 h 745067"/>
                <a:gd name="connsiteX3" fmla="*/ 1617134 w 3666067"/>
                <a:gd name="connsiteY3" fmla="*/ 220134 h 745067"/>
                <a:gd name="connsiteX4" fmla="*/ 2582334 w 3666067"/>
                <a:gd name="connsiteY4" fmla="*/ 84667 h 745067"/>
                <a:gd name="connsiteX5" fmla="*/ 3666067 w 3666067"/>
                <a:gd name="connsiteY5" fmla="*/ 0 h 745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6067" h="745067">
                  <a:moveTo>
                    <a:pt x="0" y="745067"/>
                  </a:moveTo>
                  <a:cubicBezTo>
                    <a:pt x="77611" y="683683"/>
                    <a:pt x="155222" y="622300"/>
                    <a:pt x="304800" y="558800"/>
                  </a:cubicBezTo>
                  <a:cubicBezTo>
                    <a:pt x="454378" y="495300"/>
                    <a:pt x="678745" y="420511"/>
                    <a:pt x="897467" y="364067"/>
                  </a:cubicBezTo>
                  <a:cubicBezTo>
                    <a:pt x="1116189" y="307623"/>
                    <a:pt x="1336323" y="266701"/>
                    <a:pt x="1617134" y="220134"/>
                  </a:cubicBezTo>
                  <a:cubicBezTo>
                    <a:pt x="1897945" y="173567"/>
                    <a:pt x="2240845" y="121356"/>
                    <a:pt x="2582334" y="84667"/>
                  </a:cubicBezTo>
                  <a:cubicBezTo>
                    <a:pt x="2923823" y="47978"/>
                    <a:pt x="3294945" y="23989"/>
                    <a:pt x="3666067" y="0"/>
                  </a:cubicBezTo>
                </a:path>
              </a:pathLst>
            </a:custGeom>
            <a:noFill/>
            <a:ln w="25400" cap="flat" cmpd="sng" algn="ctr">
              <a:solidFill>
                <a:srgbClr val="CCCC00">
                  <a:shade val="50000"/>
                </a:srgbClr>
              </a:solidFill>
              <a:prstDash val="solid"/>
            </a:ln>
            <a:effectLst/>
          </p:spPr>
          <p:txBody>
            <a:bodyPr rtlCol="1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94" name="תיבת טקסט 193">
            <a:extLst>
              <a:ext uri="{FF2B5EF4-FFF2-40B4-BE49-F238E27FC236}">
                <a16:creationId xmlns:a16="http://schemas.microsoft.com/office/drawing/2014/main" id="{BB4E475C-00C4-25E8-44E1-3C83AB231F98}"/>
              </a:ext>
            </a:extLst>
          </p:cNvPr>
          <p:cNvSpPr txBox="1"/>
          <p:nvPr/>
        </p:nvSpPr>
        <p:spPr>
          <a:xfrm>
            <a:off x="5799247" y="2908206"/>
            <a:ext cx="23875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rtl="1">
              <a:buSzPts val="2100"/>
              <a:defRPr sz="4800" b="1"/>
            </a:lvl1pPr>
          </a:lstStyle>
          <a:p>
            <a:r>
              <a:rPr lang="en-US" dirty="0"/>
              <a:t>a&lt;1</a:t>
            </a:r>
          </a:p>
        </p:txBody>
      </p:sp>
      <p:sp>
        <p:nvSpPr>
          <p:cNvPr id="195" name="תיבת טקסט 194">
            <a:extLst>
              <a:ext uri="{FF2B5EF4-FFF2-40B4-BE49-F238E27FC236}">
                <a16:creationId xmlns:a16="http://schemas.microsoft.com/office/drawing/2014/main" id="{D0CAF77B-F8D8-5F2F-DEAF-CBD7EF37392D}"/>
              </a:ext>
            </a:extLst>
          </p:cNvPr>
          <p:cNvSpPr txBox="1"/>
          <p:nvPr/>
        </p:nvSpPr>
        <p:spPr>
          <a:xfrm>
            <a:off x="1738461" y="-43628"/>
            <a:ext cx="23875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rtl="1">
              <a:buSzPts val="2100"/>
              <a:defRPr sz="4800" b="1"/>
            </a:lvl1pPr>
          </a:lstStyle>
          <a:p>
            <a:r>
              <a:rPr lang="en-US" dirty="0"/>
              <a:t>a&gt;1</a:t>
            </a:r>
          </a:p>
        </p:txBody>
      </p:sp>
    </p:spTree>
    <p:extLst>
      <p:ext uri="{BB962C8B-B14F-4D97-AF65-F5344CB8AC3E}">
        <p14:creationId xmlns:p14="http://schemas.microsoft.com/office/powerpoint/2010/main" val="854994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1"/>
          <p:cNvSpPr/>
          <p:nvPr/>
        </p:nvSpPr>
        <p:spPr>
          <a:xfrm>
            <a:off x="1627789" y="0"/>
            <a:ext cx="6040821" cy="366123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F1DB224-2EF0-04DE-E826-DC8B3CD581C8}"/>
              </a:ext>
            </a:extLst>
          </p:cNvPr>
          <p:cNvSpPr txBox="1"/>
          <p:nvPr/>
        </p:nvSpPr>
        <p:spPr>
          <a:xfrm>
            <a:off x="1872716" y="0"/>
            <a:ext cx="5550964" cy="3577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30000"/>
              </a:lnSpc>
              <a:spcBef>
                <a:spcPts val="0"/>
              </a:spcBef>
              <a:buSzPts val="1960"/>
              <a:buNone/>
            </a:pPr>
            <a:r>
              <a:rPr lang="he-IL" sz="2200" b="1" dirty="0">
                <a:latin typeface="Calibri" panose="020F0502020204030204" pitchFamily="34" charset="0"/>
                <a:cs typeface="Calibri" panose="020F0502020204030204" pitchFamily="34" charset="0"/>
              </a:rPr>
              <a:t>אברהם לקח את בתו אורנה לטיול בעיר. אורנה ביקשה לטפס במדרגות של "מגדל שלום". השניים טיפסו עד הקומה העשירית, הציצו מהמרפסת והמשיכו לטפס. אורנה הציצה שוב מהמרפסת בקומה אחת-עשרה, אך התאכזבה ואמרה שהגובה לא נראה לה גבוה יותר משהיה בקומה העשירית. רק כשהגיעו לקומה השתיים-עשרה אמרה אורנה ששמה לב שהגובה גבוה יותר משהיה בקומה העשירית. 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448E4D41-7FA3-B75B-B3FA-C9DE3BA8D3BE}"/>
              </a:ext>
            </a:extLst>
          </p:cNvPr>
          <p:cNvSpPr txBox="1"/>
          <p:nvPr/>
        </p:nvSpPr>
        <p:spPr>
          <a:xfrm>
            <a:off x="544284" y="3828142"/>
            <a:ext cx="82078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lnSpc>
                <a:spcPct val="150000"/>
              </a:lnSpc>
              <a:buSzPts val="1960"/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he-IL" sz="2800" dirty="0"/>
              <a:t>כעת אורנה בקומה החמש עשרה. כמה קומות היא צריכה לעלות על מנת להרגיש שינוי בגובה?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8BF7AA62-8C25-3FBD-E61A-83356BEBF920}"/>
              </a:ext>
            </a:extLst>
          </p:cNvPr>
          <p:cNvSpPr txBox="1"/>
          <p:nvPr/>
        </p:nvSpPr>
        <p:spPr>
          <a:xfrm>
            <a:off x="692727" y="415752"/>
            <a:ext cx="6220691" cy="3135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algn="r" rtl="1">
              <a:lnSpc>
                <a:spcPct val="200000"/>
              </a:lnSpc>
              <a:spcBef>
                <a:spcPts val="0"/>
              </a:spcBef>
              <a:buSzPts val="2100"/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מה הסטנדרט?</a:t>
            </a:r>
          </a:p>
          <a:p>
            <a:pPr marL="257175" indent="-257175" algn="r" rtl="1">
              <a:lnSpc>
                <a:spcPct val="200000"/>
              </a:lnSpc>
              <a:spcBef>
                <a:spcPts val="450"/>
              </a:spcBef>
              <a:buSzPts val="2100"/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מה התוספת שנדרשה להבחין בשינוי (דלתא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257175" indent="-257175" algn="r" rtl="1">
              <a:lnSpc>
                <a:spcPct val="200000"/>
              </a:lnSpc>
              <a:spcBef>
                <a:spcPts val="450"/>
              </a:spcBef>
              <a:buSzPts val="2100"/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מהו קבוע </a:t>
            </a:r>
            <a:r>
              <a:rPr lang="he-IL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וובר</a:t>
            </a: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marL="257175" indent="-257175" algn="r" rtl="1">
              <a:lnSpc>
                <a:spcPct val="200000"/>
              </a:lnSpc>
              <a:spcBef>
                <a:spcPts val="450"/>
              </a:spcBef>
              <a:buSzPts val="2100"/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אם כך, כמה קומות היא צריכה לעלות?</a:t>
            </a:r>
          </a:p>
        </p:txBody>
      </p:sp>
      <p:cxnSp>
        <p:nvCxnSpPr>
          <p:cNvPr id="244" name="Google Shape;244;p37"/>
          <p:cNvCxnSpPr>
            <a:cxnSpLocks/>
          </p:cNvCxnSpPr>
          <p:nvPr/>
        </p:nvCxnSpPr>
        <p:spPr>
          <a:xfrm>
            <a:off x="7208057" y="0"/>
            <a:ext cx="0" cy="4561114"/>
          </a:xfrm>
          <a:prstGeom prst="straightConnector1">
            <a:avLst/>
          </a:prstGeom>
          <a:noFill/>
          <a:ln w="88900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5" name="Google Shape;245;p37"/>
          <p:cNvCxnSpPr>
            <a:cxnSpLocks/>
          </p:cNvCxnSpPr>
          <p:nvPr/>
        </p:nvCxnSpPr>
        <p:spPr>
          <a:xfrm flipH="1">
            <a:off x="6941911" y="929724"/>
            <a:ext cx="532292" cy="0"/>
          </a:xfrm>
          <a:prstGeom prst="straightConnector1">
            <a:avLst/>
          </a:prstGeom>
          <a:noFill/>
          <a:ln w="793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Google Shape;245;p37">
            <a:extLst>
              <a:ext uri="{FF2B5EF4-FFF2-40B4-BE49-F238E27FC236}">
                <a16:creationId xmlns:a16="http://schemas.microsoft.com/office/drawing/2014/main" id="{D9E3B582-2869-8E64-AAD5-0C61AB69E1B8}"/>
              </a:ext>
            </a:extLst>
          </p:cNvPr>
          <p:cNvCxnSpPr>
            <a:cxnSpLocks/>
          </p:cNvCxnSpPr>
          <p:nvPr/>
        </p:nvCxnSpPr>
        <p:spPr>
          <a:xfrm flipH="1">
            <a:off x="6912218" y="1737906"/>
            <a:ext cx="532292" cy="0"/>
          </a:xfrm>
          <a:prstGeom prst="straightConnector1">
            <a:avLst/>
          </a:prstGeom>
          <a:noFill/>
          <a:ln w="793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Google Shape;245;p37">
            <a:extLst>
              <a:ext uri="{FF2B5EF4-FFF2-40B4-BE49-F238E27FC236}">
                <a16:creationId xmlns:a16="http://schemas.microsoft.com/office/drawing/2014/main" id="{E592E019-32D7-F6C2-FC9C-83C1E96E8048}"/>
              </a:ext>
            </a:extLst>
          </p:cNvPr>
          <p:cNvCxnSpPr>
            <a:cxnSpLocks/>
          </p:cNvCxnSpPr>
          <p:nvPr/>
        </p:nvCxnSpPr>
        <p:spPr>
          <a:xfrm flipH="1">
            <a:off x="6968695" y="2499847"/>
            <a:ext cx="532292" cy="0"/>
          </a:xfrm>
          <a:prstGeom prst="straightConnector1">
            <a:avLst/>
          </a:prstGeom>
          <a:noFill/>
          <a:ln w="793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Google Shape;245;p37">
            <a:extLst>
              <a:ext uri="{FF2B5EF4-FFF2-40B4-BE49-F238E27FC236}">
                <a16:creationId xmlns:a16="http://schemas.microsoft.com/office/drawing/2014/main" id="{9166044E-F967-DD0C-9462-A6102FC86E43}"/>
              </a:ext>
            </a:extLst>
          </p:cNvPr>
          <p:cNvCxnSpPr>
            <a:cxnSpLocks/>
          </p:cNvCxnSpPr>
          <p:nvPr/>
        </p:nvCxnSpPr>
        <p:spPr>
          <a:xfrm flipH="1">
            <a:off x="6968695" y="3275760"/>
            <a:ext cx="532292" cy="0"/>
          </a:xfrm>
          <a:prstGeom prst="straightConnector1">
            <a:avLst/>
          </a:prstGeom>
          <a:noFill/>
          <a:ln w="793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ACC605A3-246D-2F79-A229-59F49A0E9F74}"/>
              </a:ext>
            </a:extLst>
          </p:cNvPr>
          <p:cNvGrpSpPr/>
          <p:nvPr/>
        </p:nvGrpSpPr>
        <p:grpSpPr>
          <a:xfrm>
            <a:off x="4092792" y="2280557"/>
            <a:ext cx="958416" cy="657871"/>
            <a:chOff x="4015662" y="2655440"/>
            <a:chExt cx="958416" cy="657871"/>
          </a:xfrm>
        </p:grpSpPr>
        <p:sp>
          <p:nvSpPr>
            <p:cNvPr id="13" name="Google Shape;265;p10">
              <a:extLst>
                <a:ext uri="{FF2B5EF4-FFF2-40B4-BE49-F238E27FC236}">
                  <a16:creationId xmlns:a16="http://schemas.microsoft.com/office/drawing/2014/main" id="{9AD10ADE-8D59-9C1B-8CBF-13A2B2D203C5}"/>
                </a:ext>
              </a:extLst>
            </p:cNvPr>
            <p:cNvSpPr txBox="1"/>
            <p:nvPr/>
          </p:nvSpPr>
          <p:spPr>
            <a:xfrm>
              <a:off x="4015662" y="2655440"/>
              <a:ext cx="958416" cy="438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algn="r" defTabSz="685800" rtl="1">
                <a:buSzPts val="3200"/>
              </a:pPr>
              <a:r>
                <a:rPr lang="iw-IL" sz="2400"/>
                <a:t>K= </a:t>
              </a:r>
              <a:r>
                <a:rPr lang="iw-IL" sz="2400" u="sng" baseline="30000"/>
                <a:t>△S</a:t>
              </a:r>
              <a:endParaRPr sz="1050"/>
            </a:p>
          </p:txBody>
        </p:sp>
        <p:sp>
          <p:nvSpPr>
            <p:cNvPr id="14" name="Google Shape;266;p10">
              <a:extLst>
                <a:ext uri="{FF2B5EF4-FFF2-40B4-BE49-F238E27FC236}">
                  <a16:creationId xmlns:a16="http://schemas.microsoft.com/office/drawing/2014/main" id="{437DB58A-616C-AE6D-3461-5F64CFB87BDC}"/>
                </a:ext>
              </a:extLst>
            </p:cNvPr>
            <p:cNvSpPr txBox="1"/>
            <p:nvPr/>
          </p:nvSpPr>
          <p:spPr>
            <a:xfrm>
              <a:off x="4572000" y="2874730"/>
              <a:ext cx="304593" cy="438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algn="r" defTabSz="685800" rtl="1">
                <a:buSzPts val="3200"/>
              </a:pPr>
              <a:r>
                <a:rPr lang="iw-IL" sz="2400" baseline="30000" dirty="0"/>
                <a:t>S</a:t>
              </a:r>
              <a:endParaRPr sz="2400" dirty="0"/>
            </a:p>
          </p:txBody>
        </p:sp>
      </p:grp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EF77A60C-02CE-6294-2E45-08A6E15C3B83}"/>
              </a:ext>
            </a:extLst>
          </p:cNvPr>
          <p:cNvSpPr txBox="1"/>
          <p:nvPr/>
        </p:nvSpPr>
        <p:spPr>
          <a:xfrm rot="5400000">
            <a:off x="7303085" y="2241061"/>
            <a:ext cx="24627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latin typeface="Calibri" panose="020F0502020204030204" pitchFamily="34" charset="0"/>
                <a:cs typeface="Calibri" panose="020F0502020204030204" pitchFamily="34" charset="0"/>
              </a:rPr>
              <a:t>שלבי הפתרון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1"/>
          <p:cNvSpPr/>
          <p:nvPr/>
        </p:nvSpPr>
        <p:spPr>
          <a:xfrm>
            <a:off x="1627789" y="0"/>
            <a:ext cx="6040821" cy="30295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F1DB224-2EF0-04DE-E826-DC8B3CD581C8}"/>
              </a:ext>
            </a:extLst>
          </p:cNvPr>
          <p:cNvSpPr txBox="1"/>
          <p:nvPr/>
        </p:nvSpPr>
        <p:spPr>
          <a:xfrm>
            <a:off x="1965247" y="165996"/>
            <a:ext cx="5550964" cy="2697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30000"/>
              </a:lnSpc>
              <a:spcBef>
                <a:spcPts val="0"/>
              </a:spcBef>
              <a:buSzPts val="1960"/>
              <a:buNone/>
            </a:pPr>
            <a:r>
              <a:rPr lang="he-IL" sz="2200" b="1" dirty="0">
                <a:latin typeface="Calibri" panose="020F0502020204030204" pitchFamily="34" charset="0"/>
                <a:cs typeface="Calibri" panose="020F0502020204030204" pitchFamily="34" charset="0"/>
              </a:rPr>
              <a:t>כאשר עלתה אורנה מקומה 9 לקומה 18 היא חשה בהבדל הגובה בין הקומות. היא אמרה "לא רק שאני מרגישה בהבדל הגובה, קומה 18 נראית לי פי שתיים יותר גבוהה מקומה 9". 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SzPts val="1960"/>
              <a:buNone/>
            </a:pPr>
            <a:r>
              <a:rPr lang="he-IL" sz="2200" b="1" dirty="0">
                <a:latin typeface="Calibri" panose="020F0502020204030204" pitchFamily="34" charset="0"/>
                <a:cs typeface="Calibri" panose="020F0502020204030204" pitchFamily="34" charset="0"/>
              </a:rPr>
              <a:t>כאשר עלתה אורנה מקומה 18 לקומה 36 שוב אמרה כי הבדל הגובה בין הקומות מרגיש לה פי שתיים. 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448E4D41-7FA3-B75B-B3FA-C9DE3BA8D3BE}"/>
              </a:ext>
            </a:extLst>
          </p:cNvPr>
          <p:cNvSpPr txBox="1"/>
          <p:nvPr/>
        </p:nvSpPr>
        <p:spPr>
          <a:xfrm>
            <a:off x="636814" y="3384797"/>
            <a:ext cx="82078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lnSpc>
                <a:spcPct val="150000"/>
              </a:lnSpc>
              <a:buSzPts val="1960"/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514350" indent="-514350" rtl="1">
              <a:lnSpc>
                <a:spcPct val="100000"/>
              </a:lnSpc>
              <a:buFont typeface="+mj-lt"/>
              <a:buAutoNum type="arabicPeriod"/>
            </a:pPr>
            <a:r>
              <a:rPr lang="he-IL" sz="2800" dirty="0"/>
              <a:t>כיצד פכנר היה מתייחס לשיטת המדידה? </a:t>
            </a:r>
          </a:p>
          <a:p>
            <a:pPr marL="514350" indent="-514350" rtl="1">
              <a:lnSpc>
                <a:spcPct val="100000"/>
              </a:lnSpc>
              <a:buFont typeface="+mj-lt"/>
              <a:buAutoNum type="arabicPeriod"/>
            </a:pPr>
            <a:r>
              <a:rPr lang="he-IL" sz="2800" dirty="0"/>
              <a:t>כיצד פכנר היה מתייחס לתוצאות?</a:t>
            </a:r>
          </a:p>
          <a:p>
            <a:pPr marL="514350" indent="-514350" rtl="1">
              <a:lnSpc>
                <a:spcPct val="100000"/>
              </a:lnSpc>
              <a:buFont typeface="+mj-lt"/>
              <a:buAutoNum type="arabicPeriod"/>
            </a:pPr>
            <a:r>
              <a:rPr lang="he-IL" sz="2800" dirty="0"/>
              <a:t>כיצד היה </a:t>
            </a:r>
            <a:r>
              <a:rPr lang="he-IL" sz="2800" dirty="0" err="1"/>
              <a:t>סטיבנס</a:t>
            </a:r>
            <a:r>
              <a:rPr lang="he-IL" sz="2800" dirty="0"/>
              <a:t> מתייחס לכך?</a:t>
            </a:r>
          </a:p>
        </p:txBody>
      </p:sp>
    </p:spTree>
    <p:extLst>
      <p:ext uri="{BB962C8B-B14F-4D97-AF65-F5344CB8AC3E}">
        <p14:creationId xmlns:p14="http://schemas.microsoft.com/office/powerpoint/2010/main" val="2517062728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 Branding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C866"/>
      </a:accent1>
      <a:accent2>
        <a:srgbClr val="000000"/>
      </a:accent2>
      <a:accent3>
        <a:srgbClr val="E69138"/>
      </a:accent3>
      <a:accent4>
        <a:srgbClr val="FFD966"/>
      </a:accent4>
      <a:accent5>
        <a:srgbClr val="CCCCCC"/>
      </a:accent5>
      <a:accent6>
        <a:srgbClr val="FF990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577</Words>
  <Application>Microsoft Office PowerPoint</Application>
  <PresentationFormat>‫הצגה על המסך (16:9)</PresentationFormat>
  <Paragraphs>73</Paragraphs>
  <Slides>13</Slides>
  <Notes>13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21" baseType="lpstr">
      <vt:lpstr>Nunito</vt:lpstr>
      <vt:lpstr>Calibri</vt:lpstr>
      <vt:lpstr>Livvic</vt:lpstr>
      <vt:lpstr>Shadows Into Light</vt:lpstr>
      <vt:lpstr>Arial</vt:lpstr>
      <vt:lpstr>Noto Sans Symbols</vt:lpstr>
      <vt:lpstr>Roboto Condensed Light</vt:lpstr>
      <vt:lpstr>Personal Branding by Slidesgo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Me</dc:title>
  <dc:creator>MAAYAN</dc:creator>
  <cp:lastModifiedBy>maayan finegold</cp:lastModifiedBy>
  <cp:revision>6</cp:revision>
  <dcterms:modified xsi:type="dcterms:W3CDTF">2022-11-27T10:16:50Z</dcterms:modified>
</cp:coreProperties>
</file>