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4909" r:id="rId1"/>
  </p:sldMasterIdLst>
  <p:notesMasterIdLst>
    <p:notesMasterId r:id="rId47"/>
  </p:notesMasterIdLst>
  <p:handoutMasterIdLst>
    <p:handoutMasterId r:id="rId48"/>
  </p:handoutMasterIdLst>
  <p:sldIdLst>
    <p:sldId id="256" r:id="rId2"/>
    <p:sldId id="1505" r:id="rId3"/>
    <p:sldId id="1222" r:id="rId4"/>
    <p:sldId id="1223" r:id="rId5"/>
    <p:sldId id="1224" r:id="rId6"/>
    <p:sldId id="1503" r:id="rId7"/>
    <p:sldId id="1225" r:id="rId8"/>
    <p:sldId id="1436" r:id="rId9"/>
    <p:sldId id="1504" r:id="rId10"/>
    <p:sldId id="1226" r:id="rId11"/>
    <p:sldId id="366" r:id="rId12"/>
    <p:sldId id="1242" r:id="rId13"/>
    <p:sldId id="1443" r:id="rId14"/>
    <p:sldId id="1444" r:id="rId15"/>
    <p:sldId id="1445" r:id="rId16"/>
    <p:sldId id="1022" r:id="rId17"/>
    <p:sldId id="1228" r:id="rId18"/>
    <p:sldId id="1479" r:id="rId19"/>
    <p:sldId id="1428" r:id="rId20"/>
    <p:sldId id="1429" r:id="rId21"/>
    <p:sldId id="1430" r:id="rId22"/>
    <p:sldId id="1507" r:id="rId23"/>
    <p:sldId id="1481" r:id="rId24"/>
    <p:sldId id="1431" r:id="rId25"/>
    <p:sldId id="1509" r:id="rId26"/>
    <p:sldId id="1432" r:id="rId27"/>
    <p:sldId id="1490" r:id="rId28"/>
    <p:sldId id="1508" r:id="rId29"/>
    <p:sldId id="1230" r:id="rId30"/>
    <p:sldId id="1231" r:id="rId31"/>
    <p:sldId id="1434" r:id="rId32"/>
    <p:sldId id="1233" r:id="rId33"/>
    <p:sldId id="1234" r:id="rId34"/>
    <p:sldId id="1433" r:id="rId35"/>
    <p:sldId id="1510" r:id="rId36"/>
    <p:sldId id="1235" r:id="rId37"/>
    <p:sldId id="1435" r:id="rId38"/>
    <p:sldId id="1237" r:id="rId39"/>
    <p:sldId id="1513" r:id="rId40"/>
    <p:sldId id="1511" r:id="rId41"/>
    <p:sldId id="374" r:id="rId42"/>
    <p:sldId id="1496" r:id="rId43"/>
    <p:sldId id="1497" r:id="rId44"/>
    <p:sldId id="1437" r:id="rId45"/>
    <p:sldId id="1512" r:id="rId46"/>
  </p:sldIdLst>
  <p:sldSz cx="9144000" cy="6858000" type="screen4x3"/>
  <p:notesSz cx="6669088" cy="9775825"/>
  <p:defaultTextStyle>
    <a:defPPr>
      <a:defRPr lang="en-US"/>
    </a:defPPr>
    <a:lvl1pPr algn="r" rtl="1" fontAlgn="base">
      <a:spcBef>
        <a:spcPct val="0"/>
      </a:spcBef>
      <a:spcAft>
        <a:spcPct val="0"/>
      </a:spcAft>
      <a:defRPr sz="4400" kern="1200">
        <a:solidFill>
          <a:schemeClr val="tx2"/>
        </a:solidFill>
        <a:latin typeface="Tahoma" pitchFamily="34" charset="0"/>
        <a:ea typeface="+mn-ea"/>
        <a:cs typeface="Arial" pitchFamily="34" charset="0"/>
      </a:defRPr>
    </a:lvl1pPr>
    <a:lvl2pPr marL="457200" algn="r" rtl="1" fontAlgn="base">
      <a:spcBef>
        <a:spcPct val="0"/>
      </a:spcBef>
      <a:spcAft>
        <a:spcPct val="0"/>
      </a:spcAft>
      <a:defRPr sz="4400" kern="1200">
        <a:solidFill>
          <a:schemeClr val="tx2"/>
        </a:solidFill>
        <a:latin typeface="Tahoma" pitchFamily="34" charset="0"/>
        <a:ea typeface="+mn-ea"/>
        <a:cs typeface="Arial" pitchFamily="34" charset="0"/>
      </a:defRPr>
    </a:lvl2pPr>
    <a:lvl3pPr marL="914400" algn="r" rtl="1" fontAlgn="base">
      <a:spcBef>
        <a:spcPct val="0"/>
      </a:spcBef>
      <a:spcAft>
        <a:spcPct val="0"/>
      </a:spcAft>
      <a:defRPr sz="4400" kern="1200">
        <a:solidFill>
          <a:schemeClr val="tx2"/>
        </a:solidFill>
        <a:latin typeface="Tahoma" pitchFamily="34" charset="0"/>
        <a:ea typeface="+mn-ea"/>
        <a:cs typeface="Arial" pitchFamily="34" charset="0"/>
      </a:defRPr>
    </a:lvl3pPr>
    <a:lvl4pPr marL="1371600" algn="r" rtl="1" fontAlgn="base">
      <a:spcBef>
        <a:spcPct val="0"/>
      </a:spcBef>
      <a:spcAft>
        <a:spcPct val="0"/>
      </a:spcAft>
      <a:defRPr sz="4400" kern="1200">
        <a:solidFill>
          <a:schemeClr val="tx2"/>
        </a:solidFill>
        <a:latin typeface="Tahoma" pitchFamily="34" charset="0"/>
        <a:ea typeface="+mn-ea"/>
        <a:cs typeface="Arial" pitchFamily="34" charset="0"/>
      </a:defRPr>
    </a:lvl4pPr>
    <a:lvl5pPr marL="1828800" algn="r" rtl="1" fontAlgn="base">
      <a:spcBef>
        <a:spcPct val="0"/>
      </a:spcBef>
      <a:spcAft>
        <a:spcPct val="0"/>
      </a:spcAft>
      <a:defRPr sz="4400" kern="1200">
        <a:solidFill>
          <a:schemeClr val="tx2"/>
        </a:solidFill>
        <a:latin typeface="Tahoma" pitchFamily="34" charset="0"/>
        <a:ea typeface="+mn-ea"/>
        <a:cs typeface="Arial" pitchFamily="34" charset="0"/>
      </a:defRPr>
    </a:lvl5pPr>
    <a:lvl6pPr marL="2286000" algn="r" defTabSz="914400" rtl="1" eaLnBrk="1" latinLnBrk="0" hangingPunct="1">
      <a:defRPr sz="4400" kern="1200">
        <a:solidFill>
          <a:schemeClr val="tx2"/>
        </a:solidFill>
        <a:latin typeface="Tahoma" pitchFamily="34" charset="0"/>
        <a:ea typeface="+mn-ea"/>
        <a:cs typeface="Arial" pitchFamily="34" charset="0"/>
      </a:defRPr>
    </a:lvl6pPr>
    <a:lvl7pPr marL="2743200" algn="r" defTabSz="914400" rtl="1" eaLnBrk="1" latinLnBrk="0" hangingPunct="1">
      <a:defRPr sz="4400" kern="1200">
        <a:solidFill>
          <a:schemeClr val="tx2"/>
        </a:solidFill>
        <a:latin typeface="Tahoma" pitchFamily="34" charset="0"/>
        <a:ea typeface="+mn-ea"/>
        <a:cs typeface="Arial" pitchFamily="34" charset="0"/>
      </a:defRPr>
    </a:lvl7pPr>
    <a:lvl8pPr marL="3200400" algn="r" defTabSz="914400" rtl="1" eaLnBrk="1" latinLnBrk="0" hangingPunct="1">
      <a:defRPr sz="4400" kern="1200">
        <a:solidFill>
          <a:schemeClr val="tx2"/>
        </a:solidFill>
        <a:latin typeface="Tahoma" pitchFamily="34" charset="0"/>
        <a:ea typeface="+mn-ea"/>
        <a:cs typeface="Arial" pitchFamily="34" charset="0"/>
      </a:defRPr>
    </a:lvl8pPr>
    <a:lvl9pPr marL="3657600" algn="r" defTabSz="914400" rtl="1" eaLnBrk="1" latinLnBrk="0" hangingPunct="1">
      <a:defRPr sz="4400" kern="1200">
        <a:solidFill>
          <a:schemeClr val="tx2"/>
        </a:solidFill>
        <a:latin typeface="Tahoma"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79">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897" autoAdjust="0"/>
    <p:restoredTop sz="74067" autoAdjust="0"/>
  </p:normalViewPr>
  <p:slideViewPr>
    <p:cSldViewPr>
      <p:cViewPr varScale="1">
        <p:scale>
          <a:sx n="85" d="100"/>
          <a:sy n="85" d="100"/>
        </p:scale>
        <p:origin x="234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7" d="100"/>
          <a:sy n="57" d="100"/>
        </p:scale>
        <p:origin x="-1836" y="-90"/>
      </p:cViewPr>
      <p:guideLst>
        <p:guide orient="horz" pos="3079"/>
        <p:guide pos="210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5954" name="Rectangle 2"/>
          <p:cNvSpPr>
            <a:spLocks noGrp="1" noChangeArrowheads="1"/>
          </p:cNvSpPr>
          <p:nvPr>
            <p:ph type="hdr" sz="quarter"/>
          </p:nvPr>
        </p:nvSpPr>
        <p:spPr bwMode="auto">
          <a:xfrm>
            <a:off x="3779838"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a:defRPr sz="1200">
                <a:solidFill>
                  <a:schemeClr val="tx1"/>
                </a:solidFill>
                <a:latin typeface="Arial" pitchFamily="34" charset="0"/>
              </a:defRPr>
            </a:lvl1pPr>
          </a:lstStyle>
          <a:p>
            <a:pPr>
              <a:defRPr/>
            </a:pPr>
            <a:endParaRPr lang="en-US"/>
          </a:p>
        </p:txBody>
      </p:sp>
      <p:sp>
        <p:nvSpPr>
          <p:cNvPr id="1405955" name="Rectangle 3"/>
          <p:cNvSpPr>
            <a:spLocks noGrp="1" noChangeArrowheads="1"/>
          </p:cNvSpPr>
          <p:nvPr>
            <p:ph type="dt" sz="quarter" idx="1"/>
          </p:nvPr>
        </p:nvSpPr>
        <p:spPr bwMode="auto">
          <a:xfrm>
            <a:off x="1588"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1">
              <a:defRPr sz="1200">
                <a:solidFill>
                  <a:schemeClr val="tx1"/>
                </a:solidFill>
                <a:latin typeface="Arial" pitchFamily="34" charset="0"/>
              </a:defRPr>
            </a:lvl1pPr>
          </a:lstStyle>
          <a:p>
            <a:pPr>
              <a:defRPr/>
            </a:pPr>
            <a:endParaRPr lang="en-US"/>
          </a:p>
        </p:txBody>
      </p:sp>
      <p:sp>
        <p:nvSpPr>
          <p:cNvPr id="1405956" name="Rectangle 4"/>
          <p:cNvSpPr>
            <a:spLocks noGrp="1" noChangeArrowheads="1"/>
          </p:cNvSpPr>
          <p:nvPr>
            <p:ph type="ftr" sz="quarter" idx="2"/>
          </p:nvPr>
        </p:nvSpPr>
        <p:spPr bwMode="auto">
          <a:xfrm>
            <a:off x="3779838" y="9285288"/>
            <a:ext cx="288925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1">
              <a:defRPr sz="1200">
                <a:solidFill>
                  <a:schemeClr val="tx1"/>
                </a:solidFill>
                <a:latin typeface="Arial" pitchFamily="34" charset="0"/>
              </a:defRPr>
            </a:lvl1pPr>
          </a:lstStyle>
          <a:p>
            <a:pPr>
              <a:defRPr/>
            </a:pPr>
            <a:endParaRPr lang="en-US"/>
          </a:p>
        </p:txBody>
      </p:sp>
      <p:sp>
        <p:nvSpPr>
          <p:cNvPr id="1405957" name="Rectangle 5"/>
          <p:cNvSpPr>
            <a:spLocks noGrp="1" noChangeArrowheads="1"/>
          </p:cNvSpPr>
          <p:nvPr>
            <p:ph type="sldNum" sz="quarter" idx="3"/>
          </p:nvPr>
        </p:nvSpPr>
        <p:spPr bwMode="auto">
          <a:xfrm>
            <a:off x="1588" y="9285288"/>
            <a:ext cx="288925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1">
              <a:defRPr sz="1200">
                <a:solidFill>
                  <a:schemeClr val="tx1"/>
                </a:solidFill>
                <a:latin typeface="Arial" pitchFamily="34" charset="0"/>
              </a:defRPr>
            </a:lvl1pPr>
          </a:lstStyle>
          <a:p>
            <a:pPr>
              <a:defRPr/>
            </a:pPr>
            <a:fld id="{DE6A0B14-ECB0-48DD-986B-DD2DB563CF89}" type="slidenum">
              <a:rPr lang="he-IL"/>
              <a:pPr>
                <a:defRPr/>
              </a:pPr>
              <a:t>‹#›</a:t>
            </a:fld>
            <a:endParaRPr lang="en-US"/>
          </a:p>
        </p:txBody>
      </p:sp>
    </p:spTree>
    <p:extLst>
      <p:ext uri="{BB962C8B-B14F-4D97-AF65-F5344CB8AC3E}">
        <p14:creationId xmlns:p14="http://schemas.microsoft.com/office/powerpoint/2010/main" val="41679497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3779838"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a:defRPr sz="1200">
                <a:solidFill>
                  <a:schemeClr val="tx1"/>
                </a:solidFill>
                <a:latin typeface="Arial" pitchFamily="34" charset="0"/>
              </a:defRPr>
            </a:lvl1pPr>
          </a:lstStyle>
          <a:p>
            <a:pPr>
              <a:defRPr/>
            </a:pPr>
            <a:endParaRPr lang="en-US"/>
          </a:p>
        </p:txBody>
      </p:sp>
      <p:sp>
        <p:nvSpPr>
          <p:cNvPr id="3075" name="Rectangle 3"/>
          <p:cNvSpPr>
            <a:spLocks noGrp="1" noChangeArrowheads="1"/>
          </p:cNvSpPr>
          <p:nvPr>
            <p:ph type="dt" idx="1"/>
          </p:nvPr>
        </p:nvSpPr>
        <p:spPr bwMode="auto">
          <a:xfrm>
            <a:off x="1588"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1">
              <a:defRPr sz="1200">
                <a:solidFill>
                  <a:schemeClr val="tx1"/>
                </a:solidFill>
                <a:latin typeface="Arial" pitchFamily="34" charset="0"/>
              </a:defRPr>
            </a:lvl1pPr>
          </a:lstStyle>
          <a:p>
            <a:pPr>
              <a:defRPr/>
            </a:pPr>
            <a:endParaRPr lang="en-US"/>
          </a:p>
        </p:txBody>
      </p:sp>
      <p:sp>
        <p:nvSpPr>
          <p:cNvPr id="277508" name="Rectangle 4"/>
          <p:cNvSpPr>
            <a:spLocks noGrp="1" noRot="1" noChangeAspect="1" noChangeArrowheads="1" noTextEdit="1"/>
          </p:cNvSpPr>
          <p:nvPr>
            <p:ph type="sldImg" idx="2"/>
          </p:nvPr>
        </p:nvSpPr>
        <p:spPr bwMode="auto">
          <a:xfrm>
            <a:off x="892175" y="733425"/>
            <a:ext cx="4884738" cy="36655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666750" y="4643438"/>
            <a:ext cx="5335588" cy="43989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3779838" y="9285288"/>
            <a:ext cx="288925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1">
              <a:defRPr sz="1200">
                <a:solidFill>
                  <a:schemeClr val="tx1"/>
                </a:solidFill>
                <a:latin typeface="Arial" pitchFamily="34" charset="0"/>
              </a:defRPr>
            </a:lvl1pPr>
          </a:lstStyle>
          <a:p>
            <a:pPr>
              <a:defRPr/>
            </a:pPr>
            <a:endParaRPr lang="en-US"/>
          </a:p>
        </p:txBody>
      </p:sp>
      <p:sp>
        <p:nvSpPr>
          <p:cNvPr id="3079" name="Rectangle 7"/>
          <p:cNvSpPr>
            <a:spLocks noGrp="1" noChangeArrowheads="1"/>
          </p:cNvSpPr>
          <p:nvPr>
            <p:ph type="sldNum" sz="quarter" idx="5"/>
          </p:nvPr>
        </p:nvSpPr>
        <p:spPr bwMode="auto">
          <a:xfrm>
            <a:off x="1588" y="9285288"/>
            <a:ext cx="288925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1">
              <a:defRPr sz="1200">
                <a:solidFill>
                  <a:schemeClr val="tx1"/>
                </a:solidFill>
                <a:latin typeface="Arial" pitchFamily="34" charset="0"/>
              </a:defRPr>
            </a:lvl1pPr>
          </a:lstStyle>
          <a:p>
            <a:pPr>
              <a:defRPr/>
            </a:pPr>
            <a:fld id="{CA0684A0-D195-41B9-A9FE-725E7E94C19C}" type="slidenum">
              <a:rPr lang="he-IL"/>
              <a:pPr>
                <a:defRPr/>
              </a:pPr>
              <a:t>‹#›</a:t>
            </a:fld>
            <a:endParaRPr lang="en-US"/>
          </a:p>
        </p:txBody>
      </p:sp>
    </p:spTree>
    <p:extLst>
      <p:ext uri="{BB962C8B-B14F-4D97-AF65-F5344CB8AC3E}">
        <p14:creationId xmlns:p14="http://schemas.microsoft.com/office/powerpoint/2010/main" val="2670010414"/>
      </p:ext>
    </p:extLst>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C15F8B7F-3724-4401-97FB-E065206FA275}" type="slidenum">
              <a:rPr lang="he-IL" sz="1200" smtClean="0">
                <a:solidFill>
                  <a:schemeClr val="tx1"/>
                </a:solidFill>
                <a:latin typeface="Arial" pitchFamily="34" charset="0"/>
              </a:rPr>
              <a:pPr eaLnBrk="1" hangingPunct="1"/>
              <a:t>1</a:t>
            </a:fld>
            <a:endParaRPr lang="en-US" sz="1200">
              <a:solidFill>
                <a:schemeClr val="tx1"/>
              </a:solidFill>
              <a:latin typeface="Arial" pitchFamily="34" charset="0"/>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2</a:t>
            </a:fld>
            <a:endParaRPr lang="en-US"/>
          </a:p>
        </p:txBody>
      </p:sp>
    </p:spTree>
    <p:extLst>
      <p:ext uri="{BB962C8B-B14F-4D97-AF65-F5344CB8AC3E}">
        <p14:creationId xmlns:p14="http://schemas.microsoft.com/office/powerpoint/2010/main" val="679127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3</a:t>
            </a:fld>
            <a:endParaRPr lang="en-US"/>
          </a:p>
        </p:txBody>
      </p:sp>
    </p:spTree>
    <p:extLst>
      <p:ext uri="{BB962C8B-B14F-4D97-AF65-F5344CB8AC3E}">
        <p14:creationId xmlns:p14="http://schemas.microsoft.com/office/powerpoint/2010/main" val="1259335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4</a:t>
            </a:fld>
            <a:endParaRPr lang="en-US"/>
          </a:p>
        </p:txBody>
      </p:sp>
    </p:spTree>
    <p:extLst>
      <p:ext uri="{BB962C8B-B14F-4D97-AF65-F5344CB8AC3E}">
        <p14:creationId xmlns:p14="http://schemas.microsoft.com/office/powerpoint/2010/main" val="3629510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5</a:t>
            </a:fld>
            <a:endParaRPr lang="en-US"/>
          </a:p>
        </p:txBody>
      </p:sp>
    </p:spTree>
    <p:extLst>
      <p:ext uri="{BB962C8B-B14F-4D97-AF65-F5344CB8AC3E}">
        <p14:creationId xmlns:p14="http://schemas.microsoft.com/office/powerpoint/2010/main" val="3411636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6</a:t>
            </a:fld>
            <a:endParaRPr lang="en-US"/>
          </a:p>
        </p:txBody>
      </p:sp>
    </p:spTree>
    <p:extLst>
      <p:ext uri="{BB962C8B-B14F-4D97-AF65-F5344CB8AC3E}">
        <p14:creationId xmlns:p14="http://schemas.microsoft.com/office/powerpoint/2010/main" val="2985138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7</a:t>
            </a:fld>
            <a:endParaRPr lang="en-US"/>
          </a:p>
        </p:txBody>
      </p:sp>
    </p:spTree>
    <p:extLst>
      <p:ext uri="{BB962C8B-B14F-4D97-AF65-F5344CB8AC3E}">
        <p14:creationId xmlns:p14="http://schemas.microsoft.com/office/powerpoint/2010/main" val="2488475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8</a:t>
            </a:fld>
            <a:endParaRPr lang="en-US"/>
          </a:p>
        </p:txBody>
      </p:sp>
    </p:spTree>
    <p:extLst>
      <p:ext uri="{BB962C8B-B14F-4D97-AF65-F5344CB8AC3E}">
        <p14:creationId xmlns:p14="http://schemas.microsoft.com/office/powerpoint/2010/main" val="248847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9</a:t>
            </a:fld>
            <a:endParaRPr lang="en-US"/>
          </a:p>
        </p:txBody>
      </p:sp>
    </p:spTree>
    <p:extLst>
      <p:ext uri="{BB962C8B-B14F-4D97-AF65-F5344CB8AC3E}">
        <p14:creationId xmlns:p14="http://schemas.microsoft.com/office/powerpoint/2010/main" val="10673893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10</a:t>
            </a:fld>
            <a:endParaRPr lang="en-US"/>
          </a:p>
        </p:txBody>
      </p:sp>
    </p:spTree>
    <p:extLst>
      <p:ext uri="{BB962C8B-B14F-4D97-AF65-F5344CB8AC3E}">
        <p14:creationId xmlns:p14="http://schemas.microsoft.com/office/powerpoint/2010/main" val="33553514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2143A027-4862-45D4-98EE-E3A50795E246}" type="slidenum">
              <a:rPr lang="he-IL" sz="1200" smtClean="0">
                <a:solidFill>
                  <a:schemeClr val="tx1"/>
                </a:solidFill>
                <a:latin typeface="Arial" pitchFamily="34" charset="0"/>
              </a:rPr>
              <a:pPr eaLnBrk="1" hangingPunct="1"/>
              <a:t>11</a:t>
            </a:fld>
            <a:endParaRPr lang="en-US" sz="1200">
              <a:solidFill>
                <a:schemeClr val="tx1"/>
              </a:solidFill>
              <a:latin typeface="Arial" pitchFamily="34" charset="0"/>
            </a:endParaRPr>
          </a:p>
        </p:txBody>
      </p:sp>
      <p:sp>
        <p:nvSpPr>
          <p:cNvPr id="385027" name="Rectangle 2"/>
          <p:cNvSpPr>
            <a:spLocks noGrp="1" noRot="1" noChangeAspect="1" noChangeArrowheads="1" noTextEdit="1"/>
          </p:cNvSpPr>
          <p:nvPr>
            <p:ph type="sldImg"/>
          </p:nvPr>
        </p:nvSpPr>
        <p:spPr>
          <a:ln/>
        </p:spPr>
      </p:sp>
      <p:sp>
        <p:nvSpPr>
          <p:cNvPr id="385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12</a:t>
            </a:fld>
            <a:endParaRPr lang="en-US"/>
          </a:p>
        </p:txBody>
      </p:sp>
    </p:spTree>
    <p:extLst>
      <p:ext uri="{BB962C8B-B14F-4D97-AF65-F5344CB8AC3E}">
        <p14:creationId xmlns:p14="http://schemas.microsoft.com/office/powerpoint/2010/main" val="21040269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defRPr/>
            </a:pPr>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13</a:t>
            </a:fld>
            <a:endParaRPr lang="en-US"/>
          </a:p>
        </p:txBody>
      </p:sp>
    </p:spTree>
    <p:extLst>
      <p:ext uri="{BB962C8B-B14F-4D97-AF65-F5344CB8AC3E}">
        <p14:creationId xmlns:p14="http://schemas.microsoft.com/office/powerpoint/2010/main" val="21040269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defRPr/>
            </a:pPr>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14</a:t>
            </a:fld>
            <a:endParaRPr lang="en-US"/>
          </a:p>
        </p:txBody>
      </p:sp>
    </p:spTree>
    <p:extLst>
      <p:ext uri="{BB962C8B-B14F-4D97-AF65-F5344CB8AC3E}">
        <p14:creationId xmlns:p14="http://schemas.microsoft.com/office/powerpoint/2010/main" val="21040269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defRPr/>
            </a:pPr>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15</a:t>
            </a:fld>
            <a:endParaRPr lang="en-US"/>
          </a:p>
        </p:txBody>
      </p:sp>
    </p:spTree>
    <p:extLst>
      <p:ext uri="{BB962C8B-B14F-4D97-AF65-F5344CB8AC3E}">
        <p14:creationId xmlns:p14="http://schemas.microsoft.com/office/powerpoint/2010/main" val="21040269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16C819C4-B466-40C0-8990-BC1EFBE1E5C8}" type="slidenum">
              <a:rPr lang="he-IL" sz="1200" smtClean="0">
                <a:solidFill>
                  <a:schemeClr val="tx1"/>
                </a:solidFill>
                <a:latin typeface="Arial" pitchFamily="34" charset="0"/>
              </a:rPr>
              <a:pPr eaLnBrk="1" hangingPunct="1"/>
              <a:t>16</a:t>
            </a:fld>
            <a:endParaRPr lang="en-US" sz="1200">
              <a:solidFill>
                <a:schemeClr val="tx1"/>
              </a:solidFill>
              <a:latin typeface="Arial" pitchFamily="34" charset="0"/>
            </a:endParaRPr>
          </a:p>
        </p:txBody>
      </p:sp>
      <p:sp>
        <p:nvSpPr>
          <p:cNvPr id="386051" name="Rectangle 2"/>
          <p:cNvSpPr>
            <a:spLocks noGrp="1" noRot="1" noChangeAspect="1" noChangeArrowheads="1" noTextEdit="1"/>
          </p:cNvSpPr>
          <p:nvPr>
            <p:ph type="sldImg"/>
          </p:nvPr>
        </p:nvSpPr>
        <p:spPr>
          <a:ln/>
        </p:spPr>
      </p:sp>
      <p:sp>
        <p:nvSpPr>
          <p:cNvPr id="386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17</a:t>
            </a:fld>
            <a:endParaRPr lang="en-US"/>
          </a:p>
        </p:txBody>
      </p:sp>
    </p:spTree>
    <p:extLst>
      <p:ext uri="{BB962C8B-B14F-4D97-AF65-F5344CB8AC3E}">
        <p14:creationId xmlns:p14="http://schemas.microsoft.com/office/powerpoint/2010/main" val="1058358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18</a:t>
            </a:fld>
            <a:endParaRPr lang="en-US"/>
          </a:p>
        </p:txBody>
      </p:sp>
    </p:spTree>
    <p:extLst>
      <p:ext uri="{BB962C8B-B14F-4D97-AF65-F5344CB8AC3E}">
        <p14:creationId xmlns:p14="http://schemas.microsoft.com/office/powerpoint/2010/main" val="1058358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19</a:t>
            </a:fld>
            <a:endParaRPr lang="en-US"/>
          </a:p>
        </p:txBody>
      </p:sp>
    </p:spTree>
    <p:extLst>
      <p:ext uri="{BB962C8B-B14F-4D97-AF65-F5344CB8AC3E}">
        <p14:creationId xmlns:p14="http://schemas.microsoft.com/office/powerpoint/2010/main" val="1058358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20</a:t>
            </a:fld>
            <a:endParaRPr lang="en-US"/>
          </a:p>
        </p:txBody>
      </p:sp>
    </p:spTree>
    <p:extLst>
      <p:ext uri="{BB962C8B-B14F-4D97-AF65-F5344CB8AC3E}">
        <p14:creationId xmlns:p14="http://schemas.microsoft.com/office/powerpoint/2010/main" val="1058358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21</a:t>
            </a:fld>
            <a:endParaRPr lang="en-US"/>
          </a:p>
        </p:txBody>
      </p:sp>
    </p:spTree>
    <p:extLst>
      <p:ext uri="{BB962C8B-B14F-4D97-AF65-F5344CB8AC3E}">
        <p14:creationId xmlns:p14="http://schemas.microsoft.com/office/powerpoint/2010/main" val="1058358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22</a:t>
            </a:fld>
            <a:endParaRPr lang="en-US"/>
          </a:p>
        </p:txBody>
      </p:sp>
    </p:spTree>
    <p:extLst>
      <p:ext uri="{BB962C8B-B14F-4D97-AF65-F5344CB8AC3E}">
        <p14:creationId xmlns:p14="http://schemas.microsoft.com/office/powerpoint/2010/main" val="15982759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23</a:t>
            </a:fld>
            <a:endParaRPr lang="en-US"/>
          </a:p>
        </p:txBody>
      </p:sp>
    </p:spTree>
    <p:extLst>
      <p:ext uri="{BB962C8B-B14F-4D97-AF65-F5344CB8AC3E}">
        <p14:creationId xmlns:p14="http://schemas.microsoft.com/office/powerpoint/2010/main" val="1058358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24</a:t>
            </a:fld>
            <a:endParaRPr lang="en-US"/>
          </a:p>
        </p:txBody>
      </p:sp>
    </p:spTree>
    <p:extLst>
      <p:ext uri="{BB962C8B-B14F-4D97-AF65-F5344CB8AC3E}">
        <p14:creationId xmlns:p14="http://schemas.microsoft.com/office/powerpoint/2010/main" val="1058358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25</a:t>
            </a:fld>
            <a:endParaRPr lang="en-US"/>
          </a:p>
        </p:txBody>
      </p:sp>
    </p:spTree>
    <p:extLst>
      <p:ext uri="{BB962C8B-B14F-4D97-AF65-F5344CB8AC3E}">
        <p14:creationId xmlns:p14="http://schemas.microsoft.com/office/powerpoint/2010/main" val="3147674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26</a:t>
            </a:fld>
            <a:endParaRPr lang="en-US"/>
          </a:p>
        </p:txBody>
      </p:sp>
    </p:spTree>
    <p:extLst>
      <p:ext uri="{BB962C8B-B14F-4D97-AF65-F5344CB8AC3E}">
        <p14:creationId xmlns:p14="http://schemas.microsoft.com/office/powerpoint/2010/main" val="1058358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27</a:t>
            </a:fld>
            <a:endParaRPr lang="en-US"/>
          </a:p>
        </p:txBody>
      </p:sp>
    </p:spTree>
    <p:extLst>
      <p:ext uri="{BB962C8B-B14F-4D97-AF65-F5344CB8AC3E}">
        <p14:creationId xmlns:p14="http://schemas.microsoft.com/office/powerpoint/2010/main" val="1058358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29</a:t>
            </a:fld>
            <a:endParaRPr lang="en-US"/>
          </a:p>
        </p:txBody>
      </p:sp>
    </p:spTree>
    <p:extLst>
      <p:ext uri="{BB962C8B-B14F-4D97-AF65-F5344CB8AC3E}">
        <p14:creationId xmlns:p14="http://schemas.microsoft.com/office/powerpoint/2010/main" val="17102597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30</a:t>
            </a:fld>
            <a:endParaRPr lang="en-US"/>
          </a:p>
        </p:txBody>
      </p:sp>
    </p:spTree>
    <p:extLst>
      <p:ext uri="{BB962C8B-B14F-4D97-AF65-F5344CB8AC3E}">
        <p14:creationId xmlns:p14="http://schemas.microsoft.com/office/powerpoint/2010/main" val="8301592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31</a:t>
            </a:fld>
            <a:endParaRPr lang="en-US"/>
          </a:p>
        </p:txBody>
      </p:sp>
    </p:spTree>
    <p:extLst>
      <p:ext uri="{BB962C8B-B14F-4D97-AF65-F5344CB8AC3E}">
        <p14:creationId xmlns:p14="http://schemas.microsoft.com/office/powerpoint/2010/main" val="8301592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32</a:t>
            </a:fld>
            <a:endParaRPr lang="en-US"/>
          </a:p>
        </p:txBody>
      </p:sp>
    </p:spTree>
    <p:extLst>
      <p:ext uri="{BB962C8B-B14F-4D97-AF65-F5344CB8AC3E}">
        <p14:creationId xmlns:p14="http://schemas.microsoft.com/office/powerpoint/2010/main" val="29783827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33</a:t>
            </a:fld>
            <a:endParaRPr lang="en-US"/>
          </a:p>
        </p:txBody>
      </p:sp>
    </p:spTree>
    <p:extLst>
      <p:ext uri="{BB962C8B-B14F-4D97-AF65-F5344CB8AC3E}">
        <p14:creationId xmlns:p14="http://schemas.microsoft.com/office/powerpoint/2010/main" val="28572829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34</a:t>
            </a:fld>
            <a:endParaRPr lang="en-US"/>
          </a:p>
        </p:txBody>
      </p:sp>
    </p:spTree>
    <p:extLst>
      <p:ext uri="{BB962C8B-B14F-4D97-AF65-F5344CB8AC3E}">
        <p14:creationId xmlns:p14="http://schemas.microsoft.com/office/powerpoint/2010/main" val="16271460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a:defRPr/>
            </a:pPr>
            <a:fld id="{CA0684A0-D195-41B9-A9FE-725E7E94C19C}" type="slidenum">
              <a:rPr lang="he-IL" smtClean="0"/>
              <a:pPr>
                <a:defRPr/>
              </a:pPr>
              <a:t>35</a:t>
            </a:fld>
            <a:endParaRPr lang="en-US"/>
          </a:p>
        </p:txBody>
      </p:sp>
    </p:spTree>
    <p:extLst>
      <p:ext uri="{BB962C8B-B14F-4D97-AF65-F5344CB8AC3E}">
        <p14:creationId xmlns:p14="http://schemas.microsoft.com/office/powerpoint/2010/main" val="256145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4662CF61-FAA7-4A3B-BCE3-F200B8E0335E}" type="slidenum">
              <a:rPr lang="he-IL" sz="1200" smtClean="0">
                <a:solidFill>
                  <a:schemeClr val="tx1"/>
                </a:solidFill>
                <a:latin typeface="Arial" pitchFamily="34" charset="0"/>
              </a:rPr>
              <a:pPr eaLnBrk="1" hangingPunct="1"/>
              <a:t>36</a:t>
            </a:fld>
            <a:endParaRPr lang="en-US" sz="1200">
              <a:solidFill>
                <a:schemeClr val="tx1"/>
              </a:solidFill>
              <a:latin typeface="Arial" pitchFamily="34" charset="0"/>
            </a:endParaRPr>
          </a:p>
        </p:txBody>
      </p:sp>
      <p:sp>
        <p:nvSpPr>
          <p:cNvPr id="392195" name="Rectangle 2"/>
          <p:cNvSpPr>
            <a:spLocks noGrp="1" noRot="1" noChangeAspect="1" noChangeArrowheads="1" noTextEdit="1"/>
          </p:cNvSpPr>
          <p:nvPr>
            <p:ph type="sldImg"/>
          </p:nvPr>
        </p:nvSpPr>
        <p:spPr>
          <a:ln/>
        </p:spPr>
      </p:sp>
      <p:sp>
        <p:nvSpPr>
          <p:cNvPr id="392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4662CF61-FAA7-4A3B-BCE3-F200B8E0335E}" type="slidenum">
              <a:rPr lang="he-IL" sz="1200" smtClean="0">
                <a:solidFill>
                  <a:schemeClr val="tx1"/>
                </a:solidFill>
                <a:latin typeface="Arial" pitchFamily="34" charset="0"/>
              </a:rPr>
              <a:pPr eaLnBrk="1" hangingPunct="1"/>
              <a:t>37</a:t>
            </a:fld>
            <a:endParaRPr lang="en-US" sz="1200">
              <a:solidFill>
                <a:schemeClr val="tx1"/>
              </a:solidFill>
              <a:latin typeface="Arial" pitchFamily="34" charset="0"/>
            </a:endParaRPr>
          </a:p>
        </p:txBody>
      </p:sp>
      <p:sp>
        <p:nvSpPr>
          <p:cNvPr id="392195" name="Rectangle 2"/>
          <p:cNvSpPr>
            <a:spLocks noGrp="1" noRot="1" noChangeAspect="1" noChangeArrowheads="1" noTextEdit="1"/>
          </p:cNvSpPr>
          <p:nvPr>
            <p:ph type="sldImg"/>
          </p:nvPr>
        </p:nvSpPr>
        <p:spPr>
          <a:ln/>
        </p:spPr>
      </p:sp>
      <p:sp>
        <p:nvSpPr>
          <p:cNvPr id="392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C6E3BD49-8F85-4DE3-A558-4CA1625546AF}" type="slidenum">
              <a:rPr lang="he-IL" sz="1200" smtClean="0">
                <a:solidFill>
                  <a:schemeClr val="tx1"/>
                </a:solidFill>
                <a:latin typeface="Arial" pitchFamily="34" charset="0"/>
              </a:rPr>
              <a:pPr eaLnBrk="1" hangingPunct="1"/>
              <a:t>38</a:t>
            </a:fld>
            <a:endParaRPr lang="en-US" sz="1200">
              <a:solidFill>
                <a:schemeClr val="tx1"/>
              </a:solidFill>
              <a:latin typeface="Arial" pitchFamily="34" charset="0"/>
            </a:endParaRPr>
          </a:p>
        </p:txBody>
      </p:sp>
      <p:sp>
        <p:nvSpPr>
          <p:cNvPr id="394243" name="Rectangle 2"/>
          <p:cNvSpPr>
            <a:spLocks noGrp="1" noRot="1" noChangeAspect="1" noChangeArrowheads="1" noTextEdit="1"/>
          </p:cNvSpPr>
          <p:nvPr>
            <p:ph type="sldImg"/>
          </p:nvPr>
        </p:nvSpPr>
        <p:spPr>
          <a:ln/>
        </p:spPr>
      </p:sp>
      <p:sp>
        <p:nvSpPr>
          <p:cNvPr id="394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pPr marL="0" marR="0" lvl="0" indent="0" algn="l" defTabSz="914400" rtl="1" eaLnBrk="1" fontAlgn="base" latinLnBrk="0" hangingPunct="1">
              <a:lnSpc>
                <a:spcPct val="100000"/>
              </a:lnSpc>
              <a:spcBef>
                <a:spcPct val="0"/>
              </a:spcBef>
              <a:spcAft>
                <a:spcPct val="0"/>
              </a:spcAft>
              <a:buClrTx/>
              <a:buSzTx/>
              <a:buFontTx/>
              <a:buNone/>
              <a:tabLst/>
              <a:defRPr/>
            </a:pPr>
            <a:fld id="{CA0684A0-D195-41B9-A9FE-725E7E94C19C}" type="slidenum">
              <a:rPr kumimoji="0" lang="he-IL" sz="1200" b="0" i="0" u="none" strike="noStrike" kern="1200" cap="none" spc="0" normalizeH="0" baseline="0" noProof="0" smtClean="0">
                <a:ln>
                  <a:noFill/>
                </a:ln>
                <a:solidFill>
                  <a:srgbClr val="000000"/>
                </a:solidFill>
                <a:effectLst/>
                <a:uLnTx/>
                <a:uFillTx/>
                <a:latin typeface="Arial" pitchFamily="34" charset="0"/>
                <a:ea typeface="+mn-ea"/>
                <a:cs typeface="Arial"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39</a:t>
            </a:fld>
            <a:endParaRPr kumimoji="0" lang="en-US" sz="12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42716569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C6E3BD49-8F85-4DE3-A558-4CA1625546AF}" type="slidenum">
              <a:rPr lang="he-IL" sz="1200" smtClean="0">
                <a:solidFill>
                  <a:schemeClr val="tx1"/>
                </a:solidFill>
                <a:latin typeface="Arial" pitchFamily="34" charset="0"/>
              </a:rPr>
              <a:pPr eaLnBrk="1" hangingPunct="1"/>
              <a:t>40</a:t>
            </a:fld>
            <a:endParaRPr lang="en-US" sz="1200">
              <a:solidFill>
                <a:schemeClr val="tx1"/>
              </a:solidFill>
              <a:latin typeface="Arial" pitchFamily="34" charset="0"/>
            </a:endParaRPr>
          </a:p>
        </p:txBody>
      </p:sp>
      <p:sp>
        <p:nvSpPr>
          <p:cNvPr id="394243" name="Rectangle 2"/>
          <p:cNvSpPr>
            <a:spLocks noGrp="1" noRot="1" noChangeAspect="1" noChangeArrowheads="1" noTextEdit="1"/>
          </p:cNvSpPr>
          <p:nvPr>
            <p:ph type="sldImg"/>
          </p:nvPr>
        </p:nvSpPr>
        <p:spPr>
          <a:ln/>
        </p:spPr>
      </p:sp>
      <p:sp>
        <p:nvSpPr>
          <p:cNvPr id="394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extLst>
      <p:ext uri="{BB962C8B-B14F-4D97-AF65-F5344CB8AC3E}">
        <p14:creationId xmlns:p14="http://schemas.microsoft.com/office/powerpoint/2010/main" val="37346393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9B370337-8E6B-42CD-9F97-61055DB54313}" type="slidenum">
              <a:rPr lang="he-IL" sz="1200" smtClean="0">
                <a:solidFill>
                  <a:schemeClr val="tx1"/>
                </a:solidFill>
                <a:latin typeface="Arial" pitchFamily="34" charset="0"/>
              </a:rPr>
              <a:pPr eaLnBrk="1" hangingPunct="1"/>
              <a:t>41</a:t>
            </a:fld>
            <a:endParaRPr lang="en-US" sz="1200">
              <a:solidFill>
                <a:schemeClr val="tx1"/>
              </a:solidFill>
              <a:latin typeface="Arial" pitchFamily="34" charset="0"/>
            </a:endParaRPr>
          </a:p>
        </p:txBody>
      </p:sp>
      <p:sp>
        <p:nvSpPr>
          <p:cNvPr id="395267" name="Rectangle 2"/>
          <p:cNvSpPr>
            <a:spLocks noGrp="1" noRot="1" noChangeAspect="1" noChangeArrowheads="1" noTextEdit="1"/>
          </p:cNvSpPr>
          <p:nvPr>
            <p:ph type="sldImg"/>
          </p:nvPr>
        </p:nvSpPr>
        <p:spPr>
          <a:ln/>
        </p:spPr>
      </p:sp>
      <p:sp>
        <p:nvSpPr>
          <p:cNvPr id="395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9B370337-8E6B-42CD-9F97-61055DB54313}" type="slidenum">
              <a:rPr lang="he-IL" sz="1200" smtClean="0">
                <a:solidFill>
                  <a:schemeClr val="tx1"/>
                </a:solidFill>
                <a:latin typeface="Arial" pitchFamily="34" charset="0"/>
              </a:rPr>
              <a:pPr eaLnBrk="1" hangingPunct="1"/>
              <a:t>42</a:t>
            </a:fld>
            <a:endParaRPr lang="en-US" sz="1200">
              <a:solidFill>
                <a:schemeClr val="tx1"/>
              </a:solidFill>
              <a:latin typeface="Arial" pitchFamily="34" charset="0"/>
            </a:endParaRPr>
          </a:p>
        </p:txBody>
      </p:sp>
      <p:sp>
        <p:nvSpPr>
          <p:cNvPr id="395267" name="Rectangle 2"/>
          <p:cNvSpPr>
            <a:spLocks noGrp="1" noRot="1" noChangeAspect="1" noChangeArrowheads="1" noTextEdit="1"/>
          </p:cNvSpPr>
          <p:nvPr>
            <p:ph type="sldImg"/>
          </p:nvPr>
        </p:nvSpPr>
        <p:spPr>
          <a:ln/>
        </p:spPr>
      </p:sp>
      <p:sp>
        <p:nvSpPr>
          <p:cNvPr id="395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r" defTabSz="914400" rtl="1" eaLnBrk="1" fontAlgn="base" latinLnBrk="0" hangingPunct="1">
              <a:lnSpc>
                <a:spcPct val="100000"/>
              </a:lnSpc>
              <a:spcBef>
                <a:spcPct val="30000"/>
              </a:spcBef>
              <a:spcAft>
                <a:spcPct val="0"/>
              </a:spcAft>
              <a:buClrTx/>
              <a:buSzTx/>
              <a:buFontTx/>
              <a:buNone/>
              <a:tabLst/>
              <a:defRPr/>
            </a:pPr>
            <a:endParaRPr lang="he-IL"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9B370337-8E6B-42CD-9F97-61055DB54313}" type="slidenum">
              <a:rPr lang="he-IL" sz="1200" smtClean="0">
                <a:solidFill>
                  <a:schemeClr val="tx1"/>
                </a:solidFill>
                <a:latin typeface="Arial" pitchFamily="34" charset="0"/>
              </a:rPr>
              <a:pPr eaLnBrk="1" hangingPunct="1"/>
              <a:t>43</a:t>
            </a:fld>
            <a:endParaRPr lang="en-US" sz="1200">
              <a:solidFill>
                <a:schemeClr val="tx1"/>
              </a:solidFill>
              <a:latin typeface="Arial" pitchFamily="34" charset="0"/>
            </a:endParaRPr>
          </a:p>
        </p:txBody>
      </p:sp>
      <p:sp>
        <p:nvSpPr>
          <p:cNvPr id="395267" name="Rectangle 2"/>
          <p:cNvSpPr>
            <a:spLocks noGrp="1" noRot="1" noChangeAspect="1" noChangeArrowheads="1" noTextEdit="1"/>
          </p:cNvSpPr>
          <p:nvPr>
            <p:ph type="sldImg"/>
          </p:nvPr>
        </p:nvSpPr>
        <p:spPr>
          <a:ln/>
        </p:spPr>
      </p:sp>
      <p:sp>
        <p:nvSpPr>
          <p:cNvPr id="395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9B370337-8E6B-42CD-9F97-61055DB54313}" type="slidenum">
              <a:rPr lang="he-IL" sz="1200" smtClean="0">
                <a:solidFill>
                  <a:schemeClr val="tx1"/>
                </a:solidFill>
                <a:latin typeface="Arial" pitchFamily="34" charset="0"/>
              </a:rPr>
              <a:pPr eaLnBrk="1" hangingPunct="1"/>
              <a:t>44</a:t>
            </a:fld>
            <a:endParaRPr lang="en-US" sz="1200">
              <a:solidFill>
                <a:schemeClr val="tx1"/>
              </a:solidFill>
              <a:latin typeface="Arial" pitchFamily="34" charset="0"/>
            </a:endParaRPr>
          </a:p>
        </p:txBody>
      </p:sp>
      <p:sp>
        <p:nvSpPr>
          <p:cNvPr id="395267" name="Rectangle 2"/>
          <p:cNvSpPr>
            <a:spLocks noGrp="1" noRot="1" noChangeAspect="1" noChangeArrowheads="1" noTextEdit="1"/>
          </p:cNvSpPr>
          <p:nvPr>
            <p:ph type="sldImg"/>
          </p:nvPr>
        </p:nvSpPr>
        <p:spPr>
          <a:ln/>
        </p:spPr>
      </p:sp>
      <p:sp>
        <p:nvSpPr>
          <p:cNvPr id="395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2"/>
                </a:solidFill>
                <a:latin typeface="Tahoma" pitchFamily="34" charset="0"/>
                <a:cs typeface="Arial" pitchFamily="34" charset="0"/>
              </a:defRPr>
            </a:lvl1pPr>
            <a:lvl2pPr marL="742950" indent="-285750" eaLnBrk="0" hangingPunct="0">
              <a:defRPr sz="4400">
                <a:solidFill>
                  <a:schemeClr val="tx2"/>
                </a:solidFill>
                <a:latin typeface="Tahoma" pitchFamily="34" charset="0"/>
                <a:cs typeface="Arial" pitchFamily="34" charset="0"/>
              </a:defRPr>
            </a:lvl2pPr>
            <a:lvl3pPr marL="1143000" indent="-228600" eaLnBrk="0" hangingPunct="0">
              <a:defRPr sz="4400">
                <a:solidFill>
                  <a:schemeClr val="tx2"/>
                </a:solidFill>
                <a:latin typeface="Tahoma" pitchFamily="34" charset="0"/>
                <a:cs typeface="Arial" pitchFamily="34" charset="0"/>
              </a:defRPr>
            </a:lvl3pPr>
            <a:lvl4pPr marL="1600200" indent="-228600" eaLnBrk="0" hangingPunct="0">
              <a:defRPr sz="4400">
                <a:solidFill>
                  <a:schemeClr val="tx2"/>
                </a:solidFill>
                <a:latin typeface="Tahoma" pitchFamily="34" charset="0"/>
                <a:cs typeface="Arial" pitchFamily="34" charset="0"/>
              </a:defRPr>
            </a:lvl4pPr>
            <a:lvl5pPr marL="2057400" indent="-228600" eaLnBrk="0" hangingPunct="0">
              <a:defRPr sz="4400">
                <a:solidFill>
                  <a:schemeClr val="tx2"/>
                </a:solidFill>
                <a:latin typeface="Tahoma" pitchFamily="34" charset="0"/>
                <a:cs typeface="Arial" pitchFamily="34" charset="0"/>
              </a:defRPr>
            </a:lvl5pPr>
            <a:lvl6pPr marL="2514600" indent="-228600" eaLnBrk="0" fontAlgn="base" hangingPunct="0">
              <a:spcBef>
                <a:spcPct val="0"/>
              </a:spcBef>
              <a:spcAft>
                <a:spcPct val="0"/>
              </a:spcAft>
              <a:defRPr sz="4400">
                <a:solidFill>
                  <a:schemeClr val="tx2"/>
                </a:solidFill>
                <a:latin typeface="Tahoma" pitchFamily="34" charset="0"/>
                <a:cs typeface="Arial" pitchFamily="34" charset="0"/>
              </a:defRPr>
            </a:lvl6pPr>
            <a:lvl7pPr marL="2971800" indent="-228600" eaLnBrk="0" fontAlgn="base" hangingPunct="0">
              <a:spcBef>
                <a:spcPct val="0"/>
              </a:spcBef>
              <a:spcAft>
                <a:spcPct val="0"/>
              </a:spcAft>
              <a:defRPr sz="4400">
                <a:solidFill>
                  <a:schemeClr val="tx2"/>
                </a:solidFill>
                <a:latin typeface="Tahoma" pitchFamily="34" charset="0"/>
                <a:cs typeface="Arial" pitchFamily="34" charset="0"/>
              </a:defRPr>
            </a:lvl7pPr>
            <a:lvl8pPr marL="3429000" indent="-228600" eaLnBrk="0" fontAlgn="base" hangingPunct="0">
              <a:spcBef>
                <a:spcPct val="0"/>
              </a:spcBef>
              <a:spcAft>
                <a:spcPct val="0"/>
              </a:spcAft>
              <a:defRPr sz="4400">
                <a:solidFill>
                  <a:schemeClr val="tx2"/>
                </a:solidFill>
                <a:latin typeface="Tahoma" pitchFamily="34" charset="0"/>
                <a:cs typeface="Arial" pitchFamily="34" charset="0"/>
              </a:defRPr>
            </a:lvl8pPr>
            <a:lvl9pPr marL="3886200" indent="-228600" eaLnBrk="0" fontAlgn="base" hangingPunct="0">
              <a:spcBef>
                <a:spcPct val="0"/>
              </a:spcBef>
              <a:spcAft>
                <a:spcPct val="0"/>
              </a:spcAft>
              <a:defRPr sz="4400">
                <a:solidFill>
                  <a:schemeClr val="tx2"/>
                </a:solidFill>
                <a:latin typeface="Tahoma" pitchFamily="34" charset="0"/>
                <a:cs typeface="Arial" pitchFamily="34" charset="0"/>
              </a:defRPr>
            </a:lvl9pPr>
          </a:lstStyle>
          <a:p>
            <a:pPr eaLnBrk="1" hangingPunct="1"/>
            <a:fld id="{9B370337-8E6B-42CD-9F97-61055DB54313}" type="slidenum">
              <a:rPr lang="he-IL" sz="1200" smtClean="0">
                <a:solidFill>
                  <a:schemeClr val="tx1"/>
                </a:solidFill>
                <a:latin typeface="Arial" pitchFamily="34" charset="0"/>
              </a:rPr>
              <a:pPr eaLnBrk="1" hangingPunct="1"/>
              <a:t>45</a:t>
            </a:fld>
            <a:endParaRPr lang="en-US" sz="1200">
              <a:solidFill>
                <a:schemeClr val="tx1"/>
              </a:solidFill>
              <a:latin typeface="Arial" pitchFamily="34" charset="0"/>
            </a:endParaRPr>
          </a:p>
        </p:txBody>
      </p:sp>
      <p:sp>
        <p:nvSpPr>
          <p:cNvPr id="395267" name="Rectangle 2"/>
          <p:cNvSpPr>
            <a:spLocks noGrp="1" noRot="1" noChangeAspect="1" noChangeArrowheads="1" noTextEdit="1"/>
          </p:cNvSpPr>
          <p:nvPr>
            <p:ph type="sldImg"/>
          </p:nvPr>
        </p:nvSpPr>
        <p:spPr>
          <a:ln/>
        </p:spPr>
      </p:sp>
      <p:sp>
        <p:nvSpPr>
          <p:cNvPr id="395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dirty="0"/>
          </a:p>
        </p:txBody>
      </p:sp>
    </p:spTree>
    <p:extLst>
      <p:ext uri="{BB962C8B-B14F-4D97-AF65-F5344CB8AC3E}">
        <p14:creationId xmlns:p14="http://schemas.microsoft.com/office/powerpoint/2010/main" val="738781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pPr>
              <a:defRPr/>
            </a:pPr>
            <a:endParaRPr lang="en-US"/>
          </a:p>
        </p:txBody>
      </p:sp>
      <p:sp>
        <p:nvSpPr>
          <p:cNvPr id="5" name="Footer Placeholder 4"/>
          <p:cNvSpPr>
            <a:spLocks noGrp="1"/>
          </p:cNvSpPr>
          <p:nvPr>
            <p:ph type="ftr" sz="quarter" idx="11"/>
          </p:nvPr>
        </p:nvSpPr>
        <p:spPr>
          <a:xfrm>
            <a:off x="3623733" y="6117336"/>
            <a:ext cx="3609438" cy="365125"/>
          </a:xfrm>
        </p:spPr>
        <p:txBody>
          <a:bodyPr/>
          <a:lstStyle/>
          <a:p>
            <a:pPr>
              <a:defRPr/>
            </a:pPr>
            <a:endParaRPr lang="en-US"/>
          </a:p>
        </p:txBody>
      </p:sp>
      <p:sp>
        <p:nvSpPr>
          <p:cNvPr id="6" name="Slide Number Placeholder 5"/>
          <p:cNvSpPr>
            <a:spLocks noGrp="1"/>
          </p:cNvSpPr>
          <p:nvPr>
            <p:ph type="sldNum" sz="quarter" idx="12"/>
          </p:nvPr>
        </p:nvSpPr>
        <p:spPr>
          <a:xfrm>
            <a:off x="8275320" y="6117336"/>
            <a:ext cx="411480" cy="365125"/>
          </a:xfrm>
        </p:spPr>
        <p:txBody>
          <a:bodyPr/>
          <a:lstStyle/>
          <a:p>
            <a:pPr>
              <a:defRPr/>
            </a:pPr>
            <a:fld id="{79EBD970-6183-4667-AA05-5BB0C7C1BFBD}" type="slidenum">
              <a:rPr lang="he-IL" smtClean="0"/>
              <a:pPr>
                <a:defRPr/>
              </a:pPr>
              <a:t>‹#›</a:t>
            </a:fld>
            <a:endParaRPr lang="en-US"/>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156687862"/>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pPr>
              <a:defRPr/>
            </a:pPr>
            <a:endParaRPr lang="en-US"/>
          </a:p>
        </p:txBody>
      </p:sp>
      <p:sp>
        <p:nvSpPr>
          <p:cNvPr id="5" name="Footer Placeholder 4"/>
          <p:cNvSpPr>
            <a:spLocks noGrp="1"/>
          </p:cNvSpPr>
          <p:nvPr>
            <p:ph type="ftr" sz="quarter" idx="11"/>
          </p:nvPr>
        </p:nvSpPr>
        <p:spPr>
          <a:xfrm>
            <a:off x="1972647" y="6108173"/>
            <a:ext cx="5314517" cy="365125"/>
          </a:xfrm>
        </p:spPr>
        <p:txBody>
          <a:bodyPr/>
          <a:lstStyle/>
          <a:p>
            <a:pPr>
              <a:defRPr/>
            </a:pPr>
            <a:endParaRPr lang="en-US"/>
          </a:p>
        </p:txBody>
      </p:sp>
      <p:sp>
        <p:nvSpPr>
          <p:cNvPr id="6" name="Slide Number Placeholder 5"/>
          <p:cNvSpPr>
            <a:spLocks noGrp="1"/>
          </p:cNvSpPr>
          <p:nvPr>
            <p:ph type="sldNum" sz="quarter" idx="12"/>
          </p:nvPr>
        </p:nvSpPr>
        <p:spPr>
          <a:xfrm>
            <a:off x="8258967" y="6108173"/>
            <a:ext cx="427833" cy="365125"/>
          </a:xfrm>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284496549"/>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8273317" y="6116070"/>
            <a:ext cx="413483" cy="365125"/>
          </a:xfrm>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336598261"/>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3026070326"/>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2868914044"/>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1761110214"/>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1887259455"/>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2481647645"/>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2533236562"/>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2895521485"/>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3872920722"/>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3229110951"/>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4059669910"/>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2900857093"/>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1335009355"/>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2430187837"/>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616418428"/>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endParaRPr lang="en-US"/>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a:defRPr/>
            </a:pPr>
            <a:endParaRPr lang="en-US"/>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79EBD970-6183-4667-AA05-5BB0C7C1BFBD}" type="slidenum">
              <a:rPr lang="he-IL" smtClean="0"/>
              <a:pPr>
                <a:defRPr/>
              </a:pPr>
              <a:t>‹#›</a:t>
            </a:fld>
            <a:endParaRPr lang="en-US"/>
          </a:p>
        </p:txBody>
      </p:sp>
    </p:spTree>
    <p:extLst>
      <p:ext uri="{BB962C8B-B14F-4D97-AF65-F5344CB8AC3E}">
        <p14:creationId xmlns:p14="http://schemas.microsoft.com/office/powerpoint/2010/main" val="720256547"/>
      </p:ext>
    </p:extLst>
  </p:cSld>
  <p:clrMap bg1="lt1" tx1="dk1" bg2="lt2" tx2="dk2" accent1="accent1" accent2="accent2" accent3="accent3" accent4="accent4" accent5="accent5" accent6="accent6" hlink="hlink" folHlink="folHlink"/>
  <p:sldLayoutIdLst>
    <p:sldLayoutId id="2147484910" r:id="rId1"/>
    <p:sldLayoutId id="2147484911" r:id="rId2"/>
    <p:sldLayoutId id="2147484912" r:id="rId3"/>
    <p:sldLayoutId id="2147484913" r:id="rId4"/>
    <p:sldLayoutId id="2147484914" r:id="rId5"/>
    <p:sldLayoutId id="2147484915" r:id="rId6"/>
    <p:sldLayoutId id="2147484916" r:id="rId7"/>
    <p:sldLayoutId id="2147484917" r:id="rId8"/>
    <p:sldLayoutId id="2147484918" r:id="rId9"/>
    <p:sldLayoutId id="2147484919" r:id="rId10"/>
    <p:sldLayoutId id="2147484920" r:id="rId11"/>
    <p:sldLayoutId id="2147484921" r:id="rId12"/>
    <p:sldLayoutId id="2147484922" r:id="rId13"/>
    <p:sldLayoutId id="2147484923" r:id="rId14"/>
    <p:sldLayoutId id="2147484924" r:id="rId15"/>
    <p:sldLayoutId id="2147484925" r:id="rId16"/>
    <p:sldLayoutId id="2147484926" r:id="rId17"/>
  </p:sldLayoutIdLst>
  <p:transition spd="slow">
    <p:push dir="u"/>
  </p:transition>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835696" y="1052736"/>
            <a:ext cx="7056437" cy="928688"/>
          </a:xfrm>
        </p:spPr>
        <p:txBody>
          <a:bodyPr/>
          <a:lstStyle/>
          <a:p>
            <a:pPr eaLnBrk="1" hangingPunct="1">
              <a:defRPr/>
            </a:pPr>
            <a:r>
              <a:rPr lang="he-IL" dirty="0">
                <a:latin typeface="Guttman Mantova-Decor" pitchFamily="2" charset="-79"/>
                <a:cs typeface="Guttman Mantova-Decor" pitchFamily="2" charset="-79"/>
              </a:rPr>
              <a:t>פסיכולוגיה אבנורמלית</a:t>
            </a:r>
            <a:endParaRPr lang="en-US" dirty="0">
              <a:cs typeface="Guttman Mantova-Decor" pitchFamily="2" charset="-79"/>
            </a:endParaRPr>
          </a:p>
        </p:txBody>
      </p:sp>
      <p:sp>
        <p:nvSpPr>
          <p:cNvPr id="2051" name="Rectangle 3"/>
          <p:cNvSpPr>
            <a:spLocks noGrp="1" noChangeArrowheads="1"/>
          </p:cNvSpPr>
          <p:nvPr>
            <p:ph type="subTitle" idx="1"/>
          </p:nvPr>
        </p:nvSpPr>
        <p:spPr>
          <a:xfrm>
            <a:off x="3851920" y="5418137"/>
            <a:ext cx="4787900" cy="1439863"/>
          </a:xfrm>
        </p:spPr>
        <p:txBody>
          <a:bodyPr/>
          <a:lstStyle/>
          <a:p>
            <a:pPr eaLnBrk="1" hangingPunct="1">
              <a:lnSpc>
                <a:spcPct val="80000"/>
              </a:lnSpc>
              <a:defRPr/>
            </a:pPr>
            <a:r>
              <a:rPr lang="he-IL" sz="2400" b="1" dirty="0">
                <a:effectLst>
                  <a:outerShdw blurRad="38100" dist="38100" dir="2700000" algn="tl">
                    <a:srgbClr val="000000">
                      <a:alpha val="43137"/>
                    </a:srgbClr>
                  </a:outerShdw>
                </a:effectLst>
                <a:latin typeface="Guttman Mantova-Decor" pitchFamily="2" charset="-79"/>
                <a:cs typeface="Monotype Hadassah" pitchFamily="2" charset="-79"/>
              </a:rPr>
              <a:t>דר' נירית סופר-דודק</a:t>
            </a:r>
          </a:p>
          <a:p>
            <a:pPr eaLnBrk="1" hangingPunct="1">
              <a:lnSpc>
                <a:spcPct val="80000"/>
              </a:lnSpc>
              <a:defRPr/>
            </a:pPr>
            <a:r>
              <a:rPr lang="he-IL" sz="2400" dirty="0">
                <a:effectLst>
                  <a:outerShdw blurRad="38100" dist="38100" dir="2700000" algn="tl">
                    <a:srgbClr val="000000">
                      <a:alpha val="43137"/>
                    </a:srgbClr>
                  </a:outerShdw>
                </a:effectLst>
                <a:latin typeface="Guttman Mantova-Decor" pitchFamily="2" charset="-79"/>
                <a:cs typeface="Monotype Hadassah" pitchFamily="2" charset="-79"/>
              </a:rPr>
              <a:t>המחלקה לפסיכולוגיה</a:t>
            </a:r>
          </a:p>
          <a:p>
            <a:pPr eaLnBrk="1" hangingPunct="1">
              <a:lnSpc>
                <a:spcPct val="80000"/>
              </a:lnSpc>
              <a:defRPr/>
            </a:pPr>
            <a:r>
              <a:rPr lang="he-IL" sz="2400" dirty="0">
                <a:effectLst>
                  <a:outerShdw blurRad="38100" dist="38100" dir="2700000" algn="tl">
                    <a:srgbClr val="000000">
                      <a:alpha val="43137"/>
                    </a:srgbClr>
                  </a:outerShdw>
                </a:effectLst>
                <a:latin typeface="Guttman Mantova-Decor" pitchFamily="2" charset="-79"/>
                <a:cs typeface="Monotype Hadassah" pitchFamily="2" charset="-79"/>
              </a:rPr>
              <a:t>אוניברסיטת בן-גוריון</a:t>
            </a:r>
            <a:endParaRPr lang="en-US" sz="2400" dirty="0">
              <a:effectLst>
                <a:outerShdw blurRad="38100" dist="38100" dir="2700000" algn="tl">
                  <a:srgbClr val="000000">
                    <a:alpha val="43137"/>
                  </a:srgbClr>
                </a:outerShdw>
              </a:effectLst>
              <a:latin typeface="Brush Script MT" pitchFamily="66" charset="0"/>
              <a:cs typeface="Monotype Hadassah" pitchFamily="2" charset="-79"/>
            </a:endParaRPr>
          </a:p>
        </p:txBody>
      </p:sp>
      <p:sp>
        <p:nvSpPr>
          <p:cNvPr id="2" name="TextBox 1"/>
          <p:cNvSpPr txBox="1"/>
          <p:nvPr/>
        </p:nvSpPr>
        <p:spPr>
          <a:xfrm>
            <a:off x="2771800" y="2276872"/>
            <a:ext cx="5040560" cy="1200329"/>
          </a:xfrm>
          <a:prstGeom prst="rect">
            <a:avLst/>
          </a:prstGeom>
          <a:noFill/>
        </p:spPr>
        <p:txBody>
          <a:bodyPr wrap="square" rtlCol="1">
            <a:spAutoFit/>
          </a:bodyPr>
          <a:lstStyle/>
          <a:p>
            <a:pPr algn="ctr"/>
            <a:r>
              <a:rPr lang="he-IL" sz="3600" dirty="0"/>
              <a:t>מצגת 2 – דיכאון חד-קוטבי</a:t>
            </a:r>
          </a:p>
          <a:p>
            <a:pPr algn="ctr"/>
            <a:r>
              <a:rPr lang="he-IL" sz="3600" dirty="0"/>
              <a:t>חלק א'</a:t>
            </a: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BCBEA-3A41-465E-896F-389E3674720D}"/>
              </a:ext>
            </a:extLst>
          </p:cNvPr>
          <p:cNvSpPr>
            <a:spLocks noGrp="1"/>
          </p:cNvSpPr>
          <p:nvPr>
            <p:ph type="title"/>
          </p:nvPr>
        </p:nvSpPr>
        <p:spPr>
          <a:xfrm>
            <a:off x="1763688" y="1124744"/>
            <a:ext cx="6552539" cy="2592288"/>
          </a:xfrm>
        </p:spPr>
        <p:txBody>
          <a:bodyPr>
            <a:normAutofit fontScale="90000"/>
          </a:bodyPr>
          <a:lstStyle/>
          <a:p>
            <a:r>
              <a:rPr lang="he-IL" dirty="0"/>
              <a:t>הקראת תיאור מקרה</a:t>
            </a:r>
            <a:br>
              <a:rPr lang="he-IL" dirty="0"/>
            </a:br>
            <a:r>
              <a:rPr lang="he-IL" sz="3600" i="1" dirty="0"/>
              <a:t>מתוך</a:t>
            </a:r>
            <a:r>
              <a:rPr lang="he-IL" sz="3600" dirty="0"/>
              <a:t>: עיבוד פרידה ואובדן בטיפול אצל אישה שסבלה מדיכאון</a:t>
            </a:r>
            <a:br>
              <a:rPr lang="he-IL" sz="3600" dirty="0"/>
            </a:br>
            <a:r>
              <a:rPr lang="he-IL" sz="3600" dirty="0"/>
              <a:t>נבון, רומן, </a:t>
            </a:r>
            <a:r>
              <a:rPr lang="he-IL" sz="3600" dirty="0" err="1"/>
              <a:t>ושפלר</a:t>
            </a:r>
            <a:br>
              <a:rPr lang="he-IL" sz="3600" dirty="0"/>
            </a:br>
            <a:r>
              <a:rPr lang="he-IL" sz="3600" dirty="0"/>
              <a:t>(התפרסם לראשונה בשיחות, 1989)</a:t>
            </a:r>
            <a:endParaRPr lang="he-IL" dirty="0"/>
          </a:p>
        </p:txBody>
      </p:sp>
      <p:sp>
        <p:nvSpPr>
          <p:cNvPr id="4" name="Action Button: Document 3">
            <a:hlinkClick r:id="" action="ppaction://noaction" highlightClick="1"/>
            <a:extLst>
              <a:ext uri="{FF2B5EF4-FFF2-40B4-BE49-F238E27FC236}">
                <a16:creationId xmlns:a16="http://schemas.microsoft.com/office/drawing/2014/main" id="{65AA1EAF-AC5C-40F0-9CE6-FCA091AD647E}"/>
              </a:ext>
            </a:extLst>
          </p:cNvPr>
          <p:cNvSpPr/>
          <p:nvPr/>
        </p:nvSpPr>
        <p:spPr>
          <a:xfrm>
            <a:off x="2123728" y="4221088"/>
            <a:ext cx="1368152" cy="1728192"/>
          </a:xfrm>
          <a:prstGeom prst="actionButtonDocumen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975294622"/>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188640"/>
            <a:ext cx="7704667" cy="1981200"/>
          </a:xfrm>
        </p:spPr>
        <p:txBody>
          <a:bodyPr/>
          <a:lstStyle/>
          <a:p>
            <a:pPr algn="ctr" rtl="1">
              <a:defRPr/>
            </a:pPr>
            <a:r>
              <a:rPr lang="he-IL" dirty="0"/>
              <a:t>עצב</a:t>
            </a:r>
          </a:p>
        </p:txBody>
      </p:sp>
      <p:sp>
        <p:nvSpPr>
          <p:cNvPr id="3" name="Content Placeholder 2"/>
          <p:cNvSpPr>
            <a:spLocks noGrp="1"/>
          </p:cNvSpPr>
          <p:nvPr>
            <p:ph idx="1"/>
          </p:nvPr>
        </p:nvSpPr>
        <p:spPr>
          <a:xfrm>
            <a:off x="2267744" y="1873730"/>
            <a:ext cx="6131024" cy="4114800"/>
          </a:xfrm>
        </p:spPr>
        <p:txBody>
          <a:bodyPr/>
          <a:lstStyle/>
          <a:p>
            <a:pPr marL="0" indent="0" algn="r" rtl="1">
              <a:buNone/>
              <a:defRPr/>
            </a:pPr>
            <a:r>
              <a:rPr lang="he-IL" dirty="0"/>
              <a:t>כולנו חשנו לעתים עצב בחיינו,</a:t>
            </a:r>
          </a:p>
          <a:p>
            <a:pPr marL="0" indent="0" algn="r" rtl="1">
              <a:buNone/>
              <a:defRPr/>
            </a:pPr>
            <a:r>
              <a:rPr lang="he-IL" dirty="0"/>
              <a:t>למשל בעקבות:</a:t>
            </a:r>
          </a:p>
          <a:p>
            <a:pPr algn="r" rtl="1">
              <a:defRPr/>
            </a:pPr>
            <a:endParaRPr lang="he-IL" dirty="0"/>
          </a:p>
          <a:p>
            <a:pPr algn="r" rtl="1">
              <a:defRPr/>
            </a:pPr>
            <a:r>
              <a:rPr lang="he-IL" dirty="0"/>
              <a:t>חוסר הצלחה בהשגת מטרה (הקשר תפקודי)</a:t>
            </a:r>
          </a:p>
          <a:p>
            <a:pPr algn="r" rtl="1">
              <a:defRPr/>
            </a:pPr>
            <a:endParaRPr lang="he-IL" dirty="0"/>
          </a:p>
          <a:p>
            <a:pPr algn="r" rtl="1">
              <a:defRPr/>
            </a:pPr>
            <a:r>
              <a:rPr lang="he-IL" dirty="0"/>
              <a:t>אובדן אדם קרוב / דחייה (הקשר חברתי)</a:t>
            </a:r>
          </a:p>
        </p:txBody>
      </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defRPr/>
            </a:pPr>
            <a:r>
              <a:rPr lang="he-IL" dirty="0"/>
              <a:t>עצב</a:t>
            </a:r>
          </a:p>
        </p:txBody>
      </p:sp>
      <p:sp>
        <p:nvSpPr>
          <p:cNvPr id="3" name="Content Placeholder 2"/>
          <p:cNvSpPr>
            <a:spLocks noGrp="1"/>
          </p:cNvSpPr>
          <p:nvPr>
            <p:ph idx="1"/>
          </p:nvPr>
        </p:nvSpPr>
        <p:spPr>
          <a:xfrm>
            <a:off x="2987824" y="1772816"/>
            <a:ext cx="5698976" cy="4114800"/>
          </a:xfrm>
        </p:spPr>
        <p:txBody>
          <a:bodyPr/>
          <a:lstStyle/>
          <a:p>
            <a:pPr algn="r" rtl="1">
              <a:defRPr/>
            </a:pPr>
            <a:r>
              <a:rPr lang="he-IL" dirty="0"/>
              <a:t>רגש / מצב-רוח שלילי או היעדר רגש (קהות)</a:t>
            </a:r>
          </a:p>
          <a:p>
            <a:pPr algn="r" rtl="1">
              <a:defRPr/>
            </a:pPr>
            <a:endParaRPr lang="he-IL" dirty="0"/>
          </a:p>
          <a:p>
            <a:pPr algn="r" rtl="1">
              <a:defRPr/>
            </a:pPr>
            <a:r>
              <a:rPr lang="he-IL" dirty="0"/>
              <a:t>יתרונות:</a:t>
            </a:r>
          </a:p>
          <a:p>
            <a:pPr algn="r" rtl="1">
              <a:buFont typeface="Wingdings" panose="05000000000000000000" pitchFamily="2" charset="2"/>
              <a:buChar char="ü"/>
              <a:defRPr/>
            </a:pPr>
            <a:r>
              <a:rPr lang="he-IL" dirty="0"/>
              <a:t>מאלץ אותנו להתמודד</a:t>
            </a:r>
          </a:p>
          <a:p>
            <a:pPr algn="r" rtl="1">
              <a:buFont typeface="Wingdings" panose="05000000000000000000" pitchFamily="2" charset="2"/>
              <a:buChar char="ü"/>
              <a:defRPr/>
            </a:pPr>
            <a:r>
              <a:rPr lang="he-IL" dirty="0"/>
              <a:t>עוזר לנו לזהות צרכי התקשרות</a:t>
            </a:r>
          </a:p>
          <a:p>
            <a:pPr algn="r" rtl="1">
              <a:buFont typeface="Wingdings" panose="05000000000000000000" pitchFamily="2" charset="2"/>
              <a:buChar char="ü"/>
              <a:defRPr/>
            </a:pPr>
            <a:r>
              <a:rPr lang="he-IL" dirty="0"/>
              <a:t>מייצר תגובות מתאימות מהסביבה</a:t>
            </a:r>
          </a:p>
        </p:txBody>
      </p:sp>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2519" y="11959"/>
            <a:ext cx="4741995" cy="1339228"/>
          </a:xfrm>
        </p:spPr>
        <p:txBody>
          <a:bodyPr/>
          <a:lstStyle/>
          <a:p>
            <a:pPr algn="ctr" rtl="1">
              <a:defRPr/>
            </a:pPr>
            <a:r>
              <a:rPr lang="he-IL" dirty="0"/>
              <a:t>דיכאון</a:t>
            </a:r>
          </a:p>
        </p:txBody>
      </p:sp>
      <p:sp>
        <p:nvSpPr>
          <p:cNvPr id="3" name="Content Placeholder 2"/>
          <p:cNvSpPr>
            <a:spLocks noGrp="1"/>
          </p:cNvSpPr>
          <p:nvPr>
            <p:ph idx="1"/>
          </p:nvPr>
        </p:nvSpPr>
        <p:spPr>
          <a:xfrm>
            <a:off x="971600" y="1484784"/>
            <a:ext cx="7931224" cy="5172979"/>
          </a:xfrm>
        </p:spPr>
        <p:txBody>
          <a:bodyPr anchor="t">
            <a:normAutofit/>
          </a:bodyPr>
          <a:lstStyle/>
          <a:p>
            <a:pPr algn="r" rtl="1">
              <a:defRPr/>
            </a:pPr>
            <a:r>
              <a:rPr lang="he-IL" b="1" dirty="0"/>
              <a:t>מצב רוח שלילי ≠ אפיזודה דיכאונית</a:t>
            </a:r>
            <a:endParaRPr lang="en-US" b="1" dirty="0"/>
          </a:p>
          <a:p>
            <a:pPr algn="r" rtl="1">
              <a:defRPr/>
            </a:pPr>
            <a:endParaRPr lang="en-US" dirty="0"/>
          </a:p>
          <a:p>
            <a:pPr algn="r" rtl="1">
              <a:defRPr/>
            </a:pPr>
            <a:r>
              <a:rPr lang="he-IL" dirty="0"/>
              <a:t>למשל: רבים יחושו עצב, ייאוש, קהות רגשית, קשיי שינה וחוסר תיאבון בימים הראשונים שלאחר פרידה</a:t>
            </a:r>
          </a:p>
          <a:p>
            <a:pPr algn="r" rtl="1">
              <a:defRPr/>
            </a:pPr>
            <a:endParaRPr lang="he-IL" dirty="0"/>
          </a:p>
          <a:p>
            <a:pPr algn="r" rtl="1">
              <a:defRPr/>
            </a:pPr>
            <a:r>
              <a:rPr lang="he-IL" dirty="0"/>
              <a:t>אבחנת דיכאון ע"פ ה-</a:t>
            </a:r>
            <a:r>
              <a:rPr lang="en-US" dirty="0"/>
              <a:t>DSM</a:t>
            </a:r>
            <a:r>
              <a:rPr lang="he-IL" dirty="0"/>
              <a:t> דורשת </a:t>
            </a:r>
            <a:r>
              <a:rPr lang="he-IL" u="sng" dirty="0"/>
              <a:t>לפחות שבועיים</a:t>
            </a:r>
          </a:p>
          <a:p>
            <a:pPr algn="r" rtl="1">
              <a:defRPr/>
            </a:pPr>
            <a:endParaRPr lang="he-IL" dirty="0"/>
          </a:p>
          <a:p>
            <a:pPr algn="r" rtl="1">
              <a:defRPr/>
            </a:pPr>
            <a:r>
              <a:rPr lang="he-IL" dirty="0"/>
              <a:t>לאחר אובדן הסימפטומים יכולים להימשך אפילו זמן רב יותר</a:t>
            </a:r>
          </a:p>
          <a:p>
            <a:pPr algn="r" rtl="1">
              <a:defRPr/>
            </a:pPr>
            <a:endParaRPr lang="he-IL" dirty="0"/>
          </a:p>
          <a:p>
            <a:pPr algn="r" rtl="1">
              <a:defRPr/>
            </a:pPr>
            <a:r>
              <a:rPr lang="he-IL" dirty="0"/>
              <a:t>חוויות אלו עדיין ייחשבו לנורמליות ולא פתולוגיות</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2519" y="11959"/>
            <a:ext cx="4741995" cy="1339228"/>
          </a:xfrm>
        </p:spPr>
        <p:txBody>
          <a:bodyPr/>
          <a:lstStyle/>
          <a:p>
            <a:pPr algn="ctr" rtl="1">
              <a:defRPr/>
            </a:pPr>
            <a:r>
              <a:rPr lang="he-IL" dirty="0"/>
              <a:t>דיכאון</a:t>
            </a:r>
          </a:p>
        </p:txBody>
      </p:sp>
      <p:sp>
        <p:nvSpPr>
          <p:cNvPr id="3" name="Content Placeholder 2"/>
          <p:cNvSpPr>
            <a:spLocks noGrp="1"/>
          </p:cNvSpPr>
          <p:nvPr>
            <p:ph idx="1"/>
          </p:nvPr>
        </p:nvSpPr>
        <p:spPr>
          <a:xfrm>
            <a:off x="1619672" y="2708920"/>
            <a:ext cx="7283152" cy="3948843"/>
          </a:xfrm>
        </p:spPr>
        <p:txBody>
          <a:bodyPr anchor="t">
            <a:normAutofit/>
          </a:bodyPr>
          <a:lstStyle/>
          <a:p>
            <a:pPr algn="r" rtl="1">
              <a:defRPr/>
            </a:pPr>
            <a:r>
              <a:rPr lang="he-IL" dirty="0"/>
              <a:t>ההתייחסות לאבל נורמלי לעומת פתולוגי השתנתה בין ה-</a:t>
            </a:r>
            <a:r>
              <a:rPr lang="en-US" dirty="0"/>
              <a:t>DSM-IV</a:t>
            </a:r>
            <a:r>
              <a:rPr lang="he-IL" dirty="0"/>
              <a:t> ל-</a:t>
            </a:r>
            <a:r>
              <a:rPr lang="en-US" dirty="0"/>
              <a:t>DSM-5</a:t>
            </a:r>
            <a:endParaRPr lang="he-IL" dirty="0"/>
          </a:p>
          <a:p>
            <a:pPr algn="r" rtl="1">
              <a:defRPr/>
            </a:pPr>
            <a:endParaRPr lang="he-IL" dirty="0"/>
          </a:p>
          <a:p>
            <a:pPr algn="r" rtl="1">
              <a:defRPr/>
            </a:pPr>
            <a:r>
              <a:rPr lang="he-IL" dirty="0"/>
              <a:t>כעת ניתן שיקול דעת רב יותר לקלינאי ופחות התבססות על מסגרות זמן קבועות</a:t>
            </a:r>
          </a:p>
        </p:txBody>
      </p:sp>
    </p:spTree>
    <p:extLst>
      <p:ext uri="{BB962C8B-B14F-4D97-AF65-F5344CB8AC3E}">
        <p14:creationId xmlns:p14="http://schemas.microsoft.com/office/powerpoint/2010/main" val="3026868431"/>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4924" y="367368"/>
            <a:ext cx="6336704" cy="1241649"/>
          </a:xfrm>
        </p:spPr>
        <p:txBody>
          <a:bodyPr/>
          <a:lstStyle/>
          <a:p>
            <a:pPr algn="ctr" rtl="1">
              <a:defRPr/>
            </a:pPr>
            <a:r>
              <a:rPr lang="he-IL" dirty="0"/>
              <a:t>דיכאון</a:t>
            </a:r>
          </a:p>
        </p:txBody>
      </p:sp>
      <p:sp>
        <p:nvSpPr>
          <p:cNvPr id="3" name="Content Placeholder 2"/>
          <p:cNvSpPr>
            <a:spLocks noGrp="1"/>
          </p:cNvSpPr>
          <p:nvPr>
            <p:ph idx="1"/>
          </p:nvPr>
        </p:nvSpPr>
        <p:spPr>
          <a:xfrm>
            <a:off x="2195736" y="2636912"/>
            <a:ext cx="6635080" cy="2460104"/>
          </a:xfrm>
        </p:spPr>
        <p:txBody>
          <a:bodyPr/>
          <a:lstStyle/>
          <a:p>
            <a:pPr algn="r" rtl="1">
              <a:defRPr/>
            </a:pPr>
            <a:r>
              <a:rPr lang="he-IL" dirty="0"/>
              <a:t>נמצא כי סימפטומים דיכאוניים בעקבות אובדן נוטים להיות חמורים ביותר בתקופה שבין 2 ל-6 חודשים לאחר האובדן! (</a:t>
            </a:r>
            <a:r>
              <a:rPr lang="en-US" dirty="0" err="1"/>
              <a:t>Maciejeski</a:t>
            </a:r>
            <a:r>
              <a:rPr lang="en-US" dirty="0"/>
              <a:t> et. al., 2007</a:t>
            </a:r>
            <a:r>
              <a:rPr lang="he-IL" dirty="0"/>
              <a:t>)</a:t>
            </a:r>
          </a:p>
        </p:txBody>
      </p:sp>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5315" y="250712"/>
            <a:ext cx="5822115" cy="1241649"/>
          </a:xfrm>
        </p:spPr>
        <p:txBody>
          <a:bodyPr/>
          <a:lstStyle/>
          <a:p>
            <a:pPr algn="ctr" rtl="1">
              <a:defRPr/>
            </a:pPr>
            <a:r>
              <a:rPr lang="he-IL" dirty="0"/>
              <a:t>דיכאון</a:t>
            </a:r>
          </a:p>
        </p:txBody>
      </p:sp>
      <p:sp>
        <p:nvSpPr>
          <p:cNvPr id="3" name="Content Placeholder 2"/>
          <p:cNvSpPr>
            <a:spLocks noGrp="1"/>
          </p:cNvSpPr>
          <p:nvPr>
            <p:ph idx="1"/>
          </p:nvPr>
        </p:nvSpPr>
        <p:spPr>
          <a:xfrm>
            <a:off x="2843808" y="1988840"/>
            <a:ext cx="5688632" cy="1728192"/>
          </a:xfrm>
        </p:spPr>
        <p:txBody>
          <a:bodyPr anchor="t"/>
          <a:lstStyle/>
          <a:p>
            <a:pPr algn="r" rtl="1">
              <a:defRPr/>
            </a:pPr>
            <a:r>
              <a:rPr lang="he-IL" dirty="0"/>
              <a:t>הכינוי "הפרעת מצב-רוח" אינו מדויק: דיכאון הוא הרבה יותר ממצב-רוח ירוד בלבד</a:t>
            </a:r>
          </a:p>
        </p:txBody>
      </p:sp>
      <p:sp>
        <p:nvSpPr>
          <p:cNvPr id="6" name="TextBox 5"/>
          <p:cNvSpPr txBox="1"/>
          <p:nvPr/>
        </p:nvSpPr>
        <p:spPr>
          <a:xfrm>
            <a:off x="4583904" y="4724825"/>
            <a:ext cx="4248472" cy="1569660"/>
          </a:xfrm>
          <a:prstGeom prst="rect">
            <a:avLst/>
          </a:prstGeom>
          <a:noFill/>
        </p:spPr>
        <p:txBody>
          <a:bodyPr wrap="square" rtlCol="1">
            <a:spAutoFit/>
          </a:bodyPr>
          <a:lstStyle/>
          <a:p>
            <a:pPr algn="ctr"/>
            <a:r>
              <a:rPr lang="he-IL" sz="3200" i="1" dirty="0">
                <a:solidFill>
                  <a:schemeClr val="accent1"/>
                </a:solidFill>
                <a:effectLst>
                  <a:outerShdw blurRad="38100" dist="38100" dir="2700000" algn="tl">
                    <a:srgbClr val="000000"/>
                  </a:outerShdw>
                </a:effectLst>
                <a:latin typeface="+mn-lt"/>
                <a:cs typeface="+mn-cs"/>
              </a:rPr>
              <a:t>הקראת תיאור של מטופל שסבל מדיכאון </a:t>
            </a:r>
            <a:r>
              <a:rPr lang="he-IL" sz="3200" i="1" dirty="0" err="1">
                <a:solidFill>
                  <a:schemeClr val="accent1"/>
                </a:solidFill>
                <a:effectLst>
                  <a:outerShdw blurRad="38100" dist="38100" dir="2700000" algn="tl">
                    <a:srgbClr val="000000"/>
                  </a:outerShdw>
                </a:effectLst>
                <a:latin typeface="+mn-lt"/>
                <a:cs typeface="+mn-cs"/>
              </a:rPr>
              <a:t>מאז'ורי</a:t>
            </a:r>
            <a:r>
              <a:rPr lang="he-IL" sz="3200" i="1" dirty="0">
                <a:solidFill>
                  <a:schemeClr val="accent1"/>
                </a:solidFill>
                <a:effectLst>
                  <a:outerShdw blurRad="38100" dist="38100" dir="2700000" algn="tl">
                    <a:srgbClr val="000000"/>
                  </a:outerShdw>
                </a:effectLst>
                <a:latin typeface="+mn-lt"/>
                <a:cs typeface="+mn-cs"/>
              </a:rPr>
              <a:t> (</a:t>
            </a:r>
            <a:r>
              <a:rPr lang="en-US" sz="3200" i="1" dirty="0">
                <a:solidFill>
                  <a:schemeClr val="accent1"/>
                </a:solidFill>
                <a:effectLst>
                  <a:outerShdw blurRad="38100" dist="38100" dir="2700000" algn="tl">
                    <a:srgbClr val="000000"/>
                  </a:outerShdw>
                </a:effectLst>
                <a:latin typeface="+mn-lt"/>
                <a:cs typeface="+mn-cs"/>
              </a:rPr>
              <a:t>MDD</a:t>
            </a:r>
            <a:r>
              <a:rPr lang="he-IL" sz="3200" i="1" dirty="0">
                <a:solidFill>
                  <a:schemeClr val="accent1"/>
                </a:solidFill>
                <a:effectLst>
                  <a:outerShdw blurRad="38100" dist="38100" dir="2700000" algn="tl">
                    <a:srgbClr val="000000"/>
                  </a:outerShdw>
                </a:effectLst>
                <a:latin typeface="+mn-lt"/>
                <a:cs typeface="+mn-cs"/>
              </a:rPr>
              <a:t>)</a:t>
            </a:r>
          </a:p>
        </p:txBody>
      </p:sp>
      <p:sp>
        <p:nvSpPr>
          <p:cNvPr id="7" name="Action Button: Document 6">
            <a:hlinkClick r:id="" action="ppaction://noaction" highlightClick="1"/>
          </p:cNvPr>
          <p:cNvSpPr/>
          <p:nvPr/>
        </p:nvSpPr>
        <p:spPr>
          <a:xfrm>
            <a:off x="2282770" y="4773460"/>
            <a:ext cx="2160240" cy="1487688"/>
          </a:xfrm>
          <a:prstGeom prst="actionButton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7745861"/>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5315" y="250712"/>
            <a:ext cx="5822115" cy="1241649"/>
          </a:xfrm>
        </p:spPr>
        <p:txBody>
          <a:bodyPr/>
          <a:lstStyle/>
          <a:p>
            <a:pPr algn="ctr" rtl="1">
              <a:defRPr/>
            </a:pPr>
            <a:r>
              <a:rPr lang="he-IL" dirty="0"/>
              <a:t>דיכאון</a:t>
            </a:r>
          </a:p>
        </p:txBody>
      </p:sp>
      <p:sp>
        <p:nvSpPr>
          <p:cNvPr id="3" name="Content Placeholder 2"/>
          <p:cNvSpPr>
            <a:spLocks noGrp="1"/>
          </p:cNvSpPr>
          <p:nvPr>
            <p:ph idx="1"/>
          </p:nvPr>
        </p:nvSpPr>
        <p:spPr>
          <a:xfrm>
            <a:off x="539552" y="2132856"/>
            <a:ext cx="8424936" cy="2232248"/>
          </a:xfrm>
        </p:spPr>
        <p:txBody>
          <a:bodyPr/>
          <a:lstStyle/>
          <a:p>
            <a:pPr algn="r" rtl="1">
              <a:defRPr/>
            </a:pPr>
            <a:r>
              <a:rPr lang="he-IL" dirty="0"/>
              <a:t>סבל רב והשלכות מרחיקות לכת; עלול להוביל לאובדן עבודה, גירושין, מחלות פיזיות, ואובדנות.</a:t>
            </a:r>
          </a:p>
        </p:txBody>
      </p:sp>
      <p:sp>
        <p:nvSpPr>
          <p:cNvPr id="5" name="TextBox 4"/>
          <p:cNvSpPr txBox="1"/>
          <p:nvPr/>
        </p:nvSpPr>
        <p:spPr>
          <a:xfrm>
            <a:off x="4474005" y="4925900"/>
            <a:ext cx="3151294" cy="1077218"/>
          </a:xfrm>
          <a:prstGeom prst="rect">
            <a:avLst/>
          </a:prstGeom>
          <a:noFill/>
        </p:spPr>
        <p:txBody>
          <a:bodyPr wrap="square" rtlCol="1">
            <a:spAutoFit/>
          </a:bodyPr>
          <a:lstStyle/>
          <a:p>
            <a:pPr algn="ctr"/>
            <a:r>
              <a:rPr lang="he-IL" sz="3200" i="1" dirty="0">
                <a:solidFill>
                  <a:schemeClr val="accent1"/>
                </a:solidFill>
                <a:effectLst>
                  <a:outerShdw blurRad="38100" dist="38100" dir="2700000" algn="tl">
                    <a:srgbClr val="000000"/>
                  </a:outerShdw>
                </a:effectLst>
                <a:latin typeface="+mn-lt"/>
                <a:cs typeface="+mn-cs"/>
              </a:rPr>
              <a:t>קריאה מתוך </a:t>
            </a:r>
            <a:r>
              <a:rPr lang="en-US" sz="3200" i="1" dirty="0">
                <a:solidFill>
                  <a:schemeClr val="accent1"/>
                </a:solidFill>
                <a:effectLst>
                  <a:outerShdw blurRad="38100" dist="38100" dir="2700000" algn="tl">
                    <a:srgbClr val="000000"/>
                  </a:outerShdw>
                </a:effectLst>
                <a:latin typeface="+mn-lt"/>
                <a:cs typeface="+mn-cs"/>
              </a:rPr>
              <a:t>Jamison, 1999</a:t>
            </a:r>
            <a:endParaRPr lang="he-IL" sz="3200" i="1" dirty="0">
              <a:solidFill>
                <a:schemeClr val="accent1"/>
              </a:solidFill>
              <a:effectLst>
                <a:outerShdw blurRad="38100" dist="38100" dir="2700000" algn="tl">
                  <a:srgbClr val="000000"/>
                </a:outerShdw>
              </a:effectLst>
              <a:latin typeface="+mn-lt"/>
              <a:cs typeface="+mn-cs"/>
            </a:endParaRPr>
          </a:p>
        </p:txBody>
      </p:sp>
      <p:sp>
        <p:nvSpPr>
          <p:cNvPr id="6" name="Action Button: Document 5">
            <a:hlinkClick r:id="" action="ppaction://noaction" highlightClick="1"/>
          </p:cNvPr>
          <p:cNvSpPr/>
          <p:nvPr/>
        </p:nvSpPr>
        <p:spPr>
          <a:xfrm>
            <a:off x="2282770" y="4773460"/>
            <a:ext cx="2160240" cy="1487688"/>
          </a:xfrm>
          <a:prstGeom prst="actionButton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1491063"/>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rtl="0">
              <a:defRPr/>
            </a:pPr>
            <a:r>
              <a:rPr lang="he-IL" dirty="0"/>
              <a:t>הפרעת דיכאון </a:t>
            </a:r>
            <a:r>
              <a:rPr lang="he-IL" dirty="0" err="1"/>
              <a:t>מאז'ורי</a:t>
            </a:r>
            <a:br>
              <a:rPr lang="en-US" dirty="0"/>
            </a:br>
            <a:r>
              <a:rPr lang="en-US" sz="4000" dirty="0"/>
              <a:t>Major Depressive Disorder </a:t>
            </a:r>
            <a:r>
              <a:rPr lang="he-IL" sz="4000" dirty="0"/>
              <a:t>)</a:t>
            </a:r>
            <a:r>
              <a:rPr lang="en-US" sz="4000" dirty="0"/>
              <a:t>MDD</a:t>
            </a:r>
            <a:r>
              <a:rPr lang="he-IL" sz="4000" dirty="0"/>
              <a:t>(</a:t>
            </a:r>
          </a:p>
        </p:txBody>
      </p:sp>
      <p:sp>
        <p:nvSpPr>
          <p:cNvPr id="3" name="Content Placeholder 2"/>
          <p:cNvSpPr>
            <a:spLocks noGrp="1"/>
          </p:cNvSpPr>
          <p:nvPr>
            <p:ph idx="1"/>
          </p:nvPr>
        </p:nvSpPr>
        <p:spPr>
          <a:xfrm>
            <a:off x="611560" y="2348880"/>
            <a:ext cx="8208912" cy="4114800"/>
          </a:xfrm>
        </p:spPr>
        <p:txBody>
          <a:bodyPr/>
          <a:lstStyle/>
          <a:p>
            <a:pPr algn="r" rtl="1">
              <a:defRPr/>
            </a:pPr>
            <a:r>
              <a:rPr lang="he-IL" dirty="0"/>
              <a:t>נקרא גם דיכאון חד-קוטבי / יוני-פולרי (</a:t>
            </a:r>
            <a:r>
              <a:rPr lang="en-US" dirty="0"/>
              <a:t>Unipolar depression</a:t>
            </a:r>
            <a:r>
              <a:rPr lang="he-IL" dirty="0"/>
              <a:t>)</a:t>
            </a:r>
          </a:p>
          <a:p>
            <a:pPr marL="0" indent="0" algn="r" rtl="1">
              <a:buNone/>
              <a:defRPr/>
            </a:pPr>
            <a:endParaRPr lang="he-IL" dirty="0"/>
          </a:p>
          <a:p>
            <a:pPr algn="r" rtl="1">
              <a:defRPr/>
            </a:pPr>
            <a:r>
              <a:rPr lang="he-IL" dirty="0"/>
              <a:t>האדם חווה אפיזודה דיכאונית </a:t>
            </a:r>
            <a:r>
              <a:rPr lang="he-IL" dirty="0" err="1"/>
              <a:t>מאז'ורית</a:t>
            </a:r>
            <a:r>
              <a:rPr lang="he-IL" dirty="0"/>
              <a:t> (</a:t>
            </a:r>
            <a:r>
              <a:rPr lang="en-US" dirty="0"/>
              <a:t>single/recurrent</a:t>
            </a:r>
            <a:r>
              <a:rPr lang="he-IL" dirty="0"/>
              <a:t>), ומעולם לא חווה אפיזודה מאנית, </a:t>
            </a:r>
            <a:r>
              <a:rPr lang="he-IL" dirty="0" err="1"/>
              <a:t>היפומאנית</a:t>
            </a:r>
            <a:r>
              <a:rPr lang="he-IL" dirty="0"/>
              <a:t>, או משולבת (</a:t>
            </a:r>
            <a:r>
              <a:rPr lang="en-US" dirty="0"/>
              <a:t>mixed</a:t>
            </a:r>
            <a:r>
              <a:rPr lang="he-IL" dirty="0"/>
              <a:t>).</a:t>
            </a:r>
            <a:endParaRPr lang="en-US" dirty="0"/>
          </a:p>
          <a:p>
            <a:pPr algn="r" rtl="1">
              <a:buFontTx/>
              <a:buNone/>
              <a:defRPr/>
            </a:pPr>
            <a:endParaRPr lang="he-IL" dirty="0"/>
          </a:p>
        </p:txBody>
      </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ChangeArrowheads="1"/>
          </p:cNvSpPr>
          <p:nvPr>
            <p:ph type="title"/>
          </p:nvPr>
        </p:nvSpPr>
        <p:spPr>
          <a:xfrm>
            <a:off x="611560" y="260648"/>
            <a:ext cx="8229600" cy="1384300"/>
          </a:xfrm>
        </p:spPr>
        <p:txBody>
          <a:bodyPr/>
          <a:lstStyle/>
          <a:p>
            <a:pPr algn="ctr" rtl="1" eaLnBrk="1" hangingPunct="1">
              <a:defRPr/>
            </a:pPr>
            <a:r>
              <a:rPr lang="he-IL" dirty="0"/>
              <a:t>סימפטומים של אפיזודה דיכאונית</a:t>
            </a:r>
            <a:endParaRPr lang="en-US" dirty="0"/>
          </a:p>
        </p:txBody>
      </p:sp>
      <p:sp>
        <p:nvSpPr>
          <p:cNvPr id="249859" name="Rectangle 3"/>
          <p:cNvSpPr>
            <a:spLocks noGrp="1" noChangeArrowheads="1"/>
          </p:cNvSpPr>
          <p:nvPr>
            <p:ph idx="1"/>
          </p:nvPr>
        </p:nvSpPr>
        <p:spPr>
          <a:xfrm>
            <a:off x="457200" y="1988840"/>
            <a:ext cx="8229600" cy="4114800"/>
          </a:xfrm>
        </p:spPr>
        <p:txBody>
          <a:bodyPr>
            <a:normAutofit lnSpcReduction="10000"/>
          </a:bodyPr>
          <a:lstStyle/>
          <a:p>
            <a:pPr algn="r" rtl="1" eaLnBrk="1" hangingPunct="1">
              <a:lnSpc>
                <a:spcPct val="90000"/>
              </a:lnSpc>
              <a:defRPr/>
            </a:pPr>
            <a:r>
              <a:rPr lang="he-IL" b="1" dirty="0"/>
              <a:t>רגש של עצבות (או רגזנות בילדים ומתבגרים)</a:t>
            </a:r>
          </a:p>
          <a:p>
            <a:pPr algn="r" rtl="1" eaLnBrk="1" hangingPunct="1">
              <a:lnSpc>
                <a:spcPct val="90000"/>
              </a:lnSpc>
              <a:defRPr/>
            </a:pPr>
            <a:r>
              <a:rPr lang="he-IL" b="1" dirty="0" err="1"/>
              <a:t>אנהדוניה</a:t>
            </a:r>
            <a:r>
              <a:rPr lang="he-IL" b="1" dirty="0"/>
              <a:t> (אובדן עניין/הנאה)</a:t>
            </a:r>
          </a:p>
          <a:p>
            <a:pPr algn="r" rtl="1" eaLnBrk="1" hangingPunct="1">
              <a:lnSpc>
                <a:spcPct val="90000"/>
              </a:lnSpc>
              <a:defRPr/>
            </a:pPr>
            <a:r>
              <a:rPr lang="he-IL" dirty="0"/>
              <a:t>ירידה או עלייה במשקל</a:t>
            </a:r>
          </a:p>
          <a:p>
            <a:pPr algn="r" rtl="1" eaLnBrk="1" hangingPunct="1">
              <a:lnSpc>
                <a:spcPct val="90000"/>
              </a:lnSpc>
              <a:defRPr/>
            </a:pPr>
            <a:r>
              <a:rPr lang="he-IL" dirty="0"/>
              <a:t>אינסומניה או היפר-</a:t>
            </a:r>
            <a:r>
              <a:rPr lang="he-IL" dirty="0" err="1"/>
              <a:t>סומניה</a:t>
            </a:r>
            <a:endParaRPr lang="he-IL" dirty="0"/>
          </a:p>
          <a:p>
            <a:pPr algn="r" rtl="1" eaLnBrk="1" hangingPunct="1">
              <a:lnSpc>
                <a:spcPct val="90000"/>
              </a:lnSpc>
              <a:defRPr/>
            </a:pPr>
            <a:r>
              <a:rPr lang="he-IL" dirty="0"/>
              <a:t>אגיטציה או </a:t>
            </a:r>
            <a:r>
              <a:rPr lang="he-IL" dirty="0" err="1"/>
              <a:t>רטרדציה</a:t>
            </a:r>
            <a:r>
              <a:rPr lang="he-IL" dirty="0"/>
              <a:t> (האטה) פסיכו-מוטורית</a:t>
            </a:r>
          </a:p>
          <a:p>
            <a:pPr algn="r" rtl="1" eaLnBrk="1" hangingPunct="1">
              <a:lnSpc>
                <a:spcPct val="90000"/>
              </a:lnSpc>
              <a:defRPr/>
            </a:pPr>
            <a:r>
              <a:rPr lang="he-IL" dirty="0"/>
              <a:t>עייפות / ירידה באנרגיה</a:t>
            </a:r>
          </a:p>
          <a:p>
            <a:pPr algn="r" rtl="1" eaLnBrk="1" hangingPunct="1">
              <a:lnSpc>
                <a:spcPct val="90000"/>
              </a:lnSpc>
              <a:defRPr/>
            </a:pPr>
            <a:r>
              <a:rPr lang="he-IL" dirty="0"/>
              <a:t>תחושות של חוסר ערך או אשם-יתר</a:t>
            </a:r>
          </a:p>
          <a:p>
            <a:pPr algn="r" rtl="1" eaLnBrk="1" hangingPunct="1">
              <a:lnSpc>
                <a:spcPct val="90000"/>
              </a:lnSpc>
              <a:defRPr/>
            </a:pPr>
            <a:r>
              <a:rPr lang="he-IL" dirty="0"/>
              <a:t>קושי בריכוז</a:t>
            </a:r>
          </a:p>
          <a:p>
            <a:pPr algn="r" rtl="1" eaLnBrk="1" hangingPunct="1">
              <a:lnSpc>
                <a:spcPct val="90000"/>
              </a:lnSpc>
              <a:defRPr/>
            </a:pPr>
            <a:r>
              <a:rPr lang="he-IL" dirty="0"/>
              <a:t>מחשבות על מוות או מחשבות אובדניות</a:t>
            </a:r>
            <a:endParaRPr lang="en-US" dirty="0"/>
          </a:p>
        </p:txBody>
      </p:sp>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57200" y="116632"/>
            <a:ext cx="8229600" cy="1384300"/>
          </a:xfrm>
        </p:spPr>
        <p:txBody>
          <a:bodyPr/>
          <a:lstStyle/>
          <a:p>
            <a:pPr algn="ctr" rtl="1" eaLnBrk="1" hangingPunct="1">
              <a:defRPr/>
            </a:pPr>
            <a:r>
              <a:rPr lang="he-IL" dirty="0">
                <a:solidFill>
                  <a:schemeClr val="tx1"/>
                </a:solidFill>
              </a:rPr>
              <a:t>סימפטומים של אפיזודה דיכאונית</a:t>
            </a:r>
            <a:endParaRPr lang="en-US" dirty="0">
              <a:solidFill>
                <a:schemeClr val="tx1"/>
              </a:solidFill>
            </a:endParaRPr>
          </a:p>
        </p:txBody>
      </p:sp>
      <p:sp>
        <p:nvSpPr>
          <p:cNvPr id="2" name="TextBox 1">
            <a:extLst>
              <a:ext uri="{FF2B5EF4-FFF2-40B4-BE49-F238E27FC236}">
                <a16:creationId xmlns:a16="http://schemas.microsoft.com/office/drawing/2014/main" id="{062A25FA-B785-4D9E-A90A-4AE5239F4B49}"/>
              </a:ext>
            </a:extLst>
          </p:cNvPr>
          <p:cNvSpPr txBox="1"/>
          <p:nvPr/>
        </p:nvSpPr>
        <p:spPr>
          <a:xfrm>
            <a:off x="1835696" y="2780928"/>
            <a:ext cx="6131024" cy="2431435"/>
          </a:xfrm>
          <a:prstGeom prst="rect">
            <a:avLst/>
          </a:prstGeom>
          <a:noFill/>
        </p:spPr>
        <p:txBody>
          <a:bodyPr wrap="square" rtlCol="1">
            <a:spAutoFit/>
          </a:bodyPr>
          <a:lstStyle/>
          <a:p>
            <a:r>
              <a:rPr lang="he-IL" sz="3200" b="1" u="sng" dirty="0">
                <a:effectLst>
                  <a:outerShdw blurRad="38100" dist="38100" dir="2700000" algn="tl">
                    <a:srgbClr val="000000">
                      <a:alpha val="43137"/>
                    </a:srgbClr>
                  </a:outerShdw>
                </a:effectLst>
              </a:rPr>
              <a:t>רגש</a:t>
            </a:r>
          </a:p>
          <a:p>
            <a:pPr marL="342900" indent="-342900">
              <a:buFont typeface="Wingdings" panose="05000000000000000000" pitchFamily="2" charset="2"/>
              <a:buChar char="Ø"/>
            </a:pPr>
            <a:endParaRPr lang="he-IL" sz="2400" dirty="0"/>
          </a:p>
          <a:p>
            <a:pPr marL="342900" indent="-342900">
              <a:buFont typeface="Wingdings" panose="05000000000000000000" pitchFamily="2" charset="2"/>
              <a:buChar char="Ø"/>
            </a:pPr>
            <a:r>
              <a:rPr lang="he-IL" sz="2400" dirty="0"/>
              <a:t>עצב</a:t>
            </a:r>
          </a:p>
          <a:p>
            <a:pPr marL="342900" indent="-342900">
              <a:buFont typeface="Wingdings" panose="05000000000000000000" pitchFamily="2" charset="2"/>
              <a:buChar char="Ø"/>
            </a:pPr>
            <a:r>
              <a:rPr lang="he-IL" sz="2400" dirty="0"/>
              <a:t>אשם (דוגמא קלינית)</a:t>
            </a:r>
          </a:p>
          <a:p>
            <a:pPr marL="342900" indent="-342900">
              <a:buFont typeface="Wingdings" panose="05000000000000000000" pitchFamily="2" charset="2"/>
              <a:buChar char="Ø"/>
            </a:pPr>
            <a:r>
              <a:rPr lang="he-IL" sz="2400" dirty="0"/>
              <a:t>חרדה</a:t>
            </a:r>
          </a:p>
          <a:p>
            <a:pPr marL="342900" indent="-342900">
              <a:buFont typeface="Wingdings" panose="05000000000000000000" pitchFamily="2" charset="2"/>
              <a:buChar char="Ø"/>
            </a:pPr>
            <a:r>
              <a:rPr lang="he-IL" sz="2400" dirty="0"/>
              <a:t>השטחת הרגש, קהות רגשית, אובדן הנאה</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57200" y="116632"/>
            <a:ext cx="8229600" cy="1384300"/>
          </a:xfrm>
        </p:spPr>
        <p:txBody>
          <a:bodyPr/>
          <a:lstStyle/>
          <a:p>
            <a:pPr algn="ctr" rtl="1" eaLnBrk="1" hangingPunct="1">
              <a:defRPr/>
            </a:pPr>
            <a:r>
              <a:rPr lang="he-IL" dirty="0">
                <a:solidFill>
                  <a:schemeClr val="tx1"/>
                </a:solidFill>
              </a:rPr>
              <a:t>סימפטומים של אפיזודה דיכאונית</a:t>
            </a:r>
            <a:endParaRPr lang="en-US" dirty="0">
              <a:solidFill>
                <a:schemeClr val="tx1"/>
              </a:solidFill>
            </a:endParaRPr>
          </a:p>
        </p:txBody>
      </p:sp>
      <p:sp>
        <p:nvSpPr>
          <p:cNvPr id="4" name="TextBox 3">
            <a:extLst>
              <a:ext uri="{FF2B5EF4-FFF2-40B4-BE49-F238E27FC236}">
                <a16:creationId xmlns:a16="http://schemas.microsoft.com/office/drawing/2014/main" id="{FB7AD868-DC35-45A2-BEE0-9EBE3083333D}"/>
              </a:ext>
            </a:extLst>
          </p:cNvPr>
          <p:cNvSpPr txBox="1"/>
          <p:nvPr/>
        </p:nvSpPr>
        <p:spPr>
          <a:xfrm>
            <a:off x="2195736" y="1628800"/>
            <a:ext cx="6275040" cy="2800767"/>
          </a:xfrm>
          <a:prstGeom prst="rect">
            <a:avLst/>
          </a:prstGeom>
          <a:noFill/>
        </p:spPr>
        <p:txBody>
          <a:bodyPr wrap="square" rtlCol="1">
            <a:spAutoFit/>
          </a:bodyPr>
          <a:lstStyle/>
          <a:p>
            <a:r>
              <a:rPr lang="he-IL" sz="3200" b="1" u="sng" dirty="0">
                <a:effectLst>
                  <a:outerShdw blurRad="38100" dist="38100" dir="2700000" algn="tl">
                    <a:srgbClr val="000000">
                      <a:alpha val="43137"/>
                    </a:srgbClr>
                  </a:outerShdw>
                </a:effectLst>
              </a:rPr>
              <a:t>קוגניציה</a:t>
            </a:r>
            <a:endParaRPr lang="he-IL" sz="2400" b="1" u="sng" dirty="0">
              <a:effectLst>
                <a:outerShdw blurRad="38100" dist="38100" dir="2700000" algn="tl">
                  <a:srgbClr val="000000">
                    <a:alpha val="43137"/>
                  </a:srgbClr>
                </a:outerShdw>
              </a:effectLst>
            </a:endParaRPr>
          </a:p>
          <a:p>
            <a:pPr marL="342900" indent="-342900">
              <a:buFont typeface="Wingdings" panose="05000000000000000000" pitchFamily="2" charset="2"/>
              <a:buChar char="Ø"/>
            </a:pPr>
            <a:endParaRPr lang="he-IL" sz="2400" dirty="0"/>
          </a:p>
          <a:p>
            <a:pPr marL="342900" indent="-342900">
              <a:buFont typeface="Wingdings" panose="05000000000000000000" pitchFamily="2" charset="2"/>
              <a:buChar char="Ø"/>
            </a:pPr>
            <a:r>
              <a:rPr lang="he-IL" sz="2400" dirty="0"/>
              <a:t>ערך עצמי נמוך</a:t>
            </a:r>
          </a:p>
          <a:p>
            <a:pPr marL="342900" indent="-342900">
              <a:buFont typeface="Wingdings" panose="05000000000000000000" pitchFamily="2" charset="2"/>
              <a:buChar char="Ø"/>
            </a:pPr>
            <a:r>
              <a:rPr lang="he-IL" sz="2400" dirty="0"/>
              <a:t>ביקורת עצמית (מאשימים עצמם בכל דבר שלילי)</a:t>
            </a:r>
          </a:p>
          <a:p>
            <a:pPr marL="342900" indent="-342900">
              <a:buFont typeface="Wingdings" panose="05000000000000000000" pitchFamily="2" charset="2"/>
              <a:buChar char="Ø"/>
            </a:pPr>
            <a:r>
              <a:rPr lang="he-IL" sz="2400" dirty="0"/>
              <a:t>חשיבה פסימית, חוסר תקווה</a:t>
            </a:r>
          </a:p>
          <a:p>
            <a:pPr marL="342900" indent="-342900">
              <a:buFont typeface="Wingdings" panose="05000000000000000000" pitchFamily="2" charset="2"/>
              <a:buChar char="Ø"/>
            </a:pPr>
            <a:r>
              <a:rPr lang="he-IL" sz="2400" dirty="0"/>
              <a:t>קשיי קשב</a:t>
            </a:r>
          </a:p>
          <a:p>
            <a:pPr marL="342900" indent="-342900">
              <a:buFont typeface="Wingdings" panose="05000000000000000000" pitchFamily="2" charset="2"/>
              <a:buChar char="Ø"/>
            </a:pPr>
            <a:r>
              <a:rPr lang="he-IL" sz="2400" dirty="0"/>
              <a:t>מחשבות אובדניות</a:t>
            </a:r>
          </a:p>
        </p:txBody>
      </p:sp>
      <p:sp>
        <p:nvSpPr>
          <p:cNvPr id="2" name="TextBox 1">
            <a:extLst>
              <a:ext uri="{FF2B5EF4-FFF2-40B4-BE49-F238E27FC236}">
                <a16:creationId xmlns:a16="http://schemas.microsoft.com/office/drawing/2014/main" id="{F776AF1A-8D60-4783-B837-5EFA6534933F}"/>
              </a:ext>
            </a:extLst>
          </p:cNvPr>
          <p:cNvSpPr txBox="1"/>
          <p:nvPr/>
        </p:nvSpPr>
        <p:spPr>
          <a:xfrm>
            <a:off x="1907704" y="4653136"/>
            <a:ext cx="4968552" cy="1600438"/>
          </a:xfrm>
          <a:prstGeom prst="rect">
            <a:avLst/>
          </a:prstGeom>
          <a:noFill/>
        </p:spPr>
        <p:txBody>
          <a:bodyPr wrap="square" rtlCol="1">
            <a:spAutoFit/>
          </a:bodyPr>
          <a:lstStyle/>
          <a:p>
            <a:pPr algn="just"/>
            <a:r>
              <a:rPr lang="he-IL" sz="1400" dirty="0"/>
              <a:t>מטפל אומר לאישה שסובלת מדיכאון שזה יהיה רעיון טוב בשבילה למצוא עבודה. היא אומרת לו: "איך אוכל לעשות כזה דבר? איך אמצא מספר טלפון של חברת כוח אדם? וגם אם אמצא את המספר, אף אחד ממילא לא ירצה לשכור אותי כי אין לי כישורים". כשהמטפל הזכיר לה שיש לה תואר שלישי, היא ענתה לו: "טוב, אולי הם ישכרו אותי, אבל בסוף הם יפטרו אותי כי אני חסרת-תועלת. וגם אם הם ישאירו אותי, זה לא יהיה בגלל יכולות שלי אלא רק כי אני כזאת פתטית". </a:t>
            </a:r>
          </a:p>
        </p:txBody>
      </p:sp>
    </p:spTree>
    <p:extLst>
      <p:ext uri="{BB962C8B-B14F-4D97-AF65-F5344CB8AC3E}">
        <p14:creationId xmlns:p14="http://schemas.microsoft.com/office/powerpoint/2010/main" val="27899242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57200" y="116632"/>
            <a:ext cx="8229600" cy="1384300"/>
          </a:xfrm>
        </p:spPr>
        <p:txBody>
          <a:bodyPr/>
          <a:lstStyle/>
          <a:p>
            <a:pPr algn="ctr" rtl="1" eaLnBrk="1" hangingPunct="1">
              <a:defRPr/>
            </a:pPr>
            <a:r>
              <a:rPr lang="he-IL" dirty="0">
                <a:solidFill>
                  <a:schemeClr val="tx1"/>
                </a:solidFill>
              </a:rPr>
              <a:t>סימפטומים של אפיזודה דיכאונית</a:t>
            </a:r>
            <a:endParaRPr lang="en-US" dirty="0">
              <a:solidFill>
                <a:schemeClr val="tx1"/>
              </a:solidFill>
            </a:endParaRPr>
          </a:p>
        </p:txBody>
      </p:sp>
      <p:sp>
        <p:nvSpPr>
          <p:cNvPr id="4" name="TextBox 3">
            <a:extLst>
              <a:ext uri="{FF2B5EF4-FFF2-40B4-BE49-F238E27FC236}">
                <a16:creationId xmlns:a16="http://schemas.microsoft.com/office/drawing/2014/main" id="{CFDA68BB-D491-42F9-A0DA-B0C95A4C570F}"/>
              </a:ext>
            </a:extLst>
          </p:cNvPr>
          <p:cNvSpPr txBox="1"/>
          <p:nvPr/>
        </p:nvSpPr>
        <p:spPr>
          <a:xfrm>
            <a:off x="1646010" y="1772816"/>
            <a:ext cx="7040790" cy="2800767"/>
          </a:xfrm>
          <a:prstGeom prst="rect">
            <a:avLst/>
          </a:prstGeom>
          <a:noFill/>
        </p:spPr>
        <p:txBody>
          <a:bodyPr wrap="square" rtlCol="1">
            <a:spAutoFit/>
          </a:bodyPr>
          <a:lstStyle/>
          <a:p>
            <a:r>
              <a:rPr lang="he-IL" sz="3200" b="1" u="sng" dirty="0">
                <a:effectLst>
                  <a:outerShdw blurRad="38100" dist="38100" dir="2700000" algn="tl">
                    <a:srgbClr val="000000">
                      <a:alpha val="43137"/>
                    </a:srgbClr>
                  </a:outerShdw>
                </a:effectLst>
              </a:rPr>
              <a:t>מוטיבציה</a:t>
            </a:r>
            <a:endParaRPr lang="he-IL" sz="2400" b="1" u="sng" dirty="0">
              <a:effectLst>
                <a:outerShdw blurRad="38100" dist="38100" dir="2700000" algn="tl">
                  <a:srgbClr val="000000">
                    <a:alpha val="43137"/>
                  </a:srgbClr>
                </a:outerShdw>
              </a:effectLst>
            </a:endParaRPr>
          </a:p>
          <a:p>
            <a:pPr marL="342900" indent="-342900">
              <a:buFont typeface="Wingdings" panose="05000000000000000000" pitchFamily="2" charset="2"/>
              <a:buChar char="Ø"/>
            </a:pPr>
            <a:endParaRPr lang="he-IL" sz="2400" dirty="0"/>
          </a:p>
          <a:p>
            <a:pPr marL="342900" indent="-342900">
              <a:buFont typeface="Wingdings" panose="05000000000000000000" pitchFamily="2" charset="2"/>
              <a:buChar char="Ø"/>
            </a:pPr>
            <a:r>
              <a:rPr lang="he-IL" sz="2400" dirty="0" err="1"/>
              <a:t>אנהדוניה</a:t>
            </a:r>
            <a:endParaRPr lang="he-IL" sz="2400" dirty="0"/>
          </a:p>
          <a:p>
            <a:pPr marL="342900" indent="-342900">
              <a:buFont typeface="Wingdings" panose="05000000000000000000" pitchFamily="2" charset="2"/>
              <a:buChar char="Ø"/>
            </a:pPr>
            <a:r>
              <a:rPr lang="he-IL" sz="2400" dirty="0"/>
              <a:t>ירידה באנרגיה</a:t>
            </a:r>
          </a:p>
          <a:p>
            <a:pPr marL="342900" indent="-342900">
              <a:buFont typeface="Wingdings" panose="05000000000000000000" pitchFamily="2" charset="2"/>
              <a:buChar char="Ø"/>
            </a:pPr>
            <a:r>
              <a:rPr lang="he-IL" sz="2400" dirty="0"/>
              <a:t>שעמום עם תחושה שאין שום דבר שיכול להפיג אותו</a:t>
            </a:r>
          </a:p>
          <a:p>
            <a:pPr marL="342900" indent="-342900">
              <a:buFont typeface="Wingdings" panose="05000000000000000000" pitchFamily="2" charset="2"/>
              <a:buChar char="Ø"/>
            </a:pPr>
            <a:r>
              <a:rPr lang="he-IL" sz="2400" dirty="0"/>
              <a:t>קושי ליזום ואפילו לקום בבוקר</a:t>
            </a:r>
          </a:p>
          <a:p>
            <a:pPr marL="342900" indent="-342900">
              <a:buFont typeface="Wingdings" panose="05000000000000000000" pitchFamily="2" charset="2"/>
              <a:buChar char="Ø"/>
            </a:pPr>
            <a:r>
              <a:rPr lang="he-IL" sz="2400" dirty="0"/>
              <a:t>אמביוולנטיות (כל החלטה מאיימת)</a:t>
            </a:r>
          </a:p>
        </p:txBody>
      </p:sp>
      <p:sp>
        <p:nvSpPr>
          <p:cNvPr id="2" name="TextBox 1">
            <a:extLst>
              <a:ext uri="{FF2B5EF4-FFF2-40B4-BE49-F238E27FC236}">
                <a16:creationId xmlns:a16="http://schemas.microsoft.com/office/drawing/2014/main" id="{9E849AFB-B8D6-4994-B3D5-8501F3BC5F10}"/>
              </a:ext>
            </a:extLst>
          </p:cNvPr>
          <p:cNvSpPr txBox="1"/>
          <p:nvPr/>
        </p:nvSpPr>
        <p:spPr>
          <a:xfrm>
            <a:off x="971600" y="1916832"/>
            <a:ext cx="4248472" cy="707886"/>
          </a:xfrm>
          <a:prstGeom prst="rect">
            <a:avLst/>
          </a:prstGeom>
          <a:noFill/>
        </p:spPr>
        <p:txBody>
          <a:bodyPr wrap="square" rtlCol="1">
            <a:spAutoFit/>
          </a:bodyPr>
          <a:lstStyle/>
          <a:p>
            <a:r>
              <a:rPr lang="he-IL" sz="4000" dirty="0"/>
              <a:t>"שיתוק של הרצון"</a:t>
            </a:r>
          </a:p>
        </p:txBody>
      </p:sp>
    </p:spTree>
    <p:extLst>
      <p:ext uri="{BB962C8B-B14F-4D97-AF65-F5344CB8AC3E}">
        <p14:creationId xmlns:p14="http://schemas.microsoft.com/office/powerpoint/2010/main" val="24782775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fade">
                                      <p:cBhvr>
                                        <p:cTn id="3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57200" y="116632"/>
            <a:ext cx="8229600" cy="1384300"/>
          </a:xfrm>
        </p:spPr>
        <p:txBody>
          <a:bodyPr/>
          <a:lstStyle/>
          <a:p>
            <a:pPr algn="ctr" rtl="1" eaLnBrk="1" hangingPunct="1">
              <a:defRPr/>
            </a:pPr>
            <a:r>
              <a:rPr lang="he-IL" dirty="0">
                <a:solidFill>
                  <a:schemeClr val="tx1"/>
                </a:solidFill>
              </a:rPr>
              <a:t>סימפטומים של אפיזודה דיכאונית</a:t>
            </a:r>
            <a:endParaRPr lang="en-US" dirty="0">
              <a:solidFill>
                <a:schemeClr val="tx1"/>
              </a:solidFill>
            </a:endParaRPr>
          </a:p>
        </p:txBody>
      </p:sp>
      <p:sp>
        <p:nvSpPr>
          <p:cNvPr id="4" name="TextBox 3">
            <a:extLst>
              <a:ext uri="{FF2B5EF4-FFF2-40B4-BE49-F238E27FC236}">
                <a16:creationId xmlns:a16="http://schemas.microsoft.com/office/drawing/2014/main" id="{27FEC5E5-9D81-4080-9DE2-5802AC32BD5B}"/>
              </a:ext>
            </a:extLst>
          </p:cNvPr>
          <p:cNvSpPr txBox="1"/>
          <p:nvPr/>
        </p:nvSpPr>
        <p:spPr>
          <a:xfrm>
            <a:off x="678396" y="2028616"/>
            <a:ext cx="7787208" cy="2800767"/>
          </a:xfrm>
          <a:prstGeom prst="rect">
            <a:avLst/>
          </a:prstGeom>
          <a:noFill/>
        </p:spPr>
        <p:txBody>
          <a:bodyPr wrap="square" rtlCol="1">
            <a:spAutoFit/>
          </a:bodyPr>
          <a:lstStyle/>
          <a:p>
            <a:r>
              <a:rPr lang="he-IL" sz="3200" b="1" u="sng" dirty="0">
                <a:effectLst>
                  <a:outerShdw blurRad="38100" dist="38100" dir="2700000" algn="tl">
                    <a:srgbClr val="000000">
                      <a:alpha val="43137"/>
                    </a:srgbClr>
                  </a:outerShdw>
                </a:effectLst>
              </a:rPr>
              <a:t>פיזיולוגיה</a:t>
            </a:r>
            <a:endParaRPr lang="he-IL" sz="2400" b="1" u="sng" dirty="0">
              <a:effectLst>
                <a:outerShdw blurRad="38100" dist="38100" dir="2700000" algn="tl">
                  <a:srgbClr val="000000">
                    <a:alpha val="43137"/>
                  </a:srgbClr>
                </a:outerShdw>
              </a:effectLst>
            </a:endParaRPr>
          </a:p>
          <a:p>
            <a:pPr marL="342900" indent="-342900">
              <a:buFont typeface="Wingdings" panose="05000000000000000000" pitchFamily="2" charset="2"/>
              <a:buChar char="Ø"/>
            </a:pPr>
            <a:endParaRPr lang="he-IL" sz="2400" dirty="0"/>
          </a:p>
          <a:p>
            <a:pPr marL="342900" indent="-342900">
              <a:buFont typeface="Wingdings" panose="05000000000000000000" pitchFamily="2" charset="2"/>
              <a:buChar char="Ø"/>
            </a:pPr>
            <a:r>
              <a:rPr lang="he-IL" sz="2400" dirty="0"/>
              <a:t>אינסומניה (75%) או </a:t>
            </a:r>
            <a:r>
              <a:rPr lang="he-IL" sz="2400" dirty="0" err="1"/>
              <a:t>היפרסומניה</a:t>
            </a:r>
            <a:endParaRPr lang="he-IL" sz="2400" dirty="0"/>
          </a:p>
          <a:p>
            <a:pPr marL="342900" indent="-342900">
              <a:buFont typeface="Wingdings" panose="05000000000000000000" pitchFamily="2" charset="2"/>
              <a:buChar char="Ø"/>
            </a:pPr>
            <a:r>
              <a:rPr lang="he-IL" sz="2400" dirty="0"/>
              <a:t>שינויים באכילה ובמשקל (בבינוני וחמור לרוב ירידה)</a:t>
            </a:r>
          </a:p>
          <a:p>
            <a:pPr marL="342900" indent="-342900">
              <a:buFont typeface="Wingdings" panose="05000000000000000000" pitchFamily="2" charset="2"/>
              <a:buChar char="Ø"/>
            </a:pPr>
            <a:r>
              <a:rPr lang="he-IL" sz="2400" dirty="0"/>
              <a:t>האטה או אגיטציה פסיכומוטורית</a:t>
            </a:r>
          </a:p>
          <a:p>
            <a:pPr marL="342900" indent="-342900">
              <a:buFont typeface="Wingdings" panose="05000000000000000000" pitchFamily="2" charset="2"/>
              <a:buChar char="Ø"/>
            </a:pPr>
            <a:r>
              <a:rPr lang="he-IL" sz="2400" dirty="0"/>
              <a:t>חוסר עניין במין</a:t>
            </a:r>
          </a:p>
          <a:p>
            <a:pPr marL="342900" indent="-342900">
              <a:buFont typeface="Wingdings" panose="05000000000000000000" pitchFamily="2" charset="2"/>
              <a:buChar char="Ø"/>
            </a:pPr>
            <a:r>
              <a:rPr lang="he-IL" sz="2400" dirty="0"/>
              <a:t>סימפטומים סומטיים</a:t>
            </a:r>
          </a:p>
        </p:txBody>
      </p:sp>
    </p:spTree>
    <p:extLst>
      <p:ext uri="{BB962C8B-B14F-4D97-AF65-F5344CB8AC3E}">
        <p14:creationId xmlns:p14="http://schemas.microsoft.com/office/powerpoint/2010/main" val="27132490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fade">
                                      <p:cBhvr>
                                        <p:cTn id="3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4002" name="Rectangle 2"/>
          <p:cNvSpPr>
            <a:spLocks noGrp="1" noChangeArrowheads="1"/>
          </p:cNvSpPr>
          <p:nvPr>
            <p:ph type="title"/>
          </p:nvPr>
        </p:nvSpPr>
        <p:spPr>
          <a:xfrm>
            <a:off x="1009487" y="280120"/>
            <a:ext cx="7704667" cy="1981200"/>
          </a:xfrm>
        </p:spPr>
        <p:txBody>
          <a:bodyPr/>
          <a:lstStyle/>
          <a:p>
            <a:pPr algn="ctr" rtl="1" eaLnBrk="1" hangingPunct="1">
              <a:defRPr/>
            </a:pPr>
            <a:r>
              <a:rPr lang="he-IL" dirty="0"/>
              <a:t>אפיזודה דיכאונית: סימפטומים</a:t>
            </a:r>
            <a:endParaRPr lang="en-US" dirty="0"/>
          </a:p>
        </p:txBody>
      </p:sp>
      <p:sp>
        <p:nvSpPr>
          <p:cNvPr id="1664003" name="Rectangle 3"/>
          <p:cNvSpPr>
            <a:spLocks noGrp="1" noChangeArrowheads="1"/>
          </p:cNvSpPr>
          <p:nvPr>
            <p:ph idx="1"/>
          </p:nvPr>
        </p:nvSpPr>
        <p:spPr>
          <a:xfrm>
            <a:off x="1201928" y="1700808"/>
            <a:ext cx="7319783" cy="4468234"/>
          </a:xfrm>
        </p:spPr>
        <p:txBody>
          <a:bodyPr/>
          <a:lstStyle/>
          <a:p>
            <a:pPr algn="r" rtl="1" eaLnBrk="1" hangingPunct="1">
              <a:defRPr/>
            </a:pPr>
            <a:r>
              <a:rPr lang="he-IL" dirty="0"/>
              <a:t>לא כל הסימפטומים הם בעלי משקל שווה</a:t>
            </a:r>
          </a:p>
          <a:p>
            <a:pPr algn="r" rtl="1" eaLnBrk="1" hangingPunct="1">
              <a:defRPr/>
            </a:pPr>
            <a:r>
              <a:rPr lang="he-IL" dirty="0"/>
              <a:t>הסימפטומים (עצב, </a:t>
            </a:r>
            <a:r>
              <a:rPr lang="he-IL" dirty="0" err="1"/>
              <a:t>אנהדוניה</a:t>
            </a:r>
            <a:r>
              <a:rPr lang="he-IL" dirty="0"/>
              <a:t>) חייבים להוות שינוי ממצב-הרוח הרגיל</a:t>
            </a:r>
          </a:p>
          <a:p>
            <a:pPr algn="r" rtl="1" eaLnBrk="1" hangingPunct="1">
              <a:defRPr/>
            </a:pPr>
            <a:r>
              <a:rPr lang="he-IL" dirty="0"/>
              <a:t>הסימפטומים חייבים להשפיע שלילית על התפקוד: מקצועי, חברתי; או שקיימת "מצוקה קלינית משמעותית"</a:t>
            </a:r>
            <a:endParaRPr lang="en-US"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64003">
                                            <p:txEl>
                                              <p:pRg st="1" end="1"/>
                                            </p:txEl>
                                          </p:spTgt>
                                        </p:tgtEl>
                                        <p:attrNameLst>
                                          <p:attrName>style.visibility</p:attrName>
                                        </p:attrNameLst>
                                      </p:cBhvr>
                                      <p:to>
                                        <p:strVal val="visible"/>
                                      </p:to>
                                    </p:set>
                                    <p:animEffect transition="in" filter="fade">
                                      <p:cBhvr>
                                        <p:cTn id="7" dur="500"/>
                                        <p:tgtEl>
                                          <p:spTgt spid="166400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64003">
                                            <p:txEl>
                                              <p:pRg st="2" end="2"/>
                                            </p:txEl>
                                          </p:spTgt>
                                        </p:tgtEl>
                                        <p:attrNameLst>
                                          <p:attrName>style.visibility</p:attrName>
                                        </p:attrNameLst>
                                      </p:cBhvr>
                                      <p:to>
                                        <p:strVal val="visible"/>
                                      </p:to>
                                    </p:set>
                                    <p:animEffect transition="in" filter="fade">
                                      <p:cBhvr>
                                        <p:cTn id="12" dur="500"/>
                                        <p:tgtEl>
                                          <p:spTgt spid="16640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400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116632"/>
            <a:ext cx="7704667" cy="1981200"/>
          </a:xfrm>
        </p:spPr>
        <p:txBody>
          <a:bodyPr/>
          <a:lstStyle/>
          <a:p>
            <a:pPr algn="ctr" rtl="1">
              <a:defRPr/>
            </a:pPr>
            <a:r>
              <a:rPr lang="he-IL" dirty="0"/>
              <a:t>דיכאון: מהלך</a:t>
            </a:r>
          </a:p>
        </p:txBody>
      </p:sp>
      <p:sp>
        <p:nvSpPr>
          <p:cNvPr id="3" name="Content Placeholder 2"/>
          <p:cNvSpPr>
            <a:spLocks noGrp="1"/>
          </p:cNvSpPr>
          <p:nvPr>
            <p:ph idx="1"/>
          </p:nvPr>
        </p:nvSpPr>
        <p:spPr>
          <a:xfrm>
            <a:off x="2195736" y="1772816"/>
            <a:ext cx="6635080" cy="4542420"/>
          </a:xfrm>
        </p:spPr>
        <p:txBody>
          <a:bodyPr anchor="t"/>
          <a:lstStyle/>
          <a:p>
            <a:pPr algn="r" rtl="1">
              <a:defRPr/>
            </a:pPr>
            <a:r>
              <a:rPr lang="he-IL" dirty="0"/>
              <a:t>בכ-75% מהמקרים: פתאומי / בבת אחת, החמרה מהירה והחלמה איטית</a:t>
            </a:r>
          </a:p>
          <a:p>
            <a:pPr algn="r" rtl="1">
              <a:defRPr/>
            </a:pPr>
            <a:r>
              <a:rPr lang="he-IL" dirty="0"/>
              <a:t>לרוב אפיזודה תחלוף מעצמה גם ללא טיפול כעבור כ-6 חודשים בממוצע</a:t>
            </a:r>
          </a:p>
          <a:p>
            <a:pPr algn="r" rtl="1">
              <a:defRPr/>
            </a:pPr>
            <a:r>
              <a:rPr lang="he-IL" dirty="0"/>
              <a:t>חשוב לתת תקווה למטופל: 90% יוצאים מהאפיזודה</a:t>
            </a:r>
          </a:p>
          <a:p>
            <a:pPr algn="r" rtl="1">
              <a:defRPr/>
            </a:pPr>
            <a:r>
              <a:rPr lang="he-IL" dirty="0"/>
              <a:t>כיצד מנגנון זה עובד?</a:t>
            </a:r>
          </a:p>
          <a:p>
            <a:pPr algn="r" rtl="1">
              <a:defRPr/>
            </a:pPr>
            <a:r>
              <a:rPr lang="he-IL" kern="0" dirty="0"/>
              <a:t>לאפיזודה ראשונה ללא היסטוריה של מאניה, נאבחן: </a:t>
            </a:r>
            <a:r>
              <a:rPr lang="en-US" sz="1800" kern="0" dirty="0"/>
              <a:t>“</a:t>
            </a:r>
            <a:r>
              <a:rPr lang="en-US" sz="1800" b="1" kern="0" dirty="0"/>
              <a:t>Major Depressive Disorder - single episode</a:t>
            </a:r>
            <a:r>
              <a:rPr lang="en-US" sz="1800" kern="0" dirty="0"/>
              <a:t>”</a:t>
            </a:r>
            <a:endParaRPr lang="he-IL" sz="1400" kern="0" dirty="0"/>
          </a:p>
        </p:txBody>
      </p:sp>
      <p:sp>
        <p:nvSpPr>
          <p:cNvPr id="6" name="Action Button: Video 5">
            <a:hlinkClick r:id="" action="ppaction://noaction" highlightClick="1"/>
            <a:extLst>
              <a:ext uri="{FF2B5EF4-FFF2-40B4-BE49-F238E27FC236}">
                <a16:creationId xmlns:a16="http://schemas.microsoft.com/office/drawing/2014/main" id="{A6101F48-5491-4A5F-8771-A95EFA06C5B0}"/>
              </a:ext>
            </a:extLst>
          </p:cNvPr>
          <p:cNvSpPr/>
          <p:nvPr/>
        </p:nvSpPr>
        <p:spPr>
          <a:xfrm>
            <a:off x="4788024" y="5445224"/>
            <a:ext cx="2448272" cy="1296144"/>
          </a:xfrm>
          <a:prstGeom prst="actionButtonMovi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TextBox 6">
            <a:extLst>
              <a:ext uri="{FF2B5EF4-FFF2-40B4-BE49-F238E27FC236}">
                <a16:creationId xmlns:a16="http://schemas.microsoft.com/office/drawing/2014/main" id="{91BB0DEF-9309-462A-A9EE-72F16E654D52}"/>
              </a:ext>
            </a:extLst>
          </p:cNvPr>
          <p:cNvSpPr txBox="1"/>
          <p:nvPr/>
        </p:nvSpPr>
        <p:spPr>
          <a:xfrm>
            <a:off x="3507854" y="5445224"/>
            <a:ext cx="3600400" cy="369332"/>
          </a:xfrm>
          <a:prstGeom prst="rect">
            <a:avLst/>
          </a:prstGeom>
          <a:noFill/>
        </p:spPr>
        <p:txBody>
          <a:bodyPr wrap="square" rtlCol="1">
            <a:spAutoFit/>
          </a:bodyPr>
          <a:lstStyle/>
          <a:p>
            <a:r>
              <a:rPr lang="he-IL" sz="1800" dirty="0">
                <a:solidFill>
                  <a:schemeClr val="tx1">
                    <a:lumMod val="85000"/>
                    <a:lumOff val="15000"/>
                  </a:schemeClr>
                </a:solidFill>
              </a:rPr>
              <a:t>חלון לנפש – גילי </a:t>
            </a:r>
            <a:r>
              <a:rPr lang="he-IL" sz="1800" dirty="0" err="1">
                <a:solidFill>
                  <a:schemeClr val="tx1">
                    <a:lumMod val="85000"/>
                    <a:lumOff val="15000"/>
                  </a:schemeClr>
                </a:solidFill>
              </a:rPr>
              <a:t>טלמן</a:t>
            </a:r>
            <a:endParaRPr lang="he-IL" sz="1800" dirty="0">
              <a:solidFill>
                <a:schemeClr val="tx1">
                  <a:lumMod val="85000"/>
                  <a:lumOff val="15000"/>
                </a:schemeClr>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defRPr/>
            </a:pPr>
            <a:r>
              <a:rPr lang="he-IL" dirty="0"/>
              <a:t>דיכאון: מהלך</a:t>
            </a:r>
          </a:p>
        </p:txBody>
      </p:sp>
      <p:sp>
        <p:nvSpPr>
          <p:cNvPr id="3" name="Content Placeholder 2"/>
          <p:cNvSpPr>
            <a:spLocks noGrp="1"/>
          </p:cNvSpPr>
          <p:nvPr>
            <p:ph idx="1"/>
          </p:nvPr>
        </p:nvSpPr>
        <p:spPr>
          <a:xfrm>
            <a:off x="2051720" y="2492896"/>
            <a:ext cx="6635080" cy="2448272"/>
          </a:xfrm>
        </p:spPr>
        <p:txBody>
          <a:bodyPr/>
          <a:lstStyle/>
          <a:p>
            <a:pPr algn="r" rtl="1">
              <a:defRPr/>
            </a:pPr>
            <a:r>
              <a:rPr lang="he-IL" dirty="0"/>
              <a:t>כ-10-20% - דיכאון כרוני: האפיזודה לא חולפת (שנתיים או יותר)</a:t>
            </a:r>
          </a:p>
          <a:p>
            <a:pPr marL="0" indent="0" algn="r" rtl="1">
              <a:buNone/>
              <a:defRPr/>
            </a:pPr>
            <a:endParaRPr lang="he-IL" dirty="0"/>
          </a:p>
          <a:p>
            <a:pPr marL="0" indent="0" algn="r" rtl="1">
              <a:buNone/>
              <a:defRPr/>
            </a:pPr>
            <a:r>
              <a:rPr lang="en-US" dirty="0"/>
              <a:t>Chronic major depressive disorder</a:t>
            </a:r>
            <a:endParaRPr lang="he-IL" dirty="0"/>
          </a:p>
        </p:txBody>
      </p:sp>
    </p:spTree>
    <p:extLst>
      <p:ext uri="{BB962C8B-B14F-4D97-AF65-F5344CB8AC3E}">
        <p14:creationId xmlns:p14="http://schemas.microsoft.com/office/powerpoint/2010/main" val="1028537875"/>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7744" y="332656"/>
            <a:ext cx="8229600" cy="1143000"/>
          </a:xfrm>
        </p:spPr>
        <p:txBody>
          <a:bodyPr/>
          <a:lstStyle/>
          <a:p>
            <a:pPr algn="ctr" rtl="1">
              <a:defRPr/>
            </a:pPr>
            <a:r>
              <a:rPr lang="he-IL" dirty="0"/>
              <a:t>דיכאון: מהלך</a:t>
            </a:r>
          </a:p>
        </p:txBody>
      </p:sp>
      <p:sp>
        <p:nvSpPr>
          <p:cNvPr id="3" name="Content Placeholder 2"/>
          <p:cNvSpPr>
            <a:spLocks noGrp="1"/>
          </p:cNvSpPr>
          <p:nvPr>
            <p:ph idx="1"/>
          </p:nvPr>
        </p:nvSpPr>
        <p:spPr>
          <a:xfrm>
            <a:off x="971600" y="2991227"/>
            <a:ext cx="7920880" cy="3141476"/>
          </a:xfrm>
        </p:spPr>
        <p:txBody>
          <a:bodyPr anchor="t"/>
          <a:lstStyle/>
          <a:p>
            <a:pPr algn="r" rtl="1">
              <a:defRPr/>
            </a:pPr>
            <a:r>
              <a:rPr lang="he-IL" dirty="0"/>
              <a:t>לצערנו, לרבים תהיה אפיזודה נוספת במהלך חייהם</a:t>
            </a:r>
          </a:p>
          <a:p>
            <a:pPr algn="r" rtl="1">
              <a:defRPr/>
            </a:pPr>
            <a:r>
              <a:rPr lang="he-IL" dirty="0"/>
              <a:t>(חלק מהסיבה לכך היא השלכות סביבתיות)</a:t>
            </a:r>
          </a:p>
          <a:p>
            <a:pPr algn="r" rtl="1">
              <a:defRPr/>
            </a:pPr>
            <a:r>
              <a:rPr lang="he-IL" kern="0" dirty="0"/>
              <a:t>לאפיזודה שנייה ומעלה, ללא היסטוריה של מאניה, נאבחן: </a:t>
            </a:r>
            <a:r>
              <a:rPr lang="en-US" sz="1800" kern="0" dirty="0"/>
              <a:t>“</a:t>
            </a:r>
            <a:r>
              <a:rPr lang="en-US" sz="1800" b="1" kern="0" dirty="0"/>
              <a:t>Major Depressive Disorder - recurrent</a:t>
            </a:r>
            <a:r>
              <a:rPr lang="en-US" sz="1800" kern="0" dirty="0"/>
              <a:t>”</a:t>
            </a:r>
            <a:endParaRPr lang="he-IL" sz="1400" kern="0" dirty="0"/>
          </a:p>
        </p:txBody>
      </p:sp>
      <p:sp>
        <p:nvSpPr>
          <p:cNvPr id="5" name="TextBox 4"/>
          <p:cNvSpPr txBox="1"/>
          <p:nvPr/>
        </p:nvSpPr>
        <p:spPr>
          <a:xfrm>
            <a:off x="4016579" y="1772816"/>
            <a:ext cx="4731930" cy="523220"/>
          </a:xfrm>
          <a:prstGeom prst="rect">
            <a:avLst/>
          </a:prstGeom>
          <a:noFill/>
        </p:spPr>
        <p:txBody>
          <a:bodyPr wrap="square" rtlCol="1">
            <a:spAutoFit/>
          </a:bodyPr>
          <a:lstStyle/>
          <a:p>
            <a:r>
              <a:rPr lang="he-IL" sz="2800" u="sng" dirty="0">
                <a:solidFill>
                  <a:schemeClr val="tx1"/>
                </a:solidFill>
                <a:effectLst>
                  <a:outerShdw blurRad="38100" dist="38100" dir="2700000" algn="tl">
                    <a:srgbClr val="000000"/>
                  </a:outerShdw>
                </a:effectLst>
                <a:latin typeface="+mn-lt"/>
                <a:cs typeface="+mn-cs"/>
              </a:rPr>
              <a:t>לאחר סיום ה-</a:t>
            </a:r>
            <a:r>
              <a:rPr lang="en-US" sz="2800" u="sng" dirty="0">
                <a:solidFill>
                  <a:schemeClr val="tx1"/>
                </a:solidFill>
                <a:effectLst>
                  <a:outerShdw blurRad="38100" dist="38100" dir="2700000" algn="tl">
                    <a:srgbClr val="000000"/>
                  </a:outerShdw>
                </a:effectLst>
                <a:latin typeface="+mn-lt"/>
                <a:cs typeface="+mn-cs"/>
              </a:rPr>
              <a:t>single episode</a:t>
            </a:r>
            <a:r>
              <a:rPr lang="he-IL" sz="2800" u="sng" dirty="0">
                <a:solidFill>
                  <a:schemeClr val="tx1"/>
                </a:solidFill>
                <a:effectLst>
                  <a:outerShdw blurRad="38100" dist="38100" dir="2700000" algn="tl">
                    <a:srgbClr val="000000"/>
                  </a:outerShdw>
                </a:effectLst>
                <a:latin typeface="+mn-lt"/>
                <a:cs typeface="+mn-cs"/>
              </a:rPr>
              <a:t>:</a:t>
            </a:r>
          </a:p>
        </p:txBody>
      </p:sp>
    </p:spTree>
    <p:extLst>
      <p:ext uri="{BB962C8B-B14F-4D97-AF65-F5344CB8AC3E}">
        <p14:creationId xmlns:p14="http://schemas.microsoft.com/office/powerpoint/2010/main" val="48691514"/>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190267" cy="1459631"/>
          </a:xfrm>
        </p:spPr>
        <p:txBody>
          <a:bodyPr/>
          <a:lstStyle/>
          <a:p>
            <a:pPr algn="ctr" rtl="1">
              <a:defRPr/>
            </a:pPr>
            <a:r>
              <a:rPr lang="he-IL" dirty="0"/>
              <a:t>דיכאון: מהלך</a:t>
            </a:r>
          </a:p>
        </p:txBody>
      </p:sp>
      <p:sp>
        <p:nvSpPr>
          <p:cNvPr id="3" name="Content Placeholder 2"/>
          <p:cNvSpPr>
            <a:spLocks noGrp="1"/>
          </p:cNvSpPr>
          <p:nvPr>
            <p:ph idx="1"/>
          </p:nvPr>
        </p:nvSpPr>
        <p:spPr>
          <a:xfrm>
            <a:off x="539552" y="1201894"/>
            <a:ext cx="8176900" cy="4581636"/>
          </a:xfrm>
        </p:spPr>
        <p:txBody>
          <a:bodyPr/>
          <a:lstStyle/>
          <a:p>
            <a:pPr marL="0" indent="0" algn="r" rtl="1">
              <a:buNone/>
              <a:defRPr/>
            </a:pPr>
            <a:r>
              <a:rPr lang="he-IL" u="sng" dirty="0"/>
              <a:t>מה אנו יודעים על סבירות ה-</a:t>
            </a:r>
            <a:r>
              <a:rPr lang="en-US" u="sng" dirty="0"/>
              <a:t>recurrence</a:t>
            </a:r>
            <a:r>
              <a:rPr lang="he-IL" u="sng" dirty="0"/>
              <a:t>?</a:t>
            </a:r>
          </a:p>
          <a:p>
            <a:pPr marL="0" indent="0" algn="r" rtl="1">
              <a:buNone/>
              <a:defRPr/>
            </a:pPr>
            <a:endParaRPr lang="he-IL" u="sng" dirty="0"/>
          </a:p>
          <a:p>
            <a:pPr algn="r" rtl="1">
              <a:defRPr/>
            </a:pPr>
            <a:r>
              <a:rPr lang="he-IL" dirty="0"/>
              <a:t>כמות אפיזודות קודמות (מדגיש את החשיבות של טיפול מוקדם!)</a:t>
            </a:r>
          </a:p>
          <a:p>
            <a:pPr algn="r" rtl="1">
              <a:defRPr/>
            </a:pPr>
            <a:endParaRPr lang="he-IL" dirty="0"/>
          </a:p>
          <a:p>
            <a:pPr algn="r" rtl="1">
              <a:defRPr/>
            </a:pPr>
            <a:r>
              <a:rPr lang="he-IL" dirty="0"/>
              <a:t>קו-מורבידיות (אבחנות נוספות)</a:t>
            </a:r>
          </a:p>
        </p:txBody>
      </p:sp>
    </p:spTree>
    <p:extLst>
      <p:ext uri="{BB962C8B-B14F-4D97-AF65-F5344CB8AC3E}">
        <p14:creationId xmlns:p14="http://schemas.microsoft.com/office/powerpoint/2010/main" val="24595543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188640"/>
            <a:ext cx="7704667" cy="1981200"/>
          </a:xfrm>
        </p:spPr>
        <p:txBody>
          <a:bodyPr/>
          <a:lstStyle/>
          <a:p>
            <a:pPr algn="ctr" rtl="1">
              <a:defRPr/>
            </a:pPr>
            <a:r>
              <a:rPr lang="he-IL" dirty="0"/>
              <a:t>דיכאון: מהלך</a:t>
            </a:r>
          </a:p>
        </p:txBody>
      </p:sp>
      <p:sp>
        <p:nvSpPr>
          <p:cNvPr id="3" name="Content Placeholder 2"/>
          <p:cNvSpPr>
            <a:spLocks noGrp="1"/>
          </p:cNvSpPr>
          <p:nvPr>
            <p:ph idx="1"/>
          </p:nvPr>
        </p:nvSpPr>
        <p:spPr>
          <a:xfrm>
            <a:off x="851599" y="1628800"/>
            <a:ext cx="8088683" cy="4581636"/>
          </a:xfrm>
        </p:spPr>
        <p:txBody>
          <a:bodyPr/>
          <a:lstStyle/>
          <a:p>
            <a:pPr algn="r" rtl="1">
              <a:buNone/>
              <a:defRPr/>
            </a:pPr>
            <a:r>
              <a:rPr lang="he-IL" dirty="0"/>
              <a:t>גורמי סיכון שנמצאו כמנבאים את הסיכוי ל-</a:t>
            </a:r>
            <a:r>
              <a:rPr lang="en-US" dirty="0"/>
              <a:t>recurrence</a:t>
            </a:r>
            <a:r>
              <a:rPr lang="he-IL" dirty="0"/>
              <a:t>:</a:t>
            </a:r>
          </a:p>
          <a:p>
            <a:pPr algn="r" rtl="1">
              <a:defRPr/>
            </a:pPr>
            <a:r>
              <a:rPr lang="he-IL" dirty="0"/>
              <a:t>הפרעת אישיות </a:t>
            </a:r>
            <a:r>
              <a:rPr lang="he-IL" sz="1800" dirty="0"/>
              <a:t>(למשל במחקר אחד על תקופה של חצי שנה, 17/22 מאובחנים לעומת 4/28 לא מאובחנים חוו </a:t>
            </a:r>
            <a:r>
              <a:rPr lang="en-US" sz="1800" dirty="0"/>
              <a:t>relapse</a:t>
            </a:r>
            <a:r>
              <a:rPr lang="he-IL" sz="1800" dirty="0"/>
              <a:t>)</a:t>
            </a:r>
          </a:p>
          <a:p>
            <a:pPr algn="r" rtl="1">
              <a:defRPr/>
            </a:pPr>
            <a:r>
              <a:rPr lang="he-IL" dirty="0"/>
              <a:t>אישה</a:t>
            </a:r>
          </a:p>
          <a:p>
            <a:pPr algn="r" rtl="1">
              <a:defRPr/>
            </a:pPr>
            <a:r>
              <a:rPr lang="he-IL" dirty="0"/>
              <a:t>רווק/ה</a:t>
            </a:r>
          </a:p>
          <a:p>
            <a:pPr algn="r" rtl="1">
              <a:defRPr/>
            </a:pPr>
            <a:r>
              <a:rPr lang="he-IL" dirty="0"/>
              <a:t>ריבוי אפיזודות קודמות</a:t>
            </a:r>
          </a:p>
          <a:p>
            <a:pPr algn="r" rtl="1">
              <a:defRPr/>
            </a:pPr>
            <a:r>
              <a:rPr lang="he-IL" dirty="0"/>
              <a:t>אירועי חיים שליליים חמורים </a:t>
            </a:r>
            <a:r>
              <a:rPr lang="he-IL" sz="1800" dirty="0"/>
              <a:t>(אובדן, מחלה, פרידה, עוני, פגיעה מינית)</a:t>
            </a:r>
            <a:endParaRPr lang="he-IL" dirty="0"/>
          </a:p>
          <a:p>
            <a:pPr algn="r" rtl="1">
              <a:defRPr/>
            </a:pPr>
            <a:r>
              <a:rPr lang="he-IL" dirty="0"/>
              <a:t>פסימיות </a:t>
            </a:r>
            <a:r>
              <a:rPr lang="he-IL" sz="1800" dirty="0"/>
              <a:t>(כולל קושי להאמין בשיפור)</a:t>
            </a:r>
            <a:endParaRPr lang="he-IL" dirty="0"/>
          </a:p>
        </p:txBody>
      </p:sp>
    </p:spTree>
    <p:extLst>
      <p:ext uri="{BB962C8B-B14F-4D97-AF65-F5344CB8AC3E}">
        <p14:creationId xmlns:p14="http://schemas.microsoft.com/office/powerpoint/2010/main" val="1615027109"/>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262275" cy="1459631"/>
          </a:xfrm>
        </p:spPr>
        <p:txBody>
          <a:bodyPr/>
          <a:lstStyle/>
          <a:p>
            <a:pPr algn="ctr" rtl="1">
              <a:defRPr/>
            </a:pPr>
            <a:r>
              <a:rPr lang="he-IL" dirty="0"/>
              <a:t>דיכאון: מהלך</a:t>
            </a:r>
          </a:p>
        </p:txBody>
      </p:sp>
      <p:sp>
        <p:nvSpPr>
          <p:cNvPr id="3" name="Content Placeholder 2"/>
          <p:cNvSpPr>
            <a:spLocks noGrp="1"/>
          </p:cNvSpPr>
          <p:nvPr>
            <p:ph idx="1"/>
          </p:nvPr>
        </p:nvSpPr>
        <p:spPr>
          <a:xfrm>
            <a:off x="1331640" y="1484784"/>
            <a:ext cx="7528828" cy="5157700"/>
          </a:xfrm>
        </p:spPr>
        <p:txBody>
          <a:bodyPr/>
          <a:lstStyle/>
          <a:p>
            <a:pPr marL="0" indent="0" algn="r" rtl="1">
              <a:buNone/>
              <a:defRPr/>
            </a:pPr>
            <a:r>
              <a:rPr lang="he-IL" u="sng" dirty="0"/>
              <a:t>מה אנו יודעים על האינטרוולים (רווחים) בין האפיזודות?</a:t>
            </a:r>
          </a:p>
          <a:p>
            <a:pPr marL="0" indent="0" algn="r" rtl="1">
              <a:buNone/>
              <a:defRPr/>
            </a:pPr>
            <a:endParaRPr lang="he-IL" u="sng" dirty="0"/>
          </a:p>
          <a:p>
            <a:pPr algn="r" rtl="1">
              <a:defRPr/>
            </a:pPr>
            <a:r>
              <a:rPr lang="he-IL" dirty="0"/>
              <a:t>בד"כ לפחות שנתיים</a:t>
            </a:r>
          </a:p>
          <a:p>
            <a:pPr algn="r" rtl="1">
              <a:defRPr/>
            </a:pPr>
            <a:r>
              <a:rPr lang="he-IL" dirty="0"/>
              <a:t>אבל: רווחים מתקצרים...</a:t>
            </a:r>
          </a:p>
        </p:txBody>
      </p:sp>
    </p:spTree>
    <p:extLst>
      <p:ext uri="{BB962C8B-B14F-4D97-AF65-F5344CB8AC3E}">
        <p14:creationId xmlns:p14="http://schemas.microsoft.com/office/powerpoint/2010/main" val="4521502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23156" y="78899"/>
            <a:ext cx="5565304" cy="1384300"/>
          </a:xfrm>
        </p:spPr>
        <p:txBody>
          <a:bodyPr/>
          <a:lstStyle/>
          <a:p>
            <a:pPr algn="ctr" rtl="1">
              <a:defRPr/>
            </a:pPr>
            <a:r>
              <a:rPr lang="he-IL" dirty="0"/>
              <a:t>דיכאון: מהלך</a:t>
            </a:r>
          </a:p>
        </p:txBody>
      </p:sp>
      <p:sp>
        <p:nvSpPr>
          <p:cNvPr id="3" name="Content Placeholder 2"/>
          <p:cNvSpPr>
            <a:spLocks noGrp="1"/>
          </p:cNvSpPr>
          <p:nvPr>
            <p:ph idx="1"/>
          </p:nvPr>
        </p:nvSpPr>
        <p:spPr>
          <a:xfrm>
            <a:off x="1475656" y="1309862"/>
            <a:ext cx="7312804" cy="5157192"/>
          </a:xfrm>
        </p:spPr>
        <p:txBody>
          <a:bodyPr>
            <a:normAutofit lnSpcReduction="10000"/>
          </a:bodyPr>
          <a:lstStyle/>
          <a:p>
            <a:pPr marL="342900" lvl="0" indent="-342900" algn="r" defTabSz="914400" rtl="1" eaLnBrk="0" fontAlgn="base" hangingPunct="0">
              <a:spcAft>
                <a:spcPct val="0"/>
              </a:spcAft>
              <a:buClr>
                <a:schemeClr val="hlink"/>
              </a:buClr>
              <a:buSzPct val="120000"/>
              <a:buNone/>
              <a:defRPr/>
            </a:pPr>
            <a:r>
              <a:rPr lang="he-IL" dirty="0"/>
              <a:t>גורם חוסן מרכזי:</a:t>
            </a:r>
          </a:p>
          <a:p>
            <a:pPr marL="342900" lvl="0" indent="-342900" algn="r" defTabSz="914400" rtl="1" eaLnBrk="0" fontAlgn="base" hangingPunct="0">
              <a:spcAft>
                <a:spcPct val="0"/>
              </a:spcAft>
              <a:buClr>
                <a:schemeClr val="hlink"/>
              </a:buClr>
              <a:buSzPct val="120000"/>
              <a:buFontTx/>
              <a:buChar char="•"/>
              <a:defRPr/>
            </a:pPr>
            <a:r>
              <a:rPr lang="he-IL" dirty="0"/>
              <a:t>תמיכה חברתית</a:t>
            </a:r>
          </a:p>
          <a:p>
            <a:pPr marL="0" lvl="0" indent="0" algn="r" defTabSz="914400" rtl="1" eaLnBrk="0" fontAlgn="base" hangingPunct="0">
              <a:spcAft>
                <a:spcPct val="0"/>
              </a:spcAft>
              <a:buClr>
                <a:schemeClr val="hlink"/>
              </a:buClr>
              <a:buSzPct val="120000"/>
              <a:buNone/>
              <a:defRPr/>
            </a:pPr>
            <a:r>
              <a:rPr lang="he-IL" dirty="0"/>
              <a:t>(בייחוד לאחר אירועים שליליים)</a:t>
            </a:r>
          </a:p>
          <a:p>
            <a:pPr marL="0" lvl="0" indent="0" algn="r" defTabSz="914400" rtl="1" eaLnBrk="0" fontAlgn="base" hangingPunct="0">
              <a:spcAft>
                <a:spcPct val="0"/>
              </a:spcAft>
              <a:buClr>
                <a:schemeClr val="hlink"/>
              </a:buClr>
              <a:buSzPct val="120000"/>
              <a:buNone/>
              <a:defRPr/>
            </a:pPr>
            <a:r>
              <a:rPr lang="he-IL" dirty="0"/>
              <a:t>בקרב מתבגרים:</a:t>
            </a:r>
          </a:p>
          <a:p>
            <a:pPr marL="342900" lvl="0" indent="-342900" algn="r" defTabSz="914400" rtl="1" eaLnBrk="0" fontAlgn="base" hangingPunct="0">
              <a:spcAft>
                <a:spcPct val="0"/>
              </a:spcAft>
              <a:buClr>
                <a:schemeClr val="hlink"/>
              </a:buClr>
              <a:buSzPct val="120000"/>
              <a:buFontTx/>
              <a:buChar char="•"/>
              <a:defRPr/>
            </a:pPr>
            <a:r>
              <a:rPr lang="he-IL" dirty="0"/>
              <a:t>מערכת יחסים טובה עם ההורים</a:t>
            </a:r>
          </a:p>
          <a:p>
            <a:pPr algn="r" rtl="1">
              <a:buNone/>
              <a:defRPr/>
            </a:pPr>
            <a:endParaRPr lang="he-IL" i="1" dirty="0"/>
          </a:p>
          <a:p>
            <a:pPr algn="r" rtl="1">
              <a:buNone/>
              <a:defRPr/>
            </a:pPr>
            <a:r>
              <a:rPr lang="he-IL" i="1" dirty="0"/>
              <a:t>גורמי חוסן בקרב נשים שחוו אובדן (</a:t>
            </a:r>
            <a:r>
              <a:rPr lang="en-US" i="1" dirty="0"/>
              <a:t>Brown &amp; Harris, 1978</a:t>
            </a:r>
            <a:r>
              <a:rPr lang="he-IL" i="1" dirty="0"/>
              <a:t>):</a:t>
            </a:r>
          </a:p>
          <a:p>
            <a:pPr algn="r" rtl="1">
              <a:defRPr/>
            </a:pPr>
            <a:r>
              <a:rPr lang="he-IL" dirty="0"/>
              <a:t>מערכת יחסים אינטימית עם בן זוג</a:t>
            </a:r>
          </a:p>
          <a:p>
            <a:pPr algn="r" rtl="1">
              <a:defRPr/>
            </a:pPr>
            <a:r>
              <a:rPr lang="he-IL" dirty="0"/>
              <a:t>עבודה מחוץ לבית</a:t>
            </a:r>
          </a:p>
          <a:p>
            <a:pPr algn="r" rtl="1">
              <a:defRPr/>
            </a:pPr>
            <a:r>
              <a:rPr lang="he-IL" dirty="0"/>
              <a:t>פחות מ-3 ילדים בבית</a:t>
            </a:r>
          </a:p>
          <a:p>
            <a:pPr algn="r" rtl="1">
              <a:defRPr/>
            </a:pPr>
            <a:r>
              <a:rPr lang="he-IL" dirty="0"/>
              <a:t>מחויבות דתית משמעותית</a:t>
            </a:r>
          </a:p>
        </p:txBody>
      </p:sp>
    </p:spTree>
    <p:extLst>
      <p:ext uri="{BB962C8B-B14F-4D97-AF65-F5344CB8AC3E}">
        <p14:creationId xmlns:p14="http://schemas.microsoft.com/office/powerpoint/2010/main" val="1615027109"/>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118367"/>
            <a:ext cx="7704667" cy="1510433"/>
          </a:xfrm>
        </p:spPr>
        <p:txBody>
          <a:bodyPr/>
          <a:lstStyle/>
          <a:p>
            <a:pPr algn="ctr" rtl="1">
              <a:defRPr/>
            </a:pPr>
            <a:r>
              <a:rPr lang="he-IL" dirty="0"/>
              <a:t>דיכאון: מהלך וטיפול</a:t>
            </a:r>
          </a:p>
        </p:txBody>
      </p:sp>
      <p:sp>
        <p:nvSpPr>
          <p:cNvPr id="3" name="Content Placeholder 2"/>
          <p:cNvSpPr>
            <a:spLocks noGrp="1"/>
          </p:cNvSpPr>
          <p:nvPr>
            <p:ph idx="1"/>
          </p:nvPr>
        </p:nvSpPr>
        <p:spPr>
          <a:xfrm>
            <a:off x="2017400" y="1916832"/>
            <a:ext cx="6768563" cy="3745395"/>
          </a:xfrm>
        </p:spPr>
        <p:txBody>
          <a:bodyPr/>
          <a:lstStyle/>
          <a:p>
            <a:pPr algn="r" rtl="1">
              <a:defRPr/>
            </a:pPr>
            <a:r>
              <a:rPr lang="he-IL" dirty="0"/>
              <a:t>טיפול </a:t>
            </a:r>
            <a:r>
              <a:rPr lang="he-IL" b="1" dirty="0"/>
              <a:t>מקצר</a:t>
            </a:r>
            <a:r>
              <a:rPr lang="he-IL" dirty="0"/>
              <a:t> את האפיזודה הנוכחית </a:t>
            </a:r>
            <a:r>
              <a:rPr lang="he-IL" b="1" dirty="0"/>
              <a:t>ודוחה</a:t>
            </a:r>
            <a:r>
              <a:rPr lang="he-IL" dirty="0"/>
              <a:t> את הופעת האפיזודה הבאה</a:t>
            </a:r>
          </a:p>
          <a:p>
            <a:pPr algn="r" rtl="1">
              <a:defRPr/>
            </a:pPr>
            <a:endParaRPr lang="he-IL" dirty="0"/>
          </a:p>
          <a:p>
            <a:pPr algn="r" rtl="1">
              <a:defRPr/>
            </a:pPr>
            <a:r>
              <a:rPr lang="he-IL" dirty="0"/>
              <a:t>טיפולים שנתמכו מחקרית בדיכאון כוללים למשל: טיפול קוגניטיבי-התנהגותי, טיפול דינמי קצר-מועד, טיפול דינמי ארוך-מועד, </a:t>
            </a:r>
            <a:r>
              <a:rPr lang="en-US" dirty="0"/>
              <a:t>IPT</a:t>
            </a:r>
            <a:r>
              <a:rPr lang="he-IL" dirty="0"/>
              <a:t>, </a:t>
            </a:r>
            <a:r>
              <a:rPr lang="en-US" dirty="0"/>
              <a:t>EFT</a:t>
            </a:r>
            <a:r>
              <a:rPr lang="he-IL" dirty="0"/>
              <a:t>, </a:t>
            </a:r>
            <a:r>
              <a:rPr lang="en-US" dirty="0"/>
              <a:t>ACT</a:t>
            </a:r>
            <a:r>
              <a:rPr lang="he-IL" dirty="0"/>
              <a:t>, </a:t>
            </a:r>
            <a:r>
              <a:rPr lang="he-IL" dirty="0" err="1"/>
              <a:t>מיינדפולנס</a:t>
            </a:r>
            <a:r>
              <a:rPr lang="he-IL" dirty="0"/>
              <a:t>, וטיפול תרופתי.</a:t>
            </a:r>
          </a:p>
        </p:txBody>
      </p:sp>
    </p:spTree>
    <p:extLst>
      <p:ext uri="{BB962C8B-B14F-4D97-AF65-F5344CB8AC3E}">
        <p14:creationId xmlns:p14="http://schemas.microsoft.com/office/powerpoint/2010/main" val="3661446267"/>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8FCC261-1EBF-4D89-A001-497DDF1AD3E5}"/>
              </a:ext>
            </a:extLst>
          </p:cNvPr>
          <p:cNvPicPr>
            <a:picLocks noChangeAspect="1"/>
          </p:cNvPicPr>
          <p:nvPr/>
        </p:nvPicPr>
        <p:blipFill>
          <a:blip r:embed="rId3"/>
          <a:stretch>
            <a:fillRect/>
          </a:stretch>
        </p:blipFill>
        <p:spPr>
          <a:xfrm>
            <a:off x="-4594" y="0"/>
            <a:ext cx="9144000" cy="1485602"/>
          </a:xfrm>
          <a:prstGeom prst="rect">
            <a:avLst/>
          </a:prstGeom>
        </p:spPr>
      </p:pic>
      <p:pic>
        <p:nvPicPr>
          <p:cNvPr id="5" name="Picture 4">
            <a:extLst>
              <a:ext uri="{FF2B5EF4-FFF2-40B4-BE49-F238E27FC236}">
                <a16:creationId xmlns:a16="http://schemas.microsoft.com/office/drawing/2014/main" id="{0609B35C-CEAA-415D-99AE-41B08AD224AE}"/>
              </a:ext>
            </a:extLst>
          </p:cNvPr>
          <p:cNvPicPr>
            <a:picLocks noChangeAspect="1"/>
          </p:cNvPicPr>
          <p:nvPr/>
        </p:nvPicPr>
        <p:blipFill>
          <a:blip r:embed="rId4"/>
          <a:stretch>
            <a:fillRect/>
          </a:stretch>
        </p:blipFill>
        <p:spPr>
          <a:xfrm>
            <a:off x="6348581" y="1484784"/>
            <a:ext cx="2790825" cy="409575"/>
          </a:xfrm>
          <a:prstGeom prst="rect">
            <a:avLst/>
          </a:prstGeom>
        </p:spPr>
      </p:pic>
      <p:pic>
        <p:nvPicPr>
          <p:cNvPr id="6" name="Picture 5">
            <a:extLst>
              <a:ext uri="{FF2B5EF4-FFF2-40B4-BE49-F238E27FC236}">
                <a16:creationId xmlns:a16="http://schemas.microsoft.com/office/drawing/2014/main" id="{1EA239DF-0BA0-4B20-9004-5A9DBD0A5AFD}"/>
              </a:ext>
            </a:extLst>
          </p:cNvPr>
          <p:cNvPicPr>
            <a:picLocks noChangeAspect="1"/>
          </p:cNvPicPr>
          <p:nvPr/>
        </p:nvPicPr>
        <p:blipFill>
          <a:blip r:embed="rId5"/>
          <a:stretch>
            <a:fillRect/>
          </a:stretch>
        </p:blipFill>
        <p:spPr>
          <a:xfrm>
            <a:off x="7452320" y="1236047"/>
            <a:ext cx="1314450" cy="238125"/>
          </a:xfrm>
          <a:prstGeom prst="rect">
            <a:avLst/>
          </a:prstGeom>
        </p:spPr>
      </p:pic>
      <p:pic>
        <p:nvPicPr>
          <p:cNvPr id="7" name="Picture 6">
            <a:extLst>
              <a:ext uri="{FF2B5EF4-FFF2-40B4-BE49-F238E27FC236}">
                <a16:creationId xmlns:a16="http://schemas.microsoft.com/office/drawing/2014/main" id="{6A9ABF46-4B19-43BC-89AA-5B775291CA70}"/>
              </a:ext>
            </a:extLst>
          </p:cNvPr>
          <p:cNvPicPr>
            <a:picLocks noChangeAspect="1"/>
          </p:cNvPicPr>
          <p:nvPr/>
        </p:nvPicPr>
        <p:blipFill>
          <a:blip r:embed="rId6"/>
          <a:stretch>
            <a:fillRect/>
          </a:stretch>
        </p:blipFill>
        <p:spPr>
          <a:xfrm>
            <a:off x="899592" y="1844824"/>
            <a:ext cx="5210175" cy="1524000"/>
          </a:xfrm>
          <a:prstGeom prst="rect">
            <a:avLst/>
          </a:prstGeom>
        </p:spPr>
      </p:pic>
      <p:pic>
        <p:nvPicPr>
          <p:cNvPr id="9" name="Picture 8">
            <a:extLst>
              <a:ext uri="{FF2B5EF4-FFF2-40B4-BE49-F238E27FC236}">
                <a16:creationId xmlns:a16="http://schemas.microsoft.com/office/drawing/2014/main" id="{C5DA18D0-CFAB-466E-BAE9-70A0998710B2}"/>
              </a:ext>
            </a:extLst>
          </p:cNvPr>
          <p:cNvPicPr>
            <a:picLocks noChangeAspect="1"/>
          </p:cNvPicPr>
          <p:nvPr/>
        </p:nvPicPr>
        <p:blipFill>
          <a:blip r:embed="rId7"/>
          <a:stretch>
            <a:fillRect/>
          </a:stretch>
        </p:blipFill>
        <p:spPr>
          <a:xfrm>
            <a:off x="2313592" y="3403129"/>
            <a:ext cx="5400675" cy="3400425"/>
          </a:xfrm>
          <a:prstGeom prst="rect">
            <a:avLst/>
          </a:prstGeom>
        </p:spPr>
      </p:pic>
    </p:spTree>
    <p:extLst>
      <p:ext uri="{BB962C8B-B14F-4D97-AF65-F5344CB8AC3E}">
        <p14:creationId xmlns:p14="http://schemas.microsoft.com/office/powerpoint/2010/main" val="1062282948"/>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6446" y="225624"/>
            <a:ext cx="7704667" cy="1981200"/>
          </a:xfrm>
        </p:spPr>
        <p:txBody>
          <a:bodyPr/>
          <a:lstStyle/>
          <a:p>
            <a:pPr algn="ctr" rtl="1">
              <a:defRPr/>
            </a:pPr>
            <a:r>
              <a:rPr lang="he-IL" dirty="0"/>
              <a:t>דיכאון: מהלך</a:t>
            </a:r>
          </a:p>
        </p:txBody>
      </p:sp>
      <p:sp>
        <p:nvSpPr>
          <p:cNvPr id="3" name="Content Placeholder 2"/>
          <p:cNvSpPr>
            <a:spLocks noGrp="1"/>
          </p:cNvSpPr>
          <p:nvPr>
            <p:ph idx="1"/>
          </p:nvPr>
        </p:nvSpPr>
        <p:spPr>
          <a:xfrm>
            <a:off x="1619672" y="1785080"/>
            <a:ext cx="7131441" cy="2508016"/>
          </a:xfrm>
        </p:spPr>
        <p:txBody>
          <a:bodyPr/>
          <a:lstStyle/>
          <a:p>
            <a:pPr algn="r" rtl="1">
              <a:defRPr/>
            </a:pPr>
            <a:r>
              <a:rPr lang="he-IL" dirty="0"/>
              <a:t>מה קורה בין אפיזודות? האם בין אפיזודות ניתן לומר שהאדם סובל מדיכאון, או שבין אפיזודות הוא לגמרי אדם רגיל?</a:t>
            </a:r>
          </a:p>
        </p:txBody>
      </p:sp>
    </p:spTree>
    <p:extLst>
      <p:ext uri="{BB962C8B-B14F-4D97-AF65-F5344CB8AC3E}">
        <p14:creationId xmlns:p14="http://schemas.microsoft.com/office/powerpoint/2010/main" val="221245833"/>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761" y="167655"/>
            <a:ext cx="7704667" cy="1533153"/>
          </a:xfrm>
        </p:spPr>
        <p:txBody>
          <a:bodyPr/>
          <a:lstStyle/>
          <a:p>
            <a:pPr algn="ctr" rtl="1">
              <a:defRPr/>
            </a:pPr>
            <a:r>
              <a:rPr lang="he-IL" dirty="0"/>
              <a:t>דיכאון: מהלך</a:t>
            </a:r>
          </a:p>
        </p:txBody>
      </p:sp>
      <p:sp>
        <p:nvSpPr>
          <p:cNvPr id="4" name="Content Placeholder 2"/>
          <p:cNvSpPr txBox="1">
            <a:spLocks/>
          </p:cNvSpPr>
          <p:nvPr/>
        </p:nvSpPr>
        <p:spPr bwMode="auto">
          <a:xfrm>
            <a:off x="1619672" y="1844824"/>
            <a:ext cx="7102624" cy="165618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a:buClr>
                <a:schemeClr val="accent6"/>
              </a:buClr>
              <a:defRPr/>
            </a:pPr>
            <a:r>
              <a:rPr lang="he-IL" sz="2400" kern="0" dirty="0">
                <a:effectLst/>
              </a:rPr>
              <a:t>דיכאון וחוסר תקווה קשורים בקשר חזק לאובדנות</a:t>
            </a:r>
          </a:p>
          <a:p>
            <a:pPr algn="r" rtl="1">
              <a:defRPr/>
            </a:pPr>
            <a:endParaRPr lang="he-IL" sz="2400" kern="0" dirty="0">
              <a:effectLst/>
            </a:endParaRPr>
          </a:p>
          <a:p>
            <a:pPr algn="r" rtl="1">
              <a:buNone/>
              <a:defRPr/>
            </a:pPr>
            <a:r>
              <a:rPr lang="he-IL" sz="2400" kern="0" dirty="0">
                <a:effectLst/>
              </a:rPr>
              <a:t>אתר מומלץ:</a:t>
            </a:r>
          </a:p>
        </p:txBody>
      </p:sp>
      <p:pic>
        <p:nvPicPr>
          <p:cNvPr id="1026" name="Picture 2"/>
          <p:cNvPicPr>
            <a:picLocks noChangeAspect="1" noChangeArrowheads="1"/>
          </p:cNvPicPr>
          <p:nvPr/>
        </p:nvPicPr>
        <p:blipFill>
          <a:blip r:embed="rId3" cstate="print"/>
          <a:srcRect/>
          <a:stretch>
            <a:fillRect/>
          </a:stretch>
        </p:blipFill>
        <p:spPr bwMode="auto">
          <a:xfrm>
            <a:off x="1249353" y="3212976"/>
            <a:ext cx="7458075" cy="21812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76490796"/>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AC1C8-8900-4086-8176-D67227153A37}"/>
              </a:ext>
            </a:extLst>
          </p:cNvPr>
          <p:cNvSpPr>
            <a:spLocks noGrp="1"/>
          </p:cNvSpPr>
          <p:nvPr>
            <p:ph type="title"/>
          </p:nvPr>
        </p:nvSpPr>
        <p:spPr>
          <a:xfrm>
            <a:off x="1043608" y="1268760"/>
            <a:ext cx="7704667" cy="1981200"/>
          </a:xfrm>
        </p:spPr>
        <p:txBody>
          <a:bodyPr/>
          <a:lstStyle/>
          <a:p>
            <a:r>
              <a:rPr lang="en-US" dirty="0"/>
              <a:t>I had a black dog,</a:t>
            </a:r>
            <a:br>
              <a:rPr lang="en-US" dirty="0"/>
            </a:br>
            <a:r>
              <a:rPr lang="en-US" dirty="0"/>
              <a:t>his name was depression</a:t>
            </a:r>
            <a:endParaRPr lang="he-IL" dirty="0"/>
          </a:p>
        </p:txBody>
      </p:sp>
      <p:sp>
        <p:nvSpPr>
          <p:cNvPr id="4" name="Action Button: Video 3">
            <a:hlinkClick r:id="" action="ppaction://noaction" highlightClick="1"/>
            <a:extLst>
              <a:ext uri="{FF2B5EF4-FFF2-40B4-BE49-F238E27FC236}">
                <a16:creationId xmlns:a16="http://schemas.microsoft.com/office/drawing/2014/main" id="{DD2ADA25-4D9E-4EF1-B753-08F1F4A96753}"/>
              </a:ext>
            </a:extLst>
          </p:cNvPr>
          <p:cNvSpPr/>
          <p:nvPr/>
        </p:nvSpPr>
        <p:spPr>
          <a:xfrm>
            <a:off x="2627784" y="3608041"/>
            <a:ext cx="4464496" cy="1837183"/>
          </a:xfrm>
          <a:prstGeom prst="actionButtonMovi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771559891"/>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4141" y="169169"/>
            <a:ext cx="7704667" cy="1459631"/>
          </a:xfrm>
        </p:spPr>
        <p:txBody>
          <a:bodyPr/>
          <a:lstStyle/>
          <a:p>
            <a:pPr algn="ctr">
              <a:defRPr/>
            </a:pPr>
            <a:r>
              <a:rPr lang="en-US" dirty="0">
                <a:solidFill>
                  <a:schemeClr val="tx1">
                    <a:lumMod val="95000"/>
                  </a:schemeClr>
                </a:solidFill>
              </a:rPr>
              <a:t>MDD: </a:t>
            </a:r>
            <a:r>
              <a:rPr lang="en-US" dirty="0" err="1">
                <a:solidFill>
                  <a:schemeClr val="tx1">
                    <a:lumMod val="95000"/>
                  </a:schemeClr>
                </a:solidFill>
              </a:rPr>
              <a:t>Specifiers</a:t>
            </a:r>
            <a:endParaRPr lang="he-IL" dirty="0">
              <a:solidFill>
                <a:schemeClr val="tx1">
                  <a:lumMod val="95000"/>
                </a:schemeClr>
              </a:solidFill>
            </a:endParaRPr>
          </a:p>
        </p:txBody>
      </p:sp>
      <p:sp>
        <p:nvSpPr>
          <p:cNvPr id="3" name="Content Placeholder 2"/>
          <p:cNvSpPr>
            <a:spLocks noGrp="1"/>
          </p:cNvSpPr>
          <p:nvPr>
            <p:ph idx="1"/>
          </p:nvPr>
        </p:nvSpPr>
        <p:spPr>
          <a:xfrm>
            <a:off x="2574022" y="1415112"/>
            <a:ext cx="6203032" cy="3382040"/>
          </a:xfrm>
        </p:spPr>
        <p:txBody>
          <a:bodyPr anchor="t"/>
          <a:lstStyle/>
          <a:p>
            <a:pPr marL="0" indent="0" algn="r" rtl="1">
              <a:buNone/>
              <a:defRPr/>
            </a:pPr>
            <a:r>
              <a:rPr lang="he-IL" b="1" dirty="0"/>
              <a:t>ישנם אנשים העומדים בקריטריונים וכן מראים דפוסי סימפטומים ספציפיים משמעותיים</a:t>
            </a:r>
          </a:p>
          <a:p>
            <a:pPr marL="0" indent="0" algn="r" rtl="1">
              <a:buNone/>
              <a:defRPr/>
            </a:pPr>
            <a:endParaRPr lang="en-US" dirty="0"/>
          </a:p>
          <a:p>
            <a:pPr algn="r" rtl="1">
              <a:defRPr/>
            </a:pPr>
            <a:r>
              <a:rPr lang="en-US" b="1" dirty="0"/>
              <a:t>With melancholic features</a:t>
            </a:r>
            <a:endParaRPr lang="en-US" dirty="0"/>
          </a:p>
          <a:p>
            <a:pPr marL="0" indent="0" algn="r" rtl="1">
              <a:buNone/>
              <a:defRPr/>
            </a:pPr>
            <a:r>
              <a:rPr lang="he-IL" dirty="0"/>
              <a:t>	איבוד עניין והנאה כוללני</a:t>
            </a:r>
          </a:p>
          <a:p>
            <a:pPr marL="0" indent="0" algn="r" rtl="1">
              <a:buNone/>
              <a:defRPr/>
            </a:pPr>
            <a:r>
              <a:rPr lang="he-IL" dirty="0"/>
              <a:t>	חוסר תגובתיות מוחלט לגירויים מהנים</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3907" y="216848"/>
            <a:ext cx="7704667" cy="1981200"/>
          </a:xfrm>
        </p:spPr>
        <p:txBody>
          <a:bodyPr/>
          <a:lstStyle/>
          <a:p>
            <a:pPr algn="ctr">
              <a:defRPr/>
            </a:pPr>
            <a:r>
              <a:rPr lang="he-IL" dirty="0"/>
              <a:t>עם מאפיינים מלנכוליים</a:t>
            </a:r>
          </a:p>
        </p:txBody>
      </p:sp>
      <p:sp>
        <p:nvSpPr>
          <p:cNvPr id="3" name="Content Placeholder 2"/>
          <p:cNvSpPr>
            <a:spLocks noGrp="1"/>
          </p:cNvSpPr>
          <p:nvPr>
            <p:ph idx="1"/>
          </p:nvPr>
        </p:nvSpPr>
        <p:spPr>
          <a:xfrm>
            <a:off x="467544" y="2204864"/>
            <a:ext cx="8229600" cy="3828256"/>
          </a:xfrm>
        </p:spPr>
        <p:txBody>
          <a:bodyPr>
            <a:normAutofit/>
          </a:bodyPr>
          <a:lstStyle/>
          <a:p>
            <a:pPr marL="0" indent="0" algn="r" rtl="1">
              <a:buNone/>
              <a:defRPr/>
            </a:pPr>
            <a:r>
              <a:rPr lang="he-IL" u="sng" dirty="0"/>
              <a:t>בנוסף, לפחות 3 מתוך:</a:t>
            </a:r>
          </a:p>
          <a:p>
            <a:pPr algn="r" rtl="1">
              <a:defRPr/>
            </a:pPr>
            <a:r>
              <a:rPr lang="he-IL" dirty="0"/>
              <a:t>יקיצות מוקדמות</a:t>
            </a:r>
          </a:p>
          <a:p>
            <a:pPr algn="r" rtl="1">
              <a:defRPr/>
            </a:pPr>
            <a:r>
              <a:rPr lang="he-IL" dirty="0"/>
              <a:t>החמרה בבוקר</a:t>
            </a:r>
          </a:p>
          <a:p>
            <a:pPr algn="r" rtl="1">
              <a:defRPr/>
            </a:pPr>
            <a:r>
              <a:rPr lang="he-IL" dirty="0" err="1"/>
              <a:t>רטרדציה</a:t>
            </a:r>
            <a:r>
              <a:rPr lang="he-IL" dirty="0"/>
              <a:t> פסיכומוטורית משמעותית</a:t>
            </a:r>
          </a:p>
          <a:p>
            <a:pPr algn="r" rtl="1">
              <a:defRPr/>
            </a:pPr>
            <a:r>
              <a:rPr lang="he-IL" dirty="0"/>
              <a:t>ירידה משמעותית בתיאבון ובמשקל</a:t>
            </a:r>
          </a:p>
          <a:p>
            <a:pPr algn="r" rtl="1">
              <a:defRPr/>
            </a:pPr>
            <a:r>
              <a:rPr lang="he-IL" dirty="0"/>
              <a:t>תחושת אשם מוגזמת</a:t>
            </a:r>
          </a:p>
          <a:p>
            <a:pPr algn="r" rtl="1">
              <a:defRPr/>
            </a:pPr>
            <a:r>
              <a:rPr lang="he-IL" dirty="0"/>
              <a:t>מצב-רוח מדוכא, ייאוש, ריקנות</a:t>
            </a:r>
          </a:p>
        </p:txBody>
      </p:sp>
    </p:spTree>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3035" y="162542"/>
            <a:ext cx="7704667" cy="1414019"/>
          </a:xfrm>
        </p:spPr>
        <p:txBody>
          <a:bodyPr/>
          <a:lstStyle/>
          <a:p>
            <a:pPr algn="ctr">
              <a:defRPr/>
            </a:pPr>
            <a:r>
              <a:rPr lang="he-IL" dirty="0"/>
              <a:t>עם מאפיינים מלנכוליים</a:t>
            </a:r>
          </a:p>
        </p:txBody>
      </p:sp>
      <p:sp>
        <p:nvSpPr>
          <p:cNvPr id="3" name="Content Placeholder 2"/>
          <p:cNvSpPr>
            <a:spLocks noGrp="1"/>
          </p:cNvSpPr>
          <p:nvPr>
            <p:ph idx="1"/>
          </p:nvPr>
        </p:nvSpPr>
        <p:spPr>
          <a:xfrm>
            <a:off x="448102" y="1402365"/>
            <a:ext cx="8229600" cy="3828256"/>
          </a:xfrm>
        </p:spPr>
        <p:txBody>
          <a:bodyPr/>
          <a:lstStyle/>
          <a:p>
            <a:pPr algn="r" rtl="1">
              <a:defRPr/>
            </a:pPr>
            <a:r>
              <a:rPr lang="he-IL" dirty="0"/>
              <a:t>גורמים גנטיים</a:t>
            </a:r>
          </a:p>
          <a:p>
            <a:pPr algn="r" rtl="1">
              <a:defRPr/>
            </a:pPr>
            <a:endParaRPr lang="he-IL" dirty="0"/>
          </a:p>
          <a:p>
            <a:pPr algn="r" rtl="1">
              <a:defRPr/>
            </a:pPr>
            <a:r>
              <a:rPr lang="he-IL" dirty="0"/>
              <a:t>טראומה בילדות</a:t>
            </a:r>
          </a:p>
          <a:p>
            <a:pPr algn="r" rtl="1">
              <a:defRPr/>
            </a:pPr>
            <a:endParaRPr lang="he-IL" dirty="0"/>
          </a:p>
          <a:p>
            <a:pPr algn="r" rtl="1">
              <a:defRPr/>
            </a:pPr>
            <a:r>
              <a:rPr lang="he-IL" dirty="0"/>
              <a:t>הגבה לטיפול תרופתי</a:t>
            </a:r>
          </a:p>
        </p:txBody>
      </p:sp>
    </p:spTree>
    <p:extLst>
      <p:ext uri="{BB962C8B-B14F-4D97-AF65-F5344CB8AC3E}">
        <p14:creationId xmlns:p14="http://schemas.microsoft.com/office/powerpoint/2010/main" val="24219698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260648"/>
            <a:ext cx="8229600" cy="1143000"/>
          </a:xfrm>
        </p:spPr>
        <p:txBody>
          <a:bodyPr/>
          <a:lstStyle/>
          <a:p>
            <a:pPr algn="ctr" rtl="1">
              <a:defRPr/>
            </a:pPr>
            <a:r>
              <a:rPr lang="he-IL" dirty="0"/>
              <a:t>עם מאפיינים פסיכוטיים</a:t>
            </a:r>
          </a:p>
        </p:txBody>
      </p:sp>
      <p:sp>
        <p:nvSpPr>
          <p:cNvPr id="3" name="Content Placeholder 2"/>
          <p:cNvSpPr>
            <a:spLocks noGrp="1"/>
          </p:cNvSpPr>
          <p:nvPr>
            <p:ph idx="1"/>
          </p:nvPr>
        </p:nvSpPr>
        <p:spPr>
          <a:xfrm>
            <a:off x="1012776" y="1988840"/>
            <a:ext cx="7715200" cy="4494172"/>
          </a:xfrm>
        </p:spPr>
        <p:txBody>
          <a:bodyPr anchor="t"/>
          <a:lstStyle/>
          <a:p>
            <a:pPr algn="r" rtl="1">
              <a:defRPr/>
            </a:pPr>
            <a:r>
              <a:rPr lang="he-IL" dirty="0"/>
              <a:t>במקביל לדיכאון, סימפטומים פסיכוטיים: דלוזיות (מחשבות שווא) או הלוצינציות (הזיות – חוויות חושיות לא מציאותיות)</a:t>
            </a:r>
          </a:p>
          <a:p>
            <a:pPr marL="0" indent="0" algn="r" rtl="1">
              <a:buNone/>
              <a:defRPr/>
            </a:pPr>
            <a:r>
              <a:rPr lang="he-IL" dirty="0"/>
              <a:t>	(דוגמא קלינית: מטופלת שראתה פרצופים ושמעה קולות)</a:t>
            </a:r>
          </a:p>
          <a:p>
            <a:pPr marL="0" indent="0" algn="r" rtl="1">
              <a:buNone/>
              <a:defRPr/>
            </a:pPr>
            <a:endParaRPr lang="he-IL" dirty="0"/>
          </a:p>
          <a:p>
            <a:pPr algn="r" rtl="1">
              <a:defRPr/>
            </a:pPr>
            <a:r>
              <a:rPr lang="he-IL" dirty="0"/>
              <a:t>לרוב הסימפטומים תואמים מצב-רוח</a:t>
            </a:r>
          </a:p>
          <a:p>
            <a:pPr algn="r" rtl="1">
              <a:defRPr/>
            </a:pPr>
            <a:endParaRPr lang="he-IL" dirty="0"/>
          </a:p>
          <a:p>
            <a:pPr algn="r" rtl="1">
              <a:defRPr/>
            </a:pPr>
            <a:r>
              <a:rPr lang="he-IL" dirty="0"/>
              <a:t>לא נדיר</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159510"/>
            <a:ext cx="7704667" cy="1981200"/>
          </a:xfrm>
        </p:spPr>
        <p:txBody>
          <a:bodyPr/>
          <a:lstStyle/>
          <a:p>
            <a:pPr algn="ctr" rtl="1">
              <a:defRPr/>
            </a:pPr>
            <a:r>
              <a:rPr lang="he-IL" dirty="0"/>
              <a:t>עם דפוס עונתי</a:t>
            </a:r>
            <a:br>
              <a:rPr lang="he-IL" dirty="0"/>
            </a:br>
            <a:r>
              <a:rPr lang="en-US" dirty="0"/>
              <a:t>with seasonal pattern</a:t>
            </a:r>
            <a:endParaRPr lang="he-IL" dirty="0"/>
          </a:p>
        </p:txBody>
      </p:sp>
      <p:sp>
        <p:nvSpPr>
          <p:cNvPr id="3" name="Content Placeholder 2"/>
          <p:cNvSpPr>
            <a:spLocks noGrp="1"/>
          </p:cNvSpPr>
          <p:nvPr>
            <p:ph idx="1"/>
          </p:nvPr>
        </p:nvSpPr>
        <p:spPr>
          <a:xfrm>
            <a:off x="1763688" y="2204864"/>
            <a:ext cx="6779096" cy="3036168"/>
          </a:xfrm>
        </p:spPr>
        <p:txBody>
          <a:bodyPr/>
          <a:lstStyle/>
          <a:p>
            <a:pPr algn="r" rtl="1">
              <a:defRPr/>
            </a:pPr>
            <a:r>
              <a:rPr lang="he-IL" dirty="0"/>
              <a:t>לפחות 2 אפיזודות בשנתיים האחרונות, שהתרחשו באותה עונה</a:t>
            </a:r>
          </a:p>
          <a:p>
            <a:pPr marL="0" indent="0" algn="r" rtl="1">
              <a:buNone/>
              <a:defRPr/>
            </a:pPr>
            <a:r>
              <a:rPr lang="he-IL" dirty="0"/>
              <a:t>	(בד"כ סתיו או חורף)</a:t>
            </a:r>
          </a:p>
          <a:p>
            <a:pPr marL="0" indent="0" algn="r" rtl="1">
              <a:buNone/>
              <a:defRPr/>
            </a:pPr>
            <a:endParaRPr lang="he-IL" dirty="0"/>
          </a:p>
          <a:p>
            <a:pPr algn="r" rtl="1">
              <a:defRPr/>
            </a:pPr>
            <a:r>
              <a:rPr lang="he-IL" dirty="0"/>
              <a:t>ללא אפיזודות בשאר העונות</a:t>
            </a:r>
            <a:endParaRPr lang="en-US" dirty="0"/>
          </a:p>
        </p:txBody>
      </p:sp>
    </p:spTree>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71661"/>
            <a:ext cx="7704667" cy="1981200"/>
          </a:xfrm>
        </p:spPr>
        <p:txBody>
          <a:bodyPr/>
          <a:lstStyle/>
          <a:p>
            <a:pPr algn="ctr" rtl="1"/>
            <a:r>
              <a:rPr lang="he-IL" dirty="0">
                <a:solidFill>
                  <a:schemeClr val="tx1"/>
                </a:solidFill>
              </a:rPr>
              <a:t>לקראת או אחרי לידה</a:t>
            </a:r>
            <a:br>
              <a:rPr lang="he-IL" dirty="0">
                <a:solidFill>
                  <a:schemeClr val="tx1"/>
                </a:solidFill>
              </a:rPr>
            </a:br>
            <a:r>
              <a:rPr lang="en-US" dirty="0">
                <a:solidFill>
                  <a:schemeClr val="tx1"/>
                </a:solidFill>
              </a:rPr>
              <a:t>with peri-partum onset</a:t>
            </a:r>
            <a:endParaRPr lang="he-IL" dirty="0">
              <a:solidFill>
                <a:schemeClr val="tx1"/>
              </a:solidFill>
            </a:endParaRPr>
          </a:p>
        </p:txBody>
      </p:sp>
      <p:sp>
        <p:nvSpPr>
          <p:cNvPr id="3" name="Content Placeholder 2"/>
          <p:cNvSpPr>
            <a:spLocks noGrp="1"/>
          </p:cNvSpPr>
          <p:nvPr>
            <p:ph idx="1"/>
          </p:nvPr>
        </p:nvSpPr>
        <p:spPr>
          <a:xfrm>
            <a:off x="1835696" y="1651644"/>
            <a:ext cx="6491064" cy="4801691"/>
          </a:xfrm>
        </p:spPr>
        <p:txBody>
          <a:bodyPr/>
          <a:lstStyle/>
          <a:p>
            <a:pPr algn="r" rtl="1"/>
            <a:r>
              <a:rPr lang="he-IL" dirty="0"/>
              <a:t>אפיזודה שמתחילה בזמן ההיריון או בשבועות שאחרי לידה (</a:t>
            </a:r>
            <a:r>
              <a:rPr lang="en-US" dirty="0"/>
              <a:t>postpartum</a:t>
            </a:r>
            <a:r>
              <a:rPr lang="he-IL" dirty="0"/>
              <a:t>)</a:t>
            </a:r>
          </a:p>
          <a:p>
            <a:pPr algn="r" rtl="1"/>
            <a:endParaRPr lang="he-IL" dirty="0"/>
          </a:p>
          <a:p>
            <a:pPr algn="r" rtl="1"/>
            <a:r>
              <a:rPr lang="he-IL" dirty="0"/>
              <a:t>לפחות 3%-6% מהיולדות יחוו דיכאון שיתחיל לקראת הלידה או בשבועות שלאחריה</a:t>
            </a:r>
          </a:p>
          <a:p>
            <a:pPr algn="r" rtl="1"/>
            <a:endParaRPr lang="he-IL" dirty="0"/>
          </a:p>
          <a:p>
            <a:pPr algn="r" rtl="1"/>
            <a:r>
              <a:rPr lang="he-IL" dirty="0"/>
              <a:t>בישראל כנראה מספרים גבוהים יותר</a:t>
            </a:r>
          </a:p>
        </p:txBody>
      </p:sp>
    </p:spTree>
    <p:extLst>
      <p:ext uri="{BB962C8B-B14F-4D97-AF65-F5344CB8AC3E}">
        <p14:creationId xmlns:p14="http://schemas.microsoft.com/office/powerpoint/2010/main" val="2348529495"/>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71661"/>
            <a:ext cx="7704667" cy="1981200"/>
          </a:xfrm>
        </p:spPr>
        <p:txBody>
          <a:bodyPr/>
          <a:lstStyle/>
          <a:p>
            <a:pPr algn="ctr" rtl="1"/>
            <a:r>
              <a:rPr lang="he-IL" dirty="0">
                <a:solidFill>
                  <a:schemeClr val="tx1"/>
                </a:solidFill>
              </a:rPr>
              <a:t>עוד </a:t>
            </a:r>
            <a:r>
              <a:rPr lang="en-US" dirty="0" err="1">
                <a:solidFill>
                  <a:schemeClr val="tx1"/>
                </a:solidFill>
              </a:rPr>
              <a:t>specifiers</a:t>
            </a:r>
            <a:endParaRPr lang="he-IL" dirty="0">
              <a:solidFill>
                <a:schemeClr val="tx1"/>
              </a:solidFill>
            </a:endParaRPr>
          </a:p>
        </p:txBody>
      </p:sp>
      <p:sp>
        <p:nvSpPr>
          <p:cNvPr id="3" name="Content Placeholder 2"/>
          <p:cNvSpPr>
            <a:spLocks noGrp="1"/>
          </p:cNvSpPr>
          <p:nvPr>
            <p:ph idx="1"/>
          </p:nvPr>
        </p:nvSpPr>
        <p:spPr>
          <a:xfrm>
            <a:off x="2699792" y="1651645"/>
            <a:ext cx="5626968" cy="4114800"/>
          </a:xfrm>
        </p:spPr>
        <p:txBody>
          <a:bodyPr/>
          <a:lstStyle/>
          <a:p>
            <a:pPr algn="r" rtl="1"/>
            <a:r>
              <a:rPr lang="he-IL" dirty="0"/>
              <a:t>עם מאפיינים מעורבים</a:t>
            </a:r>
          </a:p>
          <a:p>
            <a:pPr marL="0" indent="0" algn="r" rtl="1">
              <a:buNone/>
            </a:pPr>
            <a:r>
              <a:rPr lang="he-IL" dirty="0"/>
              <a:t>	</a:t>
            </a:r>
            <a:r>
              <a:rPr lang="en-US" dirty="0"/>
              <a:t>with mixed features</a:t>
            </a:r>
            <a:endParaRPr lang="he-IL" dirty="0"/>
          </a:p>
          <a:p>
            <a:pPr algn="r" rtl="1"/>
            <a:endParaRPr lang="he-IL" dirty="0"/>
          </a:p>
          <a:p>
            <a:pPr algn="r" rtl="1"/>
            <a:r>
              <a:rPr lang="he-IL" dirty="0"/>
              <a:t>עם מצוקה </a:t>
            </a:r>
            <a:r>
              <a:rPr lang="he-IL" dirty="0" err="1"/>
              <a:t>חרדתית</a:t>
            </a:r>
            <a:endParaRPr lang="he-IL" dirty="0"/>
          </a:p>
          <a:p>
            <a:pPr marL="0" indent="0" algn="r" rtl="1">
              <a:buNone/>
            </a:pPr>
            <a:r>
              <a:rPr lang="he-IL" dirty="0"/>
              <a:t>	</a:t>
            </a:r>
            <a:r>
              <a:rPr lang="en-US" dirty="0"/>
              <a:t>with anxious distress</a:t>
            </a:r>
            <a:endParaRPr lang="he-IL" dirty="0"/>
          </a:p>
        </p:txBody>
      </p:sp>
    </p:spTree>
    <p:extLst>
      <p:ext uri="{BB962C8B-B14F-4D97-AF65-F5344CB8AC3E}">
        <p14:creationId xmlns:p14="http://schemas.microsoft.com/office/powerpoint/2010/main" val="90785299"/>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a:xfrm>
            <a:off x="971789" y="116632"/>
            <a:ext cx="7704667" cy="1512168"/>
          </a:xfrm>
        </p:spPr>
        <p:txBody>
          <a:bodyPr/>
          <a:lstStyle/>
          <a:p>
            <a:pPr algn="ctr" rtl="1" eaLnBrk="1" hangingPunct="1">
              <a:defRPr/>
            </a:pPr>
            <a:r>
              <a:rPr lang="he-IL" dirty="0"/>
              <a:t>דיכאון: שכיחות</a:t>
            </a:r>
            <a:endParaRPr lang="en-US" dirty="0"/>
          </a:p>
        </p:txBody>
      </p:sp>
      <p:sp>
        <p:nvSpPr>
          <p:cNvPr id="251907" name="Rectangle 3"/>
          <p:cNvSpPr>
            <a:spLocks noGrp="1" noChangeArrowheads="1"/>
          </p:cNvSpPr>
          <p:nvPr>
            <p:ph idx="1"/>
          </p:nvPr>
        </p:nvSpPr>
        <p:spPr>
          <a:xfrm>
            <a:off x="1416254" y="1628800"/>
            <a:ext cx="7260202" cy="4392488"/>
          </a:xfrm>
        </p:spPr>
        <p:txBody>
          <a:bodyPr/>
          <a:lstStyle/>
          <a:p>
            <a:pPr algn="r" rtl="1" eaLnBrk="1" hangingPunct="1">
              <a:lnSpc>
                <a:spcPct val="80000"/>
              </a:lnSpc>
              <a:defRPr/>
            </a:pPr>
            <a:r>
              <a:rPr lang="he-IL" dirty="0"/>
              <a:t>אנו חיים בעידן דיכאוני?</a:t>
            </a:r>
          </a:p>
          <a:p>
            <a:pPr marL="0" indent="0" algn="r" rtl="1" eaLnBrk="1" hangingPunct="1">
              <a:lnSpc>
                <a:spcPct val="80000"/>
              </a:lnSpc>
              <a:buNone/>
              <a:defRPr/>
            </a:pPr>
            <a:r>
              <a:rPr lang="he-IL" dirty="0"/>
              <a:t>	עלייה בשכיחות על אף עלייה מקבילה באיכות חיים!</a:t>
            </a:r>
          </a:p>
          <a:p>
            <a:pPr algn="r" rtl="1" eaLnBrk="1" hangingPunct="1">
              <a:lnSpc>
                <a:spcPct val="80000"/>
              </a:lnSpc>
              <a:defRPr/>
            </a:pPr>
            <a:endParaRPr lang="he-IL" dirty="0"/>
          </a:p>
          <a:p>
            <a:pPr algn="r" rtl="1" eaLnBrk="1" hangingPunct="1">
              <a:lnSpc>
                <a:spcPct val="80000"/>
              </a:lnSpc>
              <a:defRPr/>
            </a:pPr>
            <a:r>
              <a:rPr lang="he-IL" dirty="0"/>
              <a:t>נולדת אחרי 1975? פי 10 סיכוי לעומת סביך!</a:t>
            </a:r>
          </a:p>
          <a:p>
            <a:pPr algn="r" rtl="1" eaLnBrk="1" hangingPunct="1">
              <a:lnSpc>
                <a:spcPct val="80000"/>
              </a:lnSpc>
              <a:defRPr/>
            </a:pPr>
            <a:endParaRPr lang="he-IL" dirty="0"/>
          </a:p>
          <a:p>
            <a:pPr algn="r" rtl="1" eaLnBrk="1" hangingPunct="1">
              <a:lnSpc>
                <a:spcPct val="80000"/>
              </a:lnSpc>
              <a:defRPr/>
            </a:pPr>
            <a:r>
              <a:rPr lang="he-IL" dirty="0"/>
              <a:t>פער בין </a:t>
            </a:r>
            <a:r>
              <a:rPr lang="en-US" dirty="0"/>
              <a:t>well being</a:t>
            </a:r>
            <a:r>
              <a:rPr lang="he-IL" dirty="0"/>
              <a:t> אובייקטיבי וסובייקטיבי, לא רק בהשוואה בין זמנים אלא גם בין מדינות!</a:t>
            </a:r>
            <a:endParaRPr lang="en-US" dirty="0"/>
          </a:p>
        </p:txBody>
      </p:sp>
    </p:spTree>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a:xfrm>
            <a:off x="987783" y="25524"/>
            <a:ext cx="7704667" cy="1459260"/>
          </a:xfrm>
        </p:spPr>
        <p:txBody>
          <a:bodyPr/>
          <a:lstStyle/>
          <a:p>
            <a:pPr algn="ctr" rtl="1" eaLnBrk="1" hangingPunct="1">
              <a:defRPr/>
            </a:pPr>
            <a:r>
              <a:rPr lang="he-IL" dirty="0"/>
              <a:t>דיכאון: שכיחות</a:t>
            </a:r>
            <a:endParaRPr lang="en-US" dirty="0"/>
          </a:p>
        </p:txBody>
      </p:sp>
      <p:sp>
        <p:nvSpPr>
          <p:cNvPr id="251907" name="Rectangle 3"/>
          <p:cNvSpPr>
            <a:spLocks noGrp="1" noChangeArrowheads="1"/>
          </p:cNvSpPr>
          <p:nvPr>
            <p:ph idx="1"/>
          </p:nvPr>
        </p:nvSpPr>
        <p:spPr>
          <a:xfrm>
            <a:off x="843672" y="1700808"/>
            <a:ext cx="7992888" cy="4114800"/>
          </a:xfrm>
        </p:spPr>
        <p:txBody>
          <a:bodyPr/>
          <a:lstStyle/>
          <a:p>
            <a:pPr algn="r" rtl="1" eaLnBrk="1" hangingPunct="1">
              <a:lnSpc>
                <a:spcPct val="80000"/>
              </a:lnSpc>
              <a:defRPr/>
            </a:pPr>
            <a:r>
              <a:rPr lang="he-IL" dirty="0"/>
              <a:t>כמעט 2 אנשים מתוך 10 יחוו אפיזודה דיכאונית במהלך חייהם</a:t>
            </a:r>
          </a:p>
          <a:p>
            <a:pPr algn="r" rtl="1" eaLnBrk="1" hangingPunct="1">
              <a:lnSpc>
                <a:spcPct val="80000"/>
              </a:lnSpc>
              <a:defRPr/>
            </a:pPr>
            <a:r>
              <a:rPr lang="he-IL" dirty="0"/>
              <a:t>שכיחות של 12 חודשים היא 7%</a:t>
            </a:r>
          </a:p>
          <a:p>
            <a:pPr algn="r" rtl="1" eaLnBrk="1" hangingPunct="1">
              <a:lnSpc>
                <a:spcPct val="80000"/>
              </a:lnSpc>
              <a:defRPr/>
            </a:pPr>
            <a:r>
              <a:rPr lang="he-IL" dirty="0"/>
              <a:t>1 מתוך 6 מתבגרים סובלים מ-</a:t>
            </a:r>
            <a:r>
              <a:rPr lang="en-US" dirty="0"/>
              <a:t>MDD</a:t>
            </a:r>
            <a:r>
              <a:rPr lang="he-IL" dirty="0"/>
              <a:t> לפני סיום תיכון</a:t>
            </a:r>
          </a:p>
          <a:p>
            <a:pPr marL="0" indent="0" algn="r" rtl="1" eaLnBrk="1" hangingPunct="1">
              <a:lnSpc>
                <a:spcPct val="80000"/>
              </a:lnSpc>
              <a:buNone/>
              <a:defRPr/>
            </a:pPr>
            <a:r>
              <a:rPr lang="he-IL" dirty="0"/>
              <a:t>	(זה כמעט 17% בתקופה של כמה שנים)</a:t>
            </a:r>
          </a:p>
          <a:p>
            <a:pPr algn="r" rtl="1" eaLnBrk="1" hangingPunct="1">
              <a:lnSpc>
                <a:spcPct val="80000"/>
              </a:lnSpc>
              <a:defRPr/>
            </a:pPr>
            <a:r>
              <a:rPr lang="he-IL" dirty="0"/>
              <a:t>כרגע, גם בישראל, 5%-3% </a:t>
            </a:r>
            <a:r>
              <a:rPr lang="he-IL" dirty="0" err="1"/>
              <a:t>מהאוכלוסיה</a:t>
            </a:r>
            <a:r>
              <a:rPr lang="he-IL" dirty="0"/>
              <a:t> סובלים מדיכאון (250,000 – 150,000 ישראלים)</a:t>
            </a:r>
          </a:p>
          <a:p>
            <a:pPr algn="r" rtl="1" eaLnBrk="1" hangingPunct="1">
              <a:lnSpc>
                <a:spcPct val="80000"/>
              </a:lnSpc>
              <a:defRPr/>
            </a:pPr>
            <a:r>
              <a:rPr lang="he-IL" dirty="0"/>
              <a:t>10-15 אנשים בחדר הזה!</a:t>
            </a:r>
            <a:endParaRPr lang="en-US" dirty="0"/>
          </a:p>
        </p:txBody>
      </p:sp>
    </p:spTree>
    <p:extLst>
      <p:ext uri="{BB962C8B-B14F-4D97-AF65-F5344CB8AC3E}">
        <p14:creationId xmlns:p14="http://schemas.microsoft.com/office/powerpoint/2010/main" val="25005583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1907">
                                            <p:txEl>
                                              <p:pRg st="1" end="1"/>
                                            </p:txEl>
                                          </p:spTgt>
                                        </p:tgtEl>
                                        <p:attrNameLst>
                                          <p:attrName>style.visibility</p:attrName>
                                        </p:attrNameLst>
                                      </p:cBhvr>
                                      <p:to>
                                        <p:strVal val="visible"/>
                                      </p:to>
                                    </p:set>
                                    <p:animEffect transition="in" filter="fade">
                                      <p:cBhvr>
                                        <p:cTn id="7" dur="500"/>
                                        <p:tgtEl>
                                          <p:spTgt spid="25190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1907">
                                            <p:txEl>
                                              <p:pRg st="2" end="2"/>
                                            </p:txEl>
                                          </p:spTgt>
                                        </p:tgtEl>
                                        <p:attrNameLst>
                                          <p:attrName>style.visibility</p:attrName>
                                        </p:attrNameLst>
                                      </p:cBhvr>
                                      <p:to>
                                        <p:strVal val="visible"/>
                                      </p:to>
                                    </p:set>
                                    <p:animEffect transition="in" filter="fade">
                                      <p:cBhvr>
                                        <p:cTn id="12" dur="500"/>
                                        <p:tgtEl>
                                          <p:spTgt spid="251907">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51907">
                                            <p:txEl>
                                              <p:pRg st="3" end="3"/>
                                            </p:txEl>
                                          </p:spTgt>
                                        </p:tgtEl>
                                        <p:attrNameLst>
                                          <p:attrName>style.visibility</p:attrName>
                                        </p:attrNameLst>
                                      </p:cBhvr>
                                      <p:to>
                                        <p:strVal val="visible"/>
                                      </p:to>
                                    </p:set>
                                    <p:animEffect transition="in" filter="fade">
                                      <p:cBhvr>
                                        <p:cTn id="15" dur="500"/>
                                        <p:tgtEl>
                                          <p:spTgt spid="251907">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51907">
                                            <p:txEl>
                                              <p:pRg st="4" end="4"/>
                                            </p:txEl>
                                          </p:spTgt>
                                        </p:tgtEl>
                                        <p:attrNameLst>
                                          <p:attrName>style.visibility</p:attrName>
                                        </p:attrNameLst>
                                      </p:cBhvr>
                                      <p:to>
                                        <p:strVal val="visible"/>
                                      </p:to>
                                    </p:set>
                                    <p:animEffect transition="in" filter="fade">
                                      <p:cBhvr>
                                        <p:cTn id="20" dur="500"/>
                                        <p:tgtEl>
                                          <p:spTgt spid="251907">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51907">
                                            <p:txEl>
                                              <p:pRg st="5" end="5"/>
                                            </p:txEl>
                                          </p:spTgt>
                                        </p:tgtEl>
                                        <p:attrNameLst>
                                          <p:attrName>style.visibility</p:attrName>
                                        </p:attrNameLst>
                                      </p:cBhvr>
                                      <p:to>
                                        <p:strVal val="visible"/>
                                      </p:to>
                                    </p:set>
                                    <p:animEffect transition="in" filter="fade">
                                      <p:cBhvr>
                                        <p:cTn id="25" dur="500"/>
                                        <p:tgtEl>
                                          <p:spTgt spid="25190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907"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a:xfrm>
            <a:off x="457200" y="-27384"/>
            <a:ext cx="8229600" cy="1143000"/>
          </a:xfrm>
        </p:spPr>
        <p:txBody>
          <a:bodyPr/>
          <a:lstStyle/>
          <a:p>
            <a:pPr algn="ctr" rtl="1" eaLnBrk="1" hangingPunct="1">
              <a:defRPr/>
            </a:pPr>
            <a:r>
              <a:rPr lang="he-IL" dirty="0"/>
              <a:t>דיכאון: גיל התחלה (</a:t>
            </a:r>
            <a:r>
              <a:rPr lang="en-US" dirty="0"/>
              <a:t>onset</a:t>
            </a:r>
            <a:r>
              <a:rPr lang="he-IL" dirty="0"/>
              <a:t>)</a:t>
            </a:r>
            <a:endParaRPr lang="en-US" dirty="0"/>
          </a:p>
        </p:txBody>
      </p:sp>
      <p:sp>
        <p:nvSpPr>
          <p:cNvPr id="256003" name="Rectangle 3"/>
          <p:cNvSpPr>
            <a:spLocks noGrp="1" noChangeArrowheads="1"/>
          </p:cNvSpPr>
          <p:nvPr>
            <p:ph idx="1"/>
          </p:nvPr>
        </p:nvSpPr>
        <p:spPr>
          <a:xfrm>
            <a:off x="354360" y="1371600"/>
            <a:ext cx="8435280" cy="5153744"/>
          </a:xfrm>
        </p:spPr>
        <p:txBody>
          <a:bodyPr>
            <a:normAutofit/>
          </a:bodyPr>
          <a:lstStyle/>
          <a:p>
            <a:pPr algn="r" rtl="1" eaLnBrk="1" hangingPunct="1">
              <a:lnSpc>
                <a:spcPct val="80000"/>
              </a:lnSpc>
              <a:defRPr/>
            </a:pPr>
            <a:r>
              <a:rPr lang="he-IL" dirty="0"/>
              <a:t>1960: בממוצע </a:t>
            </a:r>
            <a:r>
              <a:rPr lang="en-US" dirty="0"/>
              <a:t>onset</a:t>
            </a:r>
            <a:r>
              <a:rPr lang="he-IL" dirty="0"/>
              <a:t> בגיל 30</a:t>
            </a:r>
          </a:p>
          <a:p>
            <a:pPr algn="r" rtl="1" eaLnBrk="1" hangingPunct="1">
              <a:lnSpc>
                <a:spcPct val="80000"/>
              </a:lnSpc>
              <a:defRPr/>
            </a:pPr>
            <a:r>
              <a:rPr lang="he-IL" dirty="0"/>
              <a:t>כיום: בממוצע מתחת לגיל 20</a:t>
            </a:r>
          </a:p>
          <a:p>
            <a:pPr marL="0" indent="0" algn="r" rtl="1" eaLnBrk="1" hangingPunct="1">
              <a:lnSpc>
                <a:spcPct val="80000"/>
              </a:lnSpc>
              <a:buNone/>
              <a:defRPr/>
            </a:pPr>
            <a:endParaRPr lang="he-IL" dirty="0"/>
          </a:p>
          <a:p>
            <a:pPr algn="r" rtl="1" eaLnBrk="1" hangingPunct="1">
              <a:lnSpc>
                <a:spcPct val="80000"/>
              </a:lnSpc>
              <a:defRPr/>
            </a:pPr>
            <a:r>
              <a:rPr lang="he-IL" dirty="0"/>
              <a:t>מתבגרים עד גיל 14: ל-7% סימפטומטולוגיה דפרסיבית חמורה</a:t>
            </a:r>
          </a:p>
          <a:p>
            <a:pPr algn="r" rtl="1" eaLnBrk="1" hangingPunct="1">
              <a:lnSpc>
                <a:spcPct val="80000"/>
              </a:lnSpc>
              <a:defRPr/>
            </a:pPr>
            <a:r>
              <a:rPr lang="he-IL" dirty="0"/>
              <a:t>מתבגרים מבוגרים יותר: 15-20% חווים אפיזודה דיכאונית. הבדלים בין המינים.</a:t>
            </a:r>
          </a:p>
          <a:p>
            <a:pPr algn="r" rtl="1" eaLnBrk="1" hangingPunct="1">
              <a:lnSpc>
                <a:spcPct val="80000"/>
              </a:lnSpc>
              <a:defRPr/>
            </a:pPr>
            <a:r>
              <a:rPr lang="he-IL" dirty="0"/>
              <a:t>מנבאים מרכזיים לדיכאון בקרב צעירים: ריבים בין ההורים / גירושין</a:t>
            </a:r>
          </a:p>
          <a:p>
            <a:pPr algn="r" rtl="1" eaLnBrk="1" hangingPunct="1">
              <a:lnSpc>
                <a:spcPct val="80000"/>
              </a:lnSpc>
              <a:defRPr/>
            </a:pPr>
            <a:r>
              <a:rPr lang="he-IL" dirty="0"/>
              <a:t>הסימפטומים דומים אך במקום עצב לעתים עצבנות/רגזנות</a:t>
            </a:r>
          </a:p>
          <a:p>
            <a:pPr algn="r" rtl="1" eaLnBrk="1" hangingPunct="1">
              <a:lnSpc>
                <a:spcPct val="80000"/>
              </a:lnSpc>
              <a:defRPr/>
            </a:pPr>
            <a:r>
              <a:rPr lang="he-IL" dirty="0"/>
              <a:t>בייחוד בנים: </a:t>
            </a:r>
            <a:r>
              <a:rPr lang="he-IL" dirty="0" err="1"/>
              <a:t>נגטיביסטיים</a:t>
            </a:r>
            <a:r>
              <a:rPr lang="he-IL" dirty="0"/>
              <a:t>, מתבודדים, חסרי מנוחה, אגרסיביים, מביעים רצון לעזוב את הבית</a:t>
            </a:r>
          </a:p>
          <a:p>
            <a:pPr algn="r" rtl="1" eaLnBrk="1" hangingPunct="1">
              <a:lnSpc>
                <a:spcPct val="80000"/>
              </a:lnSpc>
              <a:defRPr/>
            </a:pPr>
            <a:r>
              <a:rPr lang="he-IL" dirty="0"/>
              <a:t>לעתים גם בעיות בביה"ס ושימוש בחומרים</a:t>
            </a:r>
          </a:p>
        </p:txBody>
      </p:sp>
      <p:grpSp>
        <p:nvGrpSpPr>
          <p:cNvPr id="4" name="Group 3">
            <a:extLst>
              <a:ext uri="{FF2B5EF4-FFF2-40B4-BE49-F238E27FC236}">
                <a16:creationId xmlns:a16="http://schemas.microsoft.com/office/drawing/2014/main" id="{BA3F7732-089F-4782-A596-88B8BD27F5A7}"/>
              </a:ext>
            </a:extLst>
          </p:cNvPr>
          <p:cNvGrpSpPr/>
          <p:nvPr/>
        </p:nvGrpSpPr>
        <p:grpSpPr>
          <a:xfrm>
            <a:off x="2987824" y="6237312"/>
            <a:ext cx="2200513" cy="544016"/>
            <a:chOff x="2987824" y="6237312"/>
            <a:chExt cx="2200513" cy="544016"/>
          </a:xfrm>
        </p:grpSpPr>
        <p:sp>
          <p:nvSpPr>
            <p:cNvPr id="5" name="Action Button: Video 4">
              <a:hlinkClick r:id="" action="ppaction://noaction" highlightClick="1"/>
              <a:extLst>
                <a:ext uri="{FF2B5EF4-FFF2-40B4-BE49-F238E27FC236}">
                  <a16:creationId xmlns:a16="http://schemas.microsoft.com/office/drawing/2014/main" id="{3DD0BDAA-962E-479A-BE9D-7CBAB465304D}"/>
                </a:ext>
              </a:extLst>
            </p:cNvPr>
            <p:cNvSpPr/>
            <p:nvPr/>
          </p:nvSpPr>
          <p:spPr>
            <a:xfrm>
              <a:off x="2987824" y="6309320"/>
              <a:ext cx="2200513" cy="472008"/>
            </a:xfrm>
            <a:prstGeom prst="actionButtonMovi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TextBox 5">
              <a:extLst>
                <a:ext uri="{FF2B5EF4-FFF2-40B4-BE49-F238E27FC236}">
                  <a16:creationId xmlns:a16="http://schemas.microsoft.com/office/drawing/2014/main" id="{B16A495E-E8A8-4655-80E5-6ACE5A680F4E}"/>
                </a:ext>
              </a:extLst>
            </p:cNvPr>
            <p:cNvSpPr txBox="1"/>
            <p:nvPr/>
          </p:nvSpPr>
          <p:spPr>
            <a:xfrm>
              <a:off x="3131840" y="6237312"/>
              <a:ext cx="1800200" cy="369332"/>
            </a:xfrm>
            <a:prstGeom prst="rect">
              <a:avLst/>
            </a:prstGeom>
            <a:noFill/>
          </p:spPr>
          <p:txBody>
            <a:bodyPr wrap="square" rtlCol="1">
              <a:spAutoFit/>
            </a:bodyPr>
            <a:lstStyle/>
            <a:p>
              <a:r>
                <a:rPr lang="he-IL" sz="1800" dirty="0">
                  <a:solidFill>
                    <a:schemeClr val="tx1"/>
                  </a:solidFill>
                </a:rPr>
                <a:t>דיכאון במתבגרים</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6003">
                                            <p:txEl>
                                              <p:pRg st="1" end="1"/>
                                            </p:txEl>
                                          </p:spTgt>
                                        </p:tgtEl>
                                        <p:attrNameLst>
                                          <p:attrName>style.visibility</p:attrName>
                                        </p:attrNameLst>
                                      </p:cBhvr>
                                      <p:to>
                                        <p:strVal val="visible"/>
                                      </p:to>
                                    </p:set>
                                    <p:animEffect transition="in" filter="fade">
                                      <p:cBhvr>
                                        <p:cTn id="7" dur="500"/>
                                        <p:tgtEl>
                                          <p:spTgt spid="25600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6003">
                                            <p:txEl>
                                              <p:pRg st="3" end="3"/>
                                            </p:txEl>
                                          </p:spTgt>
                                        </p:tgtEl>
                                        <p:attrNameLst>
                                          <p:attrName>style.visibility</p:attrName>
                                        </p:attrNameLst>
                                      </p:cBhvr>
                                      <p:to>
                                        <p:strVal val="visible"/>
                                      </p:to>
                                    </p:set>
                                    <p:animEffect transition="in" filter="fade">
                                      <p:cBhvr>
                                        <p:cTn id="12" dur="500"/>
                                        <p:tgtEl>
                                          <p:spTgt spid="25600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6003">
                                            <p:txEl>
                                              <p:pRg st="4" end="4"/>
                                            </p:txEl>
                                          </p:spTgt>
                                        </p:tgtEl>
                                        <p:attrNameLst>
                                          <p:attrName>style.visibility</p:attrName>
                                        </p:attrNameLst>
                                      </p:cBhvr>
                                      <p:to>
                                        <p:strVal val="visible"/>
                                      </p:to>
                                    </p:set>
                                    <p:animEffect transition="in" filter="fade">
                                      <p:cBhvr>
                                        <p:cTn id="17" dur="500"/>
                                        <p:tgtEl>
                                          <p:spTgt spid="25600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6003">
                                            <p:txEl>
                                              <p:pRg st="5" end="5"/>
                                            </p:txEl>
                                          </p:spTgt>
                                        </p:tgtEl>
                                        <p:attrNameLst>
                                          <p:attrName>style.visibility</p:attrName>
                                        </p:attrNameLst>
                                      </p:cBhvr>
                                      <p:to>
                                        <p:strVal val="visible"/>
                                      </p:to>
                                    </p:set>
                                    <p:animEffect transition="in" filter="fade">
                                      <p:cBhvr>
                                        <p:cTn id="22" dur="500"/>
                                        <p:tgtEl>
                                          <p:spTgt spid="25600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56003">
                                            <p:txEl>
                                              <p:pRg st="6" end="6"/>
                                            </p:txEl>
                                          </p:spTgt>
                                        </p:tgtEl>
                                        <p:attrNameLst>
                                          <p:attrName>style.visibility</p:attrName>
                                        </p:attrNameLst>
                                      </p:cBhvr>
                                      <p:to>
                                        <p:strVal val="visible"/>
                                      </p:to>
                                    </p:set>
                                    <p:animEffect transition="in" filter="fade">
                                      <p:cBhvr>
                                        <p:cTn id="27" dur="500"/>
                                        <p:tgtEl>
                                          <p:spTgt spid="25600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56003">
                                            <p:txEl>
                                              <p:pRg st="7" end="7"/>
                                            </p:txEl>
                                          </p:spTgt>
                                        </p:tgtEl>
                                        <p:attrNameLst>
                                          <p:attrName>style.visibility</p:attrName>
                                        </p:attrNameLst>
                                      </p:cBhvr>
                                      <p:to>
                                        <p:strVal val="visible"/>
                                      </p:to>
                                    </p:set>
                                    <p:animEffect transition="in" filter="fade">
                                      <p:cBhvr>
                                        <p:cTn id="32" dur="500"/>
                                        <p:tgtEl>
                                          <p:spTgt spid="25600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56003">
                                            <p:txEl>
                                              <p:pRg st="8" end="8"/>
                                            </p:txEl>
                                          </p:spTgt>
                                        </p:tgtEl>
                                        <p:attrNameLst>
                                          <p:attrName>style.visibility</p:attrName>
                                        </p:attrNameLst>
                                      </p:cBhvr>
                                      <p:to>
                                        <p:strVal val="visible"/>
                                      </p:to>
                                    </p:set>
                                    <p:animEffect transition="in" filter="fade">
                                      <p:cBhvr>
                                        <p:cTn id="37" dur="500"/>
                                        <p:tgtEl>
                                          <p:spTgt spid="25600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0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9F4D7-619F-44BD-B4F5-8172C6A36069}"/>
              </a:ext>
            </a:extLst>
          </p:cNvPr>
          <p:cNvSpPr>
            <a:spLocks noGrp="1"/>
          </p:cNvSpPr>
          <p:nvPr>
            <p:ph type="title"/>
          </p:nvPr>
        </p:nvSpPr>
        <p:spPr/>
        <p:txBody>
          <a:bodyPr/>
          <a:lstStyle/>
          <a:p>
            <a:r>
              <a:rPr lang="he-IL" dirty="0"/>
              <a:t>דיכאון וטכנולוגיה</a:t>
            </a:r>
          </a:p>
        </p:txBody>
      </p:sp>
      <p:sp>
        <p:nvSpPr>
          <p:cNvPr id="3" name="Content Placeholder 2">
            <a:extLst>
              <a:ext uri="{FF2B5EF4-FFF2-40B4-BE49-F238E27FC236}">
                <a16:creationId xmlns:a16="http://schemas.microsoft.com/office/drawing/2014/main" id="{B38910B7-D935-4D5E-BFF3-69DC84C59266}"/>
              </a:ext>
            </a:extLst>
          </p:cNvPr>
          <p:cNvSpPr>
            <a:spLocks noGrp="1"/>
          </p:cNvSpPr>
          <p:nvPr>
            <p:ph idx="1"/>
          </p:nvPr>
        </p:nvSpPr>
        <p:spPr>
          <a:xfrm>
            <a:off x="1331640" y="2667000"/>
            <a:ext cx="7355160" cy="1554088"/>
          </a:xfrm>
        </p:spPr>
        <p:txBody>
          <a:bodyPr anchor="t"/>
          <a:lstStyle/>
          <a:p>
            <a:pPr algn="r" rtl="1"/>
            <a:r>
              <a:rPr lang="he-IL" dirty="0"/>
              <a:t>מחקרים מהשנים האחרונות מצביעים על קשר בין כמות השימוש במדיה החברתית בקרב צעירים (</a:t>
            </a:r>
            <a:r>
              <a:rPr lang="he-IL" dirty="0" err="1"/>
              <a:t>פייסבוק</a:t>
            </a:r>
            <a:r>
              <a:rPr lang="he-IL" dirty="0"/>
              <a:t>, </a:t>
            </a:r>
            <a:r>
              <a:rPr lang="he-IL" dirty="0" err="1"/>
              <a:t>אינסטגרם</a:t>
            </a:r>
            <a:r>
              <a:rPr lang="he-IL" dirty="0"/>
              <a:t>, וכו') לבין דיכאון</a:t>
            </a:r>
          </a:p>
        </p:txBody>
      </p:sp>
    </p:spTree>
    <p:extLst>
      <p:ext uri="{BB962C8B-B14F-4D97-AF65-F5344CB8AC3E}">
        <p14:creationId xmlns:p14="http://schemas.microsoft.com/office/powerpoint/2010/main" val="3115666267"/>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a:xfrm>
            <a:off x="510862" y="502347"/>
            <a:ext cx="8229600" cy="1143000"/>
          </a:xfrm>
        </p:spPr>
        <p:txBody>
          <a:bodyPr/>
          <a:lstStyle/>
          <a:p>
            <a:pPr algn="ctr" rtl="1" eaLnBrk="1" hangingPunct="1">
              <a:defRPr/>
            </a:pPr>
            <a:r>
              <a:rPr lang="he-IL" dirty="0"/>
              <a:t>דיכאון: גיל התחלה (</a:t>
            </a:r>
            <a:r>
              <a:rPr lang="en-US" dirty="0"/>
              <a:t>onset</a:t>
            </a:r>
            <a:r>
              <a:rPr lang="he-IL" dirty="0"/>
              <a:t>)</a:t>
            </a:r>
            <a:endParaRPr lang="en-US" dirty="0"/>
          </a:p>
        </p:txBody>
      </p:sp>
      <p:sp>
        <p:nvSpPr>
          <p:cNvPr id="256003" name="Rectangle 3"/>
          <p:cNvSpPr>
            <a:spLocks noGrp="1" noChangeArrowheads="1"/>
          </p:cNvSpPr>
          <p:nvPr>
            <p:ph idx="1"/>
          </p:nvPr>
        </p:nvSpPr>
        <p:spPr>
          <a:xfrm>
            <a:off x="354360" y="1621914"/>
            <a:ext cx="8435280" cy="3031222"/>
          </a:xfrm>
        </p:spPr>
        <p:txBody>
          <a:bodyPr>
            <a:normAutofit/>
          </a:bodyPr>
          <a:lstStyle/>
          <a:p>
            <a:pPr marL="0" indent="0" algn="r" rtl="1" eaLnBrk="1" hangingPunct="1">
              <a:lnSpc>
                <a:spcPct val="80000"/>
              </a:lnSpc>
              <a:buNone/>
              <a:defRPr/>
            </a:pPr>
            <a:endParaRPr lang="he-IL" dirty="0"/>
          </a:p>
          <a:p>
            <a:pPr algn="r" rtl="1" eaLnBrk="1" hangingPunct="1">
              <a:lnSpc>
                <a:spcPct val="80000"/>
              </a:lnSpc>
              <a:defRPr/>
            </a:pPr>
            <a:r>
              <a:rPr lang="en-US" dirty="0"/>
              <a:t>Onset</a:t>
            </a:r>
            <a:r>
              <a:rPr lang="he-IL" dirty="0"/>
              <a:t> אחרי גיל 60 קיים אך יותר נדיר</a:t>
            </a:r>
          </a:p>
          <a:p>
            <a:pPr algn="r" rtl="1" eaLnBrk="1" hangingPunct="1">
              <a:lnSpc>
                <a:spcPct val="80000"/>
              </a:lnSpc>
              <a:defRPr/>
            </a:pPr>
            <a:endParaRPr lang="he-IL" dirty="0"/>
          </a:p>
          <a:p>
            <a:pPr algn="r" rtl="1" eaLnBrk="1" hangingPunct="1">
              <a:lnSpc>
                <a:spcPct val="80000"/>
              </a:lnSpc>
              <a:defRPr/>
            </a:pPr>
            <a:r>
              <a:rPr lang="he-IL" dirty="0"/>
              <a:t> שימו לב שמדובר על </a:t>
            </a:r>
            <a:r>
              <a:rPr lang="en-US" dirty="0"/>
              <a:t>onset </a:t>
            </a:r>
            <a:r>
              <a:rPr lang="he-IL" dirty="0"/>
              <a:t> ולא על דיכאון באופן כללי!</a:t>
            </a:r>
            <a:endParaRPr lang="en-US" dirty="0"/>
          </a:p>
        </p:txBody>
      </p:sp>
    </p:spTree>
    <p:extLst>
      <p:ext uri="{BB962C8B-B14F-4D97-AF65-F5344CB8AC3E}">
        <p14:creationId xmlns:p14="http://schemas.microsoft.com/office/powerpoint/2010/main" val="3918661454"/>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a:xfrm>
            <a:off x="1017559" y="146484"/>
            <a:ext cx="7704667" cy="1981200"/>
          </a:xfrm>
        </p:spPr>
        <p:txBody>
          <a:bodyPr/>
          <a:lstStyle/>
          <a:p>
            <a:pPr algn="ctr" rtl="1" eaLnBrk="1" hangingPunct="1">
              <a:defRPr/>
            </a:pPr>
            <a:r>
              <a:rPr lang="he-IL" dirty="0"/>
              <a:t>דיכאון ונשים</a:t>
            </a:r>
            <a:endParaRPr lang="en-US" dirty="0"/>
          </a:p>
        </p:txBody>
      </p:sp>
      <p:sp>
        <p:nvSpPr>
          <p:cNvPr id="4" name="Rectangle 3"/>
          <p:cNvSpPr txBox="1">
            <a:spLocks noChangeArrowheads="1"/>
          </p:cNvSpPr>
          <p:nvPr/>
        </p:nvSpPr>
        <p:spPr bwMode="auto">
          <a:xfrm>
            <a:off x="2294817" y="2127684"/>
            <a:ext cx="6336704"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marL="0" indent="0" algn="r" rtl="1" eaLnBrk="1" hangingPunct="1">
              <a:lnSpc>
                <a:spcPct val="80000"/>
              </a:lnSpc>
              <a:buNone/>
              <a:defRPr/>
            </a:pPr>
            <a:r>
              <a:rPr lang="he-IL" sz="2800" kern="0" dirty="0">
                <a:effectLst/>
              </a:rPr>
              <a:t>יחס של 2:1. </a:t>
            </a:r>
          </a:p>
          <a:p>
            <a:pPr marL="0" indent="0" algn="r" rtl="1" eaLnBrk="1" hangingPunct="1">
              <a:lnSpc>
                <a:spcPct val="80000"/>
              </a:lnSpc>
              <a:buNone/>
              <a:defRPr/>
            </a:pPr>
            <a:r>
              <a:rPr lang="he-IL" sz="2800" kern="0" dirty="0">
                <a:effectLst/>
              </a:rPr>
              <a:t>(</a:t>
            </a:r>
            <a:r>
              <a:rPr lang="he-IL" sz="2800" u="sng" kern="0" dirty="0">
                <a:effectLst/>
              </a:rPr>
              <a:t>לא</a:t>
            </a:r>
            <a:r>
              <a:rPr lang="he-IL" sz="2800" kern="0" dirty="0">
                <a:effectLst/>
              </a:rPr>
              <a:t> </a:t>
            </a:r>
            <a:r>
              <a:rPr lang="he-IL" sz="2800" kern="0" dirty="0" err="1">
                <a:effectLst/>
              </a:rPr>
              <a:t>קונפאונד</a:t>
            </a:r>
            <a:r>
              <a:rPr lang="he-IL" sz="2800" kern="0" dirty="0">
                <a:effectLst/>
              </a:rPr>
              <a:t> של פנייה לטיפול)</a:t>
            </a:r>
          </a:p>
          <a:p>
            <a:pPr marL="0" indent="0" algn="r" rtl="1" eaLnBrk="1" hangingPunct="1">
              <a:lnSpc>
                <a:spcPct val="80000"/>
              </a:lnSpc>
              <a:buNone/>
              <a:defRPr/>
            </a:pPr>
            <a:r>
              <a:rPr lang="he-IL" sz="2800" b="1" i="1" kern="0" dirty="0">
                <a:effectLst/>
              </a:rPr>
              <a:t>אז מדוע?</a:t>
            </a:r>
          </a:p>
          <a:p>
            <a:pPr marL="0" indent="0" algn="r" rtl="1" eaLnBrk="1" hangingPunct="1">
              <a:lnSpc>
                <a:spcPct val="80000"/>
              </a:lnSpc>
              <a:buNone/>
              <a:defRPr/>
            </a:pPr>
            <a:endParaRPr lang="he-IL" sz="2800" kern="0" dirty="0"/>
          </a:p>
          <a:p>
            <a:pPr algn="r" rtl="1" eaLnBrk="1" hangingPunct="1">
              <a:lnSpc>
                <a:spcPct val="80000"/>
              </a:lnSpc>
              <a:buClr>
                <a:schemeClr val="accent6"/>
              </a:buClr>
              <a:buFont typeface="Arial" panose="020B0604020202020204" pitchFamily="34" charset="0"/>
              <a:buChar char="•"/>
              <a:defRPr/>
            </a:pPr>
            <a:r>
              <a:rPr lang="he-IL" sz="2800" u="sng" kern="0" dirty="0">
                <a:effectLst/>
              </a:rPr>
              <a:t>הסברים ביולוגיים</a:t>
            </a:r>
            <a:endParaRPr lang="he-IL" sz="2800" kern="0" dirty="0">
              <a:effectLst/>
            </a:endParaRPr>
          </a:p>
          <a:p>
            <a:pPr algn="r" rtl="1" eaLnBrk="1" hangingPunct="1">
              <a:lnSpc>
                <a:spcPct val="80000"/>
              </a:lnSpc>
              <a:buClr>
                <a:schemeClr val="accent6"/>
              </a:buClr>
              <a:buFont typeface="Arial" panose="020B0604020202020204" pitchFamily="34" charset="0"/>
              <a:buChar char="•"/>
              <a:defRPr/>
            </a:pPr>
            <a:endParaRPr lang="he-IL" sz="2800" kern="0" dirty="0">
              <a:effectLst/>
            </a:endParaRPr>
          </a:p>
          <a:p>
            <a:pPr algn="r" rtl="1" eaLnBrk="1" hangingPunct="1">
              <a:lnSpc>
                <a:spcPct val="80000"/>
              </a:lnSpc>
              <a:buClr>
                <a:schemeClr val="accent6"/>
              </a:buClr>
              <a:buFont typeface="Arial" panose="020B0604020202020204" pitchFamily="34" charset="0"/>
              <a:buChar char="•"/>
              <a:defRPr/>
            </a:pPr>
            <a:r>
              <a:rPr lang="he-IL" sz="2800" u="sng" kern="0" dirty="0">
                <a:effectLst/>
              </a:rPr>
              <a:t>הסברים סביבתיים</a:t>
            </a:r>
            <a:endParaRPr lang="he-IL" sz="2800" kern="0" dirty="0">
              <a:effectLst/>
            </a:endParaRPr>
          </a:p>
        </p:txBody>
      </p:sp>
    </p:spTree>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a:xfrm>
            <a:off x="971600" y="188640"/>
            <a:ext cx="7704667" cy="1584176"/>
          </a:xfrm>
        </p:spPr>
        <p:txBody>
          <a:bodyPr/>
          <a:lstStyle/>
          <a:p>
            <a:pPr algn="ctr" rtl="1" eaLnBrk="1" hangingPunct="1">
              <a:defRPr/>
            </a:pPr>
            <a:r>
              <a:rPr lang="he-IL" dirty="0"/>
              <a:t>דיכאון ונשים</a:t>
            </a:r>
            <a:endParaRPr lang="en-US" dirty="0"/>
          </a:p>
        </p:txBody>
      </p:sp>
      <p:sp>
        <p:nvSpPr>
          <p:cNvPr id="4" name="Rectangle 3"/>
          <p:cNvSpPr txBox="1">
            <a:spLocks noChangeArrowheads="1"/>
          </p:cNvSpPr>
          <p:nvPr/>
        </p:nvSpPr>
        <p:spPr bwMode="auto">
          <a:xfrm>
            <a:off x="1403648" y="1515616"/>
            <a:ext cx="7488832" cy="50097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marL="0" indent="0" algn="r" rtl="1" eaLnBrk="1" hangingPunct="1">
              <a:lnSpc>
                <a:spcPct val="80000"/>
              </a:lnSpc>
              <a:buNone/>
              <a:defRPr/>
            </a:pPr>
            <a:endParaRPr lang="he-IL" sz="2400" kern="0" dirty="0">
              <a:effectLst/>
            </a:endParaRPr>
          </a:p>
          <a:p>
            <a:pPr algn="r" rtl="1" eaLnBrk="1" hangingPunct="1">
              <a:lnSpc>
                <a:spcPct val="80000"/>
              </a:lnSpc>
              <a:defRPr/>
            </a:pPr>
            <a:r>
              <a:rPr lang="he-IL" sz="2400" u="sng" kern="0" dirty="0">
                <a:effectLst/>
              </a:rPr>
              <a:t>הסברים ביולוגיים</a:t>
            </a:r>
            <a:r>
              <a:rPr lang="he-IL" sz="2400" kern="0" dirty="0">
                <a:effectLst/>
              </a:rPr>
              <a:t>: אנזימים, פגיעות גנטית, ו/או פעילות הורמונלית.</a:t>
            </a:r>
          </a:p>
          <a:p>
            <a:pPr algn="r" rtl="1" eaLnBrk="1" hangingPunct="1">
              <a:lnSpc>
                <a:spcPct val="80000"/>
              </a:lnSpc>
              <a:defRPr/>
            </a:pPr>
            <a:endParaRPr lang="he-IL" sz="2400" kern="0" dirty="0">
              <a:effectLst/>
            </a:endParaRPr>
          </a:p>
          <a:p>
            <a:pPr algn="r" rtl="1" eaLnBrk="1" hangingPunct="1">
              <a:lnSpc>
                <a:spcPct val="80000"/>
              </a:lnSpc>
              <a:defRPr/>
            </a:pPr>
            <a:r>
              <a:rPr lang="he-IL" sz="2400" kern="0" dirty="0">
                <a:effectLst/>
              </a:rPr>
              <a:t>למשל, מעל 40% מהנשים חוות שינויים במצב הרוח בזמן המחזור החודשי</a:t>
            </a:r>
          </a:p>
          <a:p>
            <a:pPr algn="r" rtl="1" eaLnBrk="1" hangingPunct="1">
              <a:lnSpc>
                <a:spcPct val="80000"/>
              </a:lnSpc>
              <a:defRPr/>
            </a:pPr>
            <a:r>
              <a:rPr lang="he-IL" sz="2400" kern="0" dirty="0">
                <a:effectLst/>
              </a:rPr>
              <a:t>2-10% חוות שינויים אלו כחמורים</a:t>
            </a:r>
          </a:p>
          <a:p>
            <a:pPr algn="r" rtl="1" eaLnBrk="1" hangingPunct="1">
              <a:lnSpc>
                <a:spcPct val="80000"/>
              </a:lnSpc>
              <a:defRPr/>
            </a:pPr>
            <a:endParaRPr lang="he-IL" sz="2400" kern="0" dirty="0">
              <a:effectLst/>
            </a:endParaRPr>
          </a:p>
          <a:p>
            <a:pPr algn="r" rtl="1" eaLnBrk="1" hangingPunct="1">
              <a:lnSpc>
                <a:spcPct val="80000"/>
              </a:lnSpc>
              <a:defRPr/>
            </a:pPr>
            <a:r>
              <a:rPr lang="he-IL" sz="2400" kern="0" dirty="0">
                <a:effectLst/>
              </a:rPr>
              <a:t>חדש ב-</a:t>
            </a:r>
            <a:r>
              <a:rPr lang="en-US" sz="2400" kern="0" dirty="0">
                <a:effectLst/>
              </a:rPr>
              <a:t>DSM-5</a:t>
            </a:r>
            <a:r>
              <a:rPr lang="he-IL" sz="2400" kern="0" dirty="0">
                <a:effectLst/>
              </a:rPr>
              <a:t>: הפרעה </a:t>
            </a:r>
            <a:r>
              <a:rPr lang="he-IL" sz="2400" kern="0" dirty="0" err="1">
                <a:effectLst/>
              </a:rPr>
              <a:t>דיספורית</a:t>
            </a:r>
            <a:r>
              <a:rPr lang="he-IL" sz="2400" kern="0" dirty="0">
                <a:effectLst/>
              </a:rPr>
              <a:t> קדם-וסתית </a:t>
            </a:r>
            <a:r>
              <a:rPr lang="en-US" sz="2400" kern="0" dirty="0">
                <a:effectLst/>
              </a:rPr>
              <a:t>Premenstrual Dysphoric Disorder</a:t>
            </a:r>
            <a:endParaRPr lang="he-IL" sz="2400" kern="0" dirty="0">
              <a:effectLst/>
            </a:endParaRPr>
          </a:p>
          <a:p>
            <a:pPr algn="r" rtl="1" eaLnBrk="1" hangingPunct="1">
              <a:lnSpc>
                <a:spcPct val="80000"/>
              </a:lnSpc>
              <a:defRPr/>
            </a:pPr>
            <a:endParaRPr lang="he-IL" sz="2400" kern="0" dirty="0">
              <a:effectLst/>
            </a:endParaRPr>
          </a:p>
          <a:p>
            <a:pPr algn="r" rtl="1" eaLnBrk="1" hangingPunct="1">
              <a:lnSpc>
                <a:spcPct val="80000"/>
              </a:lnSpc>
              <a:defRPr/>
            </a:pPr>
            <a:r>
              <a:rPr lang="he-IL" sz="2400" kern="0" dirty="0">
                <a:effectLst/>
              </a:rPr>
              <a:t>טענה נוספת: גן מסוים גורם לדיכאון אצל נשים ואלכוהוליזם אצל גברים</a:t>
            </a:r>
          </a:p>
          <a:p>
            <a:pPr marL="0" indent="0" algn="r" rtl="1" eaLnBrk="1" hangingPunct="1">
              <a:lnSpc>
                <a:spcPct val="80000"/>
              </a:lnSpc>
              <a:buNone/>
              <a:defRPr/>
            </a:pPr>
            <a:endParaRPr lang="he-IL" sz="2400" kern="0" dirty="0">
              <a:effectLst/>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animEffect transition="in" filter="fade">
                                      <p:cBhvr>
                                        <p:cTn id="17" dur="500"/>
                                        <p:tgtEl>
                                          <p:spTgt spid="4">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8" end="8"/>
                                            </p:txEl>
                                          </p:spTgt>
                                        </p:tgtEl>
                                        <p:attrNameLst>
                                          <p:attrName>style.visibility</p:attrName>
                                        </p:attrNameLst>
                                      </p:cBhvr>
                                      <p:to>
                                        <p:strVal val="visible"/>
                                      </p:to>
                                    </p:set>
                                    <p:animEffect transition="in" filter="fade">
                                      <p:cBhvr>
                                        <p:cTn id="22"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a:xfrm>
            <a:off x="971600" y="260648"/>
            <a:ext cx="7704667" cy="1176350"/>
          </a:xfrm>
        </p:spPr>
        <p:txBody>
          <a:bodyPr/>
          <a:lstStyle/>
          <a:p>
            <a:pPr algn="ctr" rtl="1" eaLnBrk="1" hangingPunct="1">
              <a:defRPr/>
            </a:pPr>
            <a:r>
              <a:rPr lang="he-IL" dirty="0"/>
              <a:t>דיכאון ונשים</a:t>
            </a:r>
            <a:endParaRPr lang="en-US" dirty="0"/>
          </a:p>
        </p:txBody>
      </p:sp>
      <p:sp>
        <p:nvSpPr>
          <p:cNvPr id="4" name="Rectangle 3"/>
          <p:cNvSpPr txBox="1">
            <a:spLocks noChangeArrowheads="1"/>
          </p:cNvSpPr>
          <p:nvPr/>
        </p:nvSpPr>
        <p:spPr bwMode="auto">
          <a:xfrm>
            <a:off x="443192" y="1135513"/>
            <a:ext cx="8352928" cy="386421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marL="0" indent="0" algn="r" rtl="1" eaLnBrk="1" hangingPunct="1">
              <a:lnSpc>
                <a:spcPct val="80000"/>
              </a:lnSpc>
              <a:buNone/>
              <a:defRPr/>
            </a:pPr>
            <a:endParaRPr lang="he-IL" sz="2400" kern="0" dirty="0">
              <a:effectLst/>
            </a:endParaRPr>
          </a:p>
          <a:p>
            <a:pPr algn="r" rtl="1" eaLnBrk="1" hangingPunct="1">
              <a:lnSpc>
                <a:spcPct val="80000"/>
              </a:lnSpc>
              <a:defRPr/>
            </a:pPr>
            <a:r>
              <a:rPr lang="he-IL" sz="2400" u="sng" kern="0" dirty="0">
                <a:effectLst/>
              </a:rPr>
              <a:t>הסברים סביבתיים</a:t>
            </a:r>
            <a:r>
              <a:rPr lang="he-IL" sz="2400" kern="0" dirty="0">
                <a:effectLst/>
              </a:rPr>
              <a:t>: </a:t>
            </a:r>
          </a:p>
          <a:p>
            <a:pPr marL="0" indent="0" algn="r" rtl="1" eaLnBrk="1" hangingPunct="1">
              <a:lnSpc>
                <a:spcPct val="80000"/>
              </a:lnSpc>
              <a:buNone/>
              <a:defRPr/>
            </a:pPr>
            <a:endParaRPr lang="he-IL" sz="2400" kern="0" dirty="0">
              <a:effectLst/>
            </a:endParaRPr>
          </a:p>
          <a:p>
            <a:pPr marL="0" indent="0" algn="r" rtl="1" eaLnBrk="1" hangingPunct="1">
              <a:lnSpc>
                <a:spcPct val="80000"/>
              </a:lnSpc>
              <a:buNone/>
              <a:defRPr/>
            </a:pPr>
            <a:r>
              <a:rPr lang="he-IL" sz="2400" kern="0" dirty="0">
                <a:effectLst/>
              </a:rPr>
              <a:t>(1) סוציאליזציה (</a:t>
            </a:r>
            <a:r>
              <a:rPr lang="he-IL" sz="2400" kern="0" dirty="0" err="1">
                <a:effectLst/>
              </a:rPr>
              <a:t>חיברות</a:t>
            </a:r>
            <a:r>
              <a:rPr lang="he-IL" sz="2400" kern="0" dirty="0">
                <a:effectLst/>
              </a:rPr>
              <a:t>) של תגובתיות רגשית</a:t>
            </a:r>
          </a:p>
          <a:p>
            <a:pPr algn="r" rtl="1" eaLnBrk="1" hangingPunct="1">
              <a:lnSpc>
                <a:spcPct val="80000"/>
              </a:lnSpc>
              <a:buFont typeface="Wingdings" panose="05000000000000000000" pitchFamily="2" charset="2"/>
              <a:buChar char="Ø"/>
              <a:defRPr/>
            </a:pPr>
            <a:r>
              <a:rPr lang="he-IL" sz="2400" kern="0" dirty="0">
                <a:effectLst/>
              </a:rPr>
              <a:t>נורמות לגבי הבעה רגשית</a:t>
            </a:r>
          </a:p>
          <a:p>
            <a:pPr algn="r" rtl="1" eaLnBrk="1" hangingPunct="1">
              <a:lnSpc>
                <a:spcPct val="80000"/>
              </a:lnSpc>
              <a:buFont typeface="Wingdings" panose="05000000000000000000" pitchFamily="2" charset="2"/>
              <a:buChar char="Ø"/>
              <a:defRPr/>
            </a:pPr>
            <a:r>
              <a:rPr lang="he-IL" sz="2400" kern="0" dirty="0">
                <a:effectLst/>
              </a:rPr>
              <a:t>חיזוקים כאשר תגובה לקונפליקט היא פסיביות או חוסר אונים</a:t>
            </a:r>
          </a:p>
          <a:p>
            <a:pPr marL="457200" indent="-457200" algn="r" rtl="1" eaLnBrk="1" hangingPunct="1">
              <a:lnSpc>
                <a:spcPct val="80000"/>
              </a:lnSpc>
              <a:buAutoNum type="arabicParenBoth"/>
              <a:defRPr/>
            </a:pPr>
            <a:endParaRPr lang="he-IL" sz="2400" kern="0" dirty="0">
              <a:effectLst/>
            </a:endParaRPr>
          </a:p>
          <a:p>
            <a:pPr marL="0" indent="0" algn="r" rtl="1" eaLnBrk="1" hangingPunct="1">
              <a:lnSpc>
                <a:spcPct val="80000"/>
              </a:lnSpc>
              <a:buNone/>
              <a:defRPr/>
            </a:pPr>
            <a:r>
              <a:rPr lang="he-IL" sz="2400" kern="0" dirty="0">
                <a:effectLst/>
              </a:rPr>
              <a:t>(2) מציאות יותר מדכאת</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500"/>
                                        <p:tgtEl>
                                          <p:spTgt spid="4">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5" end="5"/>
                                            </p:txEl>
                                          </p:spTgt>
                                        </p:tgtEl>
                                        <p:attrNameLst>
                                          <p:attrName>style.visibility</p:attrName>
                                        </p:attrNameLst>
                                      </p:cBhvr>
                                      <p:to>
                                        <p:strVal val="visible"/>
                                      </p:to>
                                    </p:set>
                                    <p:animEffect transition="in" filter="fade">
                                      <p:cBhvr>
                                        <p:cTn id="12" dur="500"/>
                                        <p:tgtEl>
                                          <p:spTgt spid="4">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7" end="7"/>
                                            </p:txEl>
                                          </p:spTgt>
                                        </p:tgtEl>
                                        <p:attrNameLst>
                                          <p:attrName>style.visibility</p:attrName>
                                        </p:attrNameLst>
                                      </p:cBhvr>
                                      <p:to>
                                        <p:strVal val="visible"/>
                                      </p:to>
                                    </p:set>
                                    <p:animEffect transition="in" filter="fade">
                                      <p:cBhvr>
                                        <p:cTn id="1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a:xfrm>
            <a:off x="971600" y="202578"/>
            <a:ext cx="7704667" cy="1099591"/>
          </a:xfrm>
        </p:spPr>
        <p:txBody>
          <a:bodyPr/>
          <a:lstStyle/>
          <a:p>
            <a:pPr algn="ctr" rtl="1" eaLnBrk="1" hangingPunct="1">
              <a:defRPr/>
            </a:pPr>
            <a:r>
              <a:rPr lang="he-IL" dirty="0"/>
              <a:t>דיכאון ונשים</a:t>
            </a:r>
            <a:endParaRPr lang="en-US" dirty="0"/>
          </a:p>
        </p:txBody>
      </p:sp>
      <p:sp>
        <p:nvSpPr>
          <p:cNvPr id="4" name="Rectangle 3"/>
          <p:cNvSpPr txBox="1">
            <a:spLocks noChangeArrowheads="1"/>
          </p:cNvSpPr>
          <p:nvPr/>
        </p:nvSpPr>
        <p:spPr bwMode="auto">
          <a:xfrm>
            <a:off x="2521026" y="2049093"/>
            <a:ext cx="6336704" cy="40677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lnSpc>
                <a:spcPct val="80000"/>
              </a:lnSpc>
              <a:defRPr/>
            </a:pPr>
            <a:r>
              <a:rPr lang="he-IL" sz="2400" kern="0" dirty="0">
                <a:effectLst/>
              </a:rPr>
              <a:t>אידיאל הרזון כדוגמא לציפיות לא ריאליות</a:t>
            </a:r>
          </a:p>
          <a:p>
            <a:pPr algn="r" rtl="1" eaLnBrk="1" hangingPunct="1">
              <a:lnSpc>
                <a:spcPct val="80000"/>
              </a:lnSpc>
              <a:defRPr/>
            </a:pPr>
            <a:endParaRPr lang="he-IL" sz="2400" kern="0" dirty="0">
              <a:effectLst/>
            </a:endParaRPr>
          </a:p>
          <a:p>
            <a:pPr algn="r" rtl="1" eaLnBrk="1" hangingPunct="1">
              <a:lnSpc>
                <a:spcPct val="80000"/>
              </a:lnSpc>
              <a:defRPr/>
            </a:pPr>
            <a:r>
              <a:rPr lang="he-IL" sz="2400" kern="0" dirty="0">
                <a:effectLst/>
              </a:rPr>
              <a:t>מעגל דיאטה-אכזבה: תסכול, ייאוש, רגש שלילי</a:t>
            </a:r>
          </a:p>
          <a:p>
            <a:pPr algn="r" rtl="1" eaLnBrk="1" hangingPunct="1">
              <a:lnSpc>
                <a:spcPct val="80000"/>
              </a:lnSpc>
              <a:defRPr/>
            </a:pPr>
            <a:endParaRPr lang="he-IL" sz="2400" kern="0" dirty="0">
              <a:effectLst/>
            </a:endParaRPr>
          </a:p>
          <a:p>
            <a:pPr algn="r" rtl="1" eaLnBrk="1" hangingPunct="1">
              <a:lnSpc>
                <a:spcPct val="80000"/>
              </a:lnSpc>
              <a:defRPr/>
            </a:pPr>
            <a:r>
              <a:rPr lang="he-IL" sz="2400" kern="0" dirty="0">
                <a:effectLst/>
              </a:rPr>
              <a:t>90% ממי שעושה דיאטה לא מצליח לשמור על התוצאות לאורך זמן: תחושת כישלון</a:t>
            </a:r>
          </a:p>
          <a:p>
            <a:pPr algn="r" rtl="1" eaLnBrk="1" hangingPunct="1">
              <a:lnSpc>
                <a:spcPct val="80000"/>
              </a:lnSpc>
              <a:defRPr/>
            </a:pPr>
            <a:endParaRPr lang="he-IL" sz="2400" kern="0" dirty="0">
              <a:effectLst/>
            </a:endParaRPr>
          </a:p>
          <a:p>
            <a:pPr algn="r" rtl="1" eaLnBrk="1" hangingPunct="1">
              <a:lnSpc>
                <a:spcPct val="80000"/>
              </a:lnSpc>
              <a:defRPr/>
            </a:pPr>
            <a:r>
              <a:rPr lang="he-IL" sz="2400" kern="0" dirty="0">
                <a:effectLst/>
              </a:rPr>
              <a:t>ה-10% הנותרים מקפידים על תפריט דל-קלוריות... תזונה לקויה לאורך זמן עלולה לגרום בין היתר לדיכאון!</a:t>
            </a:r>
          </a:p>
        </p:txBody>
      </p:sp>
    </p:spTree>
    <p:extLst>
      <p:ext uri="{BB962C8B-B14F-4D97-AF65-F5344CB8AC3E}">
        <p14:creationId xmlns:p14="http://schemas.microsoft.com/office/powerpoint/2010/main" val="158298832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animEffect transition="in" filter="fade">
                                      <p:cBhvr>
                                        <p:cTn id="1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a:xfrm>
            <a:off x="971600" y="202578"/>
            <a:ext cx="7704667" cy="1099591"/>
          </a:xfrm>
        </p:spPr>
        <p:txBody>
          <a:bodyPr/>
          <a:lstStyle/>
          <a:p>
            <a:pPr algn="ctr" rtl="1" eaLnBrk="1" hangingPunct="1">
              <a:defRPr/>
            </a:pPr>
            <a:r>
              <a:rPr lang="he-IL" dirty="0"/>
              <a:t>דיכאון ונשים</a:t>
            </a:r>
            <a:endParaRPr lang="en-US" dirty="0"/>
          </a:p>
        </p:txBody>
      </p:sp>
      <p:sp>
        <p:nvSpPr>
          <p:cNvPr id="4" name="Rectangle 3"/>
          <p:cNvSpPr txBox="1">
            <a:spLocks noChangeArrowheads="1"/>
          </p:cNvSpPr>
          <p:nvPr/>
        </p:nvSpPr>
        <p:spPr bwMode="auto">
          <a:xfrm>
            <a:off x="2051720" y="1665495"/>
            <a:ext cx="6768752" cy="101664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a:lstStyle>
          <a:p>
            <a:pPr algn="r" rtl="1" eaLnBrk="1" hangingPunct="1">
              <a:lnSpc>
                <a:spcPct val="80000"/>
              </a:lnSpc>
              <a:defRPr/>
            </a:pPr>
            <a:r>
              <a:rPr lang="he-IL" sz="2400" kern="0" dirty="0">
                <a:effectLst/>
              </a:rPr>
              <a:t>הבדלים בין-תרבותיים כדרך לבחון השערה זו</a:t>
            </a:r>
          </a:p>
          <a:p>
            <a:pPr marL="633413" indent="-633413" eaLnBrk="1" hangingPunct="1">
              <a:lnSpc>
                <a:spcPct val="80000"/>
              </a:lnSpc>
              <a:buNone/>
              <a:defRPr/>
            </a:pPr>
            <a:r>
              <a:rPr lang="he-IL" sz="2400" kern="0" dirty="0">
                <a:effectLst/>
              </a:rPr>
              <a:t>	</a:t>
            </a:r>
            <a:r>
              <a:rPr lang="en-US" sz="1800" kern="0" dirty="0">
                <a:effectLst/>
              </a:rPr>
              <a:t>Jeffrey, </a:t>
            </a:r>
            <a:r>
              <a:rPr lang="en-US" sz="1800" kern="0" dirty="0" err="1">
                <a:effectLst/>
              </a:rPr>
              <a:t>Adlis</a:t>
            </a:r>
            <a:r>
              <a:rPr lang="en-US" sz="1800" kern="0" dirty="0">
                <a:effectLst/>
              </a:rPr>
              <a:t>, &amp; Forester, 1991; McCarthy, 1990; </a:t>
            </a:r>
            <a:r>
              <a:rPr lang="en-US" sz="1800" kern="0" dirty="0" err="1">
                <a:effectLst/>
              </a:rPr>
              <a:t>Stice</a:t>
            </a:r>
            <a:r>
              <a:rPr lang="en-US" sz="1800" kern="0" dirty="0">
                <a:effectLst/>
              </a:rPr>
              <a:t>, 1994</a:t>
            </a:r>
            <a:endParaRPr lang="he-IL" sz="1800" kern="0" dirty="0">
              <a:effectLst/>
            </a:endParaRPr>
          </a:p>
          <a:p>
            <a:pPr algn="r" rtl="1" eaLnBrk="1" hangingPunct="1">
              <a:lnSpc>
                <a:spcPct val="80000"/>
              </a:lnSpc>
              <a:defRPr/>
            </a:pPr>
            <a:endParaRPr lang="he-IL" sz="2400" kern="0" dirty="0">
              <a:effectLst/>
            </a:endParaRPr>
          </a:p>
        </p:txBody>
      </p:sp>
      <p:sp>
        <p:nvSpPr>
          <p:cNvPr id="2" name="TextBox 1">
            <a:extLst>
              <a:ext uri="{FF2B5EF4-FFF2-40B4-BE49-F238E27FC236}">
                <a16:creationId xmlns:a16="http://schemas.microsoft.com/office/drawing/2014/main" id="{A81AB885-F7CC-438E-ADF8-DC4AE3C4AE36}"/>
              </a:ext>
            </a:extLst>
          </p:cNvPr>
          <p:cNvSpPr txBox="1"/>
          <p:nvPr/>
        </p:nvSpPr>
        <p:spPr>
          <a:xfrm>
            <a:off x="827584" y="2682139"/>
            <a:ext cx="7632848" cy="1938992"/>
          </a:xfrm>
          <a:prstGeom prst="rect">
            <a:avLst/>
          </a:prstGeom>
          <a:noFill/>
        </p:spPr>
        <p:txBody>
          <a:bodyPr wrap="square" rtlCol="1">
            <a:spAutoFit/>
          </a:bodyPr>
          <a:lstStyle/>
          <a:p>
            <a:r>
              <a:rPr lang="he-IL" sz="2000" dirty="0"/>
              <a:t>ג'פרי ועמ' (1991) בחנו את השכיחות של הפרעות אכילה ודיכאון בארצות מערביות המעודדות את אידיאל הרזון (שוודיה, ארה"ב, אנגליה, צ'כוסלובקיה) לעומת ארצות לא-מערביות שאינן מעודדות זאת באופן אקטיבי (מצרים, איראן, הודו, אוגנדה)</a:t>
            </a:r>
          </a:p>
          <a:p>
            <a:endParaRPr lang="he-IL" sz="2000" dirty="0"/>
          </a:p>
          <a:p>
            <a:r>
              <a:rPr lang="he-IL" sz="2000" dirty="0"/>
              <a:t>האם תוכלו לנחש מה היה ההבדל בין המינים בשכיחות דיכאון?</a:t>
            </a:r>
          </a:p>
        </p:txBody>
      </p:sp>
    </p:spTree>
    <p:extLst>
      <p:ext uri="{BB962C8B-B14F-4D97-AF65-F5344CB8AC3E}">
        <p14:creationId xmlns:p14="http://schemas.microsoft.com/office/powerpoint/2010/main" val="2892658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TM03457496[[fn=Parallax]]</Template>
  <TotalTime>31490</TotalTime>
  <Words>1697</Words>
  <Application>Microsoft Office PowerPoint</Application>
  <PresentationFormat>On-screen Show (4:3)</PresentationFormat>
  <Paragraphs>313</Paragraphs>
  <Slides>45</Slides>
  <Notes>44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Arial</vt:lpstr>
      <vt:lpstr>Brush Script MT</vt:lpstr>
      <vt:lpstr>Corbel</vt:lpstr>
      <vt:lpstr>Guttman Mantova-Decor</vt:lpstr>
      <vt:lpstr>Tahoma</vt:lpstr>
      <vt:lpstr>Wingdings</vt:lpstr>
      <vt:lpstr>Parallax</vt:lpstr>
      <vt:lpstr>פסיכולוגיה אבנורמלית</vt:lpstr>
      <vt:lpstr>הקראת תיאור מקרה מתוך: עיבוד פרידה ואובדן בטיפול אצל אישה שסבלה מדיכאון נבון, רומן, ושפלר (התפרסם לראשונה בשיחות, 1989)</vt:lpstr>
      <vt:lpstr>עצב</vt:lpstr>
      <vt:lpstr>עצב</vt:lpstr>
      <vt:lpstr>דיכאון</vt:lpstr>
      <vt:lpstr>דיכאון</vt:lpstr>
      <vt:lpstr>דיכאון</vt:lpstr>
      <vt:lpstr>דיכאון</vt:lpstr>
      <vt:lpstr>דיכאון</vt:lpstr>
      <vt:lpstr>הפרעת דיכאון מאז'ורי Major Depressive Disorder )MDD(</vt:lpstr>
      <vt:lpstr>סימפטומים של אפיזודה דיכאונית</vt:lpstr>
      <vt:lpstr>סימפטומים של אפיזודה דיכאונית</vt:lpstr>
      <vt:lpstr>סימפטומים של אפיזודה דיכאונית</vt:lpstr>
      <vt:lpstr>סימפטומים של אפיזודה דיכאונית</vt:lpstr>
      <vt:lpstr>סימפטומים של אפיזודה דיכאונית</vt:lpstr>
      <vt:lpstr>אפיזודה דיכאונית: סימפטומים</vt:lpstr>
      <vt:lpstr>דיכאון: מהלך</vt:lpstr>
      <vt:lpstr>דיכאון: מהלך</vt:lpstr>
      <vt:lpstr>דיכאון: מהלך</vt:lpstr>
      <vt:lpstr>דיכאון: מהלך</vt:lpstr>
      <vt:lpstr>דיכאון: מהלך</vt:lpstr>
      <vt:lpstr>דיכאון: מהלך</vt:lpstr>
      <vt:lpstr>דיכאון: מהלך</vt:lpstr>
      <vt:lpstr>דיכאון: מהלך וטיפול</vt:lpstr>
      <vt:lpstr>PowerPoint Presentation</vt:lpstr>
      <vt:lpstr>דיכאון: מהלך</vt:lpstr>
      <vt:lpstr>דיכאון: מהלך</vt:lpstr>
      <vt:lpstr>I had a black dog, his name was depression</vt:lpstr>
      <vt:lpstr>MDD: Specifiers</vt:lpstr>
      <vt:lpstr>עם מאפיינים מלנכוליים</vt:lpstr>
      <vt:lpstr>עם מאפיינים מלנכוליים</vt:lpstr>
      <vt:lpstr>עם מאפיינים פסיכוטיים</vt:lpstr>
      <vt:lpstr>עם דפוס עונתי with seasonal pattern</vt:lpstr>
      <vt:lpstr>לקראת או אחרי לידה with peri-partum onset</vt:lpstr>
      <vt:lpstr>עוד specifiers</vt:lpstr>
      <vt:lpstr>דיכאון: שכיחות</vt:lpstr>
      <vt:lpstr>דיכאון: שכיחות</vt:lpstr>
      <vt:lpstr>דיכאון: גיל התחלה (onset)</vt:lpstr>
      <vt:lpstr>דיכאון וטכנולוגיה</vt:lpstr>
      <vt:lpstr>דיכאון: גיל התחלה (onset)</vt:lpstr>
      <vt:lpstr>דיכאון ונשים</vt:lpstr>
      <vt:lpstr>דיכאון ונשים</vt:lpstr>
      <vt:lpstr>דיכאון ונשים</vt:lpstr>
      <vt:lpstr>דיכאון ונשים</vt:lpstr>
      <vt:lpstr>דיכאון ונשים</vt:lpstr>
    </vt:vector>
  </TitlesOfParts>
  <Company>Ben-Gurion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Abnormal Psychology</dc:title>
  <dc:creator>Gary Diamond</dc:creator>
  <cp:lastModifiedBy>סופר</cp:lastModifiedBy>
  <cp:revision>1522</cp:revision>
  <dcterms:created xsi:type="dcterms:W3CDTF">2008-01-20T14:16:09Z</dcterms:created>
  <dcterms:modified xsi:type="dcterms:W3CDTF">2019-12-01T07:48:09Z</dcterms:modified>
</cp:coreProperties>
</file>