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4921" r:id="rId1"/>
  </p:sldMasterIdLst>
  <p:notesMasterIdLst>
    <p:notesMasterId r:id="rId70"/>
  </p:notesMasterIdLst>
  <p:handoutMasterIdLst>
    <p:handoutMasterId r:id="rId71"/>
  </p:handoutMasterIdLst>
  <p:sldIdLst>
    <p:sldId id="256" r:id="rId2"/>
    <p:sldId id="1455" r:id="rId3"/>
    <p:sldId id="789" r:id="rId4"/>
    <p:sldId id="1459" r:id="rId5"/>
    <p:sldId id="1378" r:id="rId6"/>
    <p:sldId id="1379" r:id="rId7"/>
    <p:sldId id="790" r:id="rId8"/>
    <p:sldId id="826" r:id="rId9"/>
    <p:sldId id="1421" r:id="rId10"/>
    <p:sldId id="796" r:id="rId11"/>
    <p:sldId id="798" r:id="rId12"/>
    <p:sldId id="800" r:id="rId13"/>
    <p:sldId id="799" r:id="rId14"/>
    <p:sldId id="1420" r:id="rId15"/>
    <p:sldId id="801" r:id="rId16"/>
    <p:sldId id="1380" r:id="rId17"/>
    <p:sldId id="1381" r:id="rId18"/>
    <p:sldId id="1382" r:id="rId19"/>
    <p:sldId id="1383" r:id="rId20"/>
    <p:sldId id="1384" r:id="rId21"/>
    <p:sldId id="1453" r:id="rId22"/>
    <p:sldId id="1433" r:id="rId23"/>
    <p:sldId id="793" r:id="rId24"/>
    <p:sldId id="804" r:id="rId25"/>
    <p:sldId id="1454" r:id="rId26"/>
    <p:sldId id="810" r:id="rId27"/>
    <p:sldId id="811" r:id="rId28"/>
    <p:sldId id="806" r:id="rId29"/>
    <p:sldId id="812" r:id="rId30"/>
    <p:sldId id="813" r:id="rId31"/>
    <p:sldId id="815" r:id="rId32"/>
    <p:sldId id="816" r:id="rId33"/>
    <p:sldId id="1440" r:id="rId34"/>
    <p:sldId id="1450" r:id="rId35"/>
    <p:sldId id="1441" r:id="rId36"/>
    <p:sldId id="1442" r:id="rId37"/>
    <p:sldId id="1443" r:id="rId38"/>
    <p:sldId id="1451" r:id="rId39"/>
    <p:sldId id="1444" r:id="rId40"/>
    <p:sldId id="1385" r:id="rId41"/>
    <p:sldId id="1424" r:id="rId42"/>
    <p:sldId id="1425" r:id="rId43"/>
    <p:sldId id="1426" r:id="rId44"/>
    <p:sldId id="820" r:id="rId45"/>
    <p:sldId id="1448" r:id="rId46"/>
    <p:sldId id="1449" r:id="rId47"/>
    <p:sldId id="1434" r:id="rId48"/>
    <p:sldId id="1447" r:id="rId49"/>
    <p:sldId id="1452" r:id="rId50"/>
    <p:sldId id="821" r:id="rId51"/>
    <p:sldId id="1416" r:id="rId52"/>
    <p:sldId id="1429" r:id="rId53"/>
    <p:sldId id="1430" r:id="rId54"/>
    <p:sldId id="822" r:id="rId55"/>
    <p:sldId id="1431" r:id="rId56"/>
    <p:sldId id="825" r:id="rId57"/>
    <p:sldId id="1456" r:id="rId58"/>
    <p:sldId id="1457" r:id="rId59"/>
    <p:sldId id="828" r:id="rId60"/>
    <p:sldId id="829" r:id="rId61"/>
    <p:sldId id="1437" r:id="rId62"/>
    <p:sldId id="836" r:id="rId63"/>
    <p:sldId id="832" r:id="rId64"/>
    <p:sldId id="834" r:id="rId65"/>
    <p:sldId id="1386" r:id="rId66"/>
    <p:sldId id="835" r:id="rId67"/>
    <p:sldId id="1427" r:id="rId68"/>
    <p:sldId id="1458" r:id="rId69"/>
  </p:sldIdLst>
  <p:sldSz cx="9144000" cy="6858000" type="screen4x3"/>
  <p:notesSz cx="6669088" cy="97758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79">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6E7DD7-8DB3-421B-977C-70D6ED0DD8BD}" v="4" dt="2024-06-29T09:44:20.735"/>
    <p1510:client id="{30B610C9-2386-4281-A223-CFEAD60BA825}" v="70" dt="2024-06-29T10:04:12.2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013" autoAdjust="0"/>
    <p:restoredTop sz="57728" autoAdjust="0"/>
  </p:normalViewPr>
  <p:slideViewPr>
    <p:cSldViewPr>
      <p:cViewPr varScale="1">
        <p:scale>
          <a:sx n="69" d="100"/>
          <a:sy n="69" d="100"/>
        </p:scale>
        <p:origin x="271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7" d="100"/>
          <a:sy n="57" d="100"/>
        </p:scale>
        <p:origin x="-1836" y="-90"/>
      </p:cViewPr>
      <p:guideLst>
        <p:guide orient="horz" pos="3079"/>
        <p:guide pos="210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microsoft.com/office/2016/11/relationships/changesInfo" Target="changesInfos/changesInfo1.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נירית סופר- דודק" userId="b5e827ce-cd4c-4f48-807a-be91707f9a31" providerId="ADAL" clId="{30B610C9-2386-4281-A223-CFEAD60BA825}"/>
    <pc:docChg chg="custSel delSld modSld">
      <pc:chgData name="נירית סופר- דודק" userId="b5e827ce-cd4c-4f48-807a-be91707f9a31" providerId="ADAL" clId="{30B610C9-2386-4281-A223-CFEAD60BA825}" dt="2024-06-29T10:11:07.535" v="63" actId="478"/>
      <pc:docMkLst>
        <pc:docMk/>
      </pc:docMkLst>
      <pc:sldChg chg="delSp mod delAnim">
        <pc:chgData name="נירית סופר- דודק" userId="b5e827ce-cd4c-4f48-807a-be91707f9a31" providerId="ADAL" clId="{30B610C9-2386-4281-A223-CFEAD60BA825}" dt="2024-06-29T10:10:12.372" v="61" actId="478"/>
        <pc:sldMkLst>
          <pc:docMk/>
          <pc:sldMk cId="0" sldId="790"/>
        </pc:sldMkLst>
        <pc:picChg chg="del">
          <ac:chgData name="נירית סופר- דודק" userId="b5e827ce-cd4c-4f48-807a-be91707f9a31" providerId="ADAL" clId="{30B610C9-2386-4281-A223-CFEAD60BA825}" dt="2024-06-29T10:10:12.372" v="61" actId="478"/>
          <ac:picMkLst>
            <pc:docMk/>
            <pc:sldMk cId="0" sldId="790"/>
            <ac:picMk id="6" creationId="{00000000-0000-0000-0000-000000000000}"/>
          </ac:picMkLst>
        </pc:picChg>
        <pc:picChg chg="del">
          <ac:chgData name="נירית סופר- דודק" userId="b5e827ce-cd4c-4f48-807a-be91707f9a31" providerId="ADAL" clId="{30B610C9-2386-4281-A223-CFEAD60BA825}" dt="2024-06-29T10:10:10.385" v="60" actId="478"/>
          <ac:picMkLst>
            <pc:docMk/>
            <pc:sldMk cId="0" sldId="790"/>
            <ac:picMk id="8" creationId="{00000000-0000-0000-0000-000000000000}"/>
          </ac:picMkLst>
        </pc:picChg>
      </pc:sldChg>
      <pc:sldChg chg="modNotes">
        <pc:chgData name="נירית סופר- דודק" userId="b5e827ce-cd4c-4f48-807a-be91707f9a31" providerId="ADAL" clId="{30B610C9-2386-4281-A223-CFEAD60BA825}" dt="2024-06-29T10:04:11.637" v="3" actId="368"/>
        <pc:sldMkLst>
          <pc:docMk/>
          <pc:sldMk cId="2663963550" sldId="1378"/>
        </pc:sldMkLst>
      </pc:sldChg>
      <pc:sldChg chg="modNotes">
        <pc:chgData name="נירית סופר- דודק" userId="b5e827ce-cd4c-4f48-807a-be91707f9a31" providerId="ADAL" clId="{30B610C9-2386-4281-A223-CFEAD60BA825}" dt="2024-06-29T10:04:11.752" v="9" actId="368"/>
        <pc:sldMkLst>
          <pc:docMk/>
          <pc:sldMk cId="0" sldId="1380"/>
        </pc:sldMkLst>
      </pc:sldChg>
      <pc:sldChg chg="modNotes">
        <pc:chgData name="נירית סופר- דודק" userId="b5e827ce-cd4c-4f48-807a-be91707f9a31" providerId="ADAL" clId="{30B610C9-2386-4281-A223-CFEAD60BA825}" dt="2024-06-29T10:04:11.757" v="11" actId="368"/>
        <pc:sldMkLst>
          <pc:docMk/>
          <pc:sldMk cId="0" sldId="1381"/>
        </pc:sldMkLst>
      </pc:sldChg>
      <pc:sldChg chg="modNotes">
        <pc:chgData name="נירית סופר- דודק" userId="b5e827ce-cd4c-4f48-807a-be91707f9a31" providerId="ADAL" clId="{30B610C9-2386-4281-A223-CFEAD60BA825}" dt="2024-06-29T10:04:11.761" v="13" actId="368"/>
        <pc:sldMkLst>
          <pc:docMk/>
          <pc:sldMk cId="0" sldId="1382"/>
        </pc:sldMkLst>
      </pc:sldChg>
      <pc:sldChg chg="delSp mod modNotes">
        <pc:chgData name="נירית סופר- דודק" userId="b5e827ce-cd4c-4f48-807a-be91707f9a31" providerId="ADAL" clId="{30B610C9-2386-4281-A223-CFEAD60BA825}" dt="2024-06-29T10:10:54.058" v="62" actId="478"/>
        <pc:sldMkLst>
          <pc:docMk/>
          <pc:sldMk cId="0" sldId="1383"/>
        </pc:sldMkLst>
        <pc:picChg chg="del">
          <ac:chgData name="נירית סופר- דודק" userId="b5e827ce-cd4c-4f48-807a-be91707f9a31" providerId="ADAL" clId="{30B610C9-2386-4281-A223-CFEAD60BA825}" dt="2024-06-29T10:10:54.058" v="62" actId="478"/>
          <ac:picMkLst>
            <pc:docMk/>
            <pc:sldMk cId="0" sldId="1383"/>
            <ac:picMk id="5" creationId="{00000000-0000-0000-0000-000000000000}"/>
          </ac:picMkLst>
        </pc:picChg>
      </pc:sldChg>
      <pc:sldChg chg="modNotes">
        <pc:chgData name="נירית סופר- דודק" userId="b5e827ce-cd4c-4f48-807a-be91707f9a31" providerId="ADAL" clId="{30B610C9-2386-4281-A223-CFEAD60BA825}" dt="2024-06-29T10:04:11.785" v="21" actId="368"/>
        <pc:sldMkLst>
          <pc:docMk/>
          <pc:sldMk cId="0" sldId="1384"/>
        </pc:sldMkLst>
      </pc:sldChg>
      <pc:sldChg chg="modNotes">
        <pc:chgData name="נירית סופר- דודק" userId="b5e827ce-cd4c-4f48-807a-be91707f9a31" providerId="ADAL" clId="{30B610C9-2386-4281-A223-CFEAD60BA825}" dt="2024-06-29T10:04:12" v="29" actId="368"/>
        <pc:sldMkLst>
          <pc:docMk/>
          <pc:sldMk cId="0" sldId="1385"/>
        </pc:sldMkLst>
      </pc:sldChg>
      <pc:sldChg chg="modNotes">
        <pc:chgData name="נירית סופר- דודק" userId="b5e827ce-cd4c-4f48-807a-be91707f9a31" providerId="ADAL" clId="{30B610C9-2386-4281-A223-CFEAD60BA825}" dt="2024-06-29T10:04:12.217" v="51" actId="368"/>
        <pc:sldMkLst>
          <pc:docMk/>
          <pc:sldMk cId="0" sldId="1386"/>
        </pc:sldMkLst>
      </pc:sldChg>
      <pc:sldChg chg="modNotes">
        <pc:chgData name="נירית סופר- דודק" userId="b5e827ce-cd4c-4f48-807a-be91707f9a31" providerId="ADAL" clId="{30B610C9-2386-4281-A223-CFEAD60BA825}" dt="2024-06-29T10:04:12.107" v="43" actId="368"/>
        <pc:sldMkLst>
          <pc:docMk/>
          <pc:sldMk cId="0" sldId="1416"/>
        </pc:sldMkLst>
      </pc:sldChg>
      <pc:sldChg chg="modNotes">
        <pc:chgData name="נירית סופר- דודק" userId="b5e827ce-cd4c-4f48-807a-be91707f9a31" providerId="ADAL" clId="{30B610C9-2386-4281-A223-CFEAD60BA825}" dt="2024-06-29T10:04:11.732" v="7" actId="368"/>
        <pc:sldMkLst>
          <pc:docMk/>
          <pc:sldMk cId="1241929796" sldId="1420"/>
        </pc:sldMkLst>
      </pc:sldChg>
      <pc:sldChg chg="modNotes">
        <pc:chgData name="נירית סופר- דודק" userId="b5e827ce-cd4c-4f48-807a-be91707f9a31" providerId="ADAL" clId="{30B610C9-2386-4281-A223-CFEAD60BA825}" dt="2024-06-29T10:04:11.685" v="5" actId="368"/>
        <pc:sldMkLst>
          <pc:docMk/>
          <pc:sldMk cId="3438266267" sldId="1421"/>
        </pc:sldMkLst>
      </pc:sldChg>
      <pc:sldChg chg="del modNotes">
        <pc:chgData name="נירית סופר- דודק" userId="b5e827ce-cd4c-4f48-807a-be91707f9a31" providerId="ADAL" clId="{30B610C9-2386-4281-A223-CFEAD60BA825}" dt="2024-06-29T10:06:09.687" v="57" actId="47"/>
        <pc:sldMkLst>
          <pc:docMk/>
          <pc:sldMk cId="0" sldId="1422"/>
        </pc:sldMkLst>
      </pc:sldChg>
      <pc:sldChg chg="del modNotes">
        <pc:chgData name="נירית סופר- דודק" userId="b5e827ce-cd4c-4f48-807a-be91707f9a31" providerId="ADAL" clId="{30B610C9-2386-4281-A223-CFEAD60BA825}" dt="2024-06-29T10:06:11.747" v="58" actId="47"/>
        <pc:sldMkLst>
          <pc:docMk/>
          <pc:sldMk cId="0" sldId="1423"/>
        </pc:sldMkLst>
      </pc:sldChg>
      <pc:sldChg chg="modNotes">
        <pc:chgData name="נירית סופר- דודק" userId="b5e827ce-cd4c-4f48-807a-be91707f9a31" providerId="ADAL" clId="{30B610C9-2386-4281-A223-CFEAD60BA825}" dt="2024-06-29T10:04:12.017" v="31" actId="368"/>
        <pc:sldMkLst>
          <pc:docMk/>
          <pc:sldMk cId="0" sldId="1425"/>
        </pc:sldMkLst>
      </pc:sldChg>
      <pc:sldChg chg="modNotes">
        <pc:chgData name="נירית סופר- דודק" userId="b5e827ce-cd4c-4f48-807a-be91707f9a31" providerId="ADAL" clId="{30B610C9-2386-4281-A223-CFEAD60BA825}" dt="2024-06-29T10:04:12.033" v="33" actId="368"/>
        <pc:sldMkLst>
          <pc:docMk/>
          <pc:sldMk cId="0" sldId="1426"/>
        </pc:sldMkLst>
      </pc:sldChg>
      <pc:sldChg chg="modNotes">
        <pc:chgData name="נירית סופר- דודק" userId="b5e827ce-cd4c-4f48-807a-be91707f9a31" providerId="ADAL" clId="{30B610C9-2386-4281-A223-CFEAD60BA825}" dt="2024-06-29T10:04:13.818" v="54" actId="27636"/>
        <pc:sldMkLst>
          <pc:docMk/>
          <pc:sldMk cId="0" sldId="1427"/>
        </pc:sldMkLst>
      </pc:sldChg>
      <pc:sldChg chg="modNotes">
        <pc:chgData name="נירית סופר- דודק" userId="b5e827ce-cd4c-4f48-807a-be91707f9a31" providerId="ADAL" clId="{30B610C9-2386-4281-A223-CFEAD60BA825}" dt="2024-06-29T10:04:12.112" v="45" actId="368"/>
        <pc:sldMkLst>
          <pc:docMk/>
          <pc:sldMk cId="0" sldId="1429"/>
        </pc:sldMkLst>
      </pc:sldChg>
      <pc:sldChg chg="modNotes">
        <pc:chgData name="נירית סופר- דודק" userId="b5e827ce-cd4c-4f48-807a-be91707f9a31" providerId="ADAL" clId="{30B610C9-2386-4281-A223-CFEAD60BA825}" dt="2024-06-29T10:04:12.126" v="47" actId="368"/>
        <pc:sldMkLst>
          <pc:docMk/>
          <pc:sldMk cId="0" sldId="1430"/>
        </pc:sldMkLst>
      </pc:sldChg>
      <pc:sldChg chg="modNotes">
        <pc:chgData name="נירית סופר- דודק" userId="b5e827ce-cd4c-4f48-807a-be91707f9a31" providerId="ADAL" clId="{30B610C9-2386-4281-A223-CFEAD60BA825}" dt="2024-06-29T10:04:12.080" v="39" actId="368"/>
        <pc:sldMkLst>
          <pc:docMk/>
          <pc:sldMk cId="0" sldId="1434"/>
        </pc:sldMkLst>
      </pc:sldChg>
      <pc:sldChg chg="modNotes">
        <pc:chgData name="נירית סופר- דודק" userId="b5e827ce-cd4c-4f48-807a-be91707f9a31" providerId="ADAL" clId="{30B610C9-2386-4281-A223-CFEAD60BA825}" dt="2024-06-29T10:04:12.176" v="49" actId="368"/>
        <pc:sldMkLst>
          <pc:docMk/>
          <pc:sldMk cId="3438266267" sldId="1437"/>
        </pc:sldMkLst>
      </pc:sldChg>
      <pc:sldChg chg="modNotes">
        <pc:chgData name="נירית סופר- דודק" userId="b5e827ce-cd4c-4f48-807a-be91707f9a31" providerId="ADAL" clId="{30B610C9-2386-4281-A223-CFEAD60BA825}" dt="2024-06-29T10:04:11.985" v="27" actId="368"/>
        <pc:sldMkLst>
          <pc:docMk/>
          <pc:sldMk cId="0" sldId="1444"/>
        </pc:sldMkLst>
      </pc:sldChg>
      <pc:sldChg chg="del">
        <pc:chgData name="נירית סופר- דודק" userId="b5e827ce-cd4c-4f48-807a-be91707f9a31" providerId="ADAL" clId="{30B610C9-2386-4281-A223-CFEAD60BA825}" dt="2024-06-29T10:04:58.828" v="56" actId="47"/>
        <pc:sldMkLst>
          <pc:docMk/>
          <pc:sldMk cId="0" sldId="1445"/>
        </pc:sldMkLst>
      </pc:sldChg>
      <pc:sldChg chg="del">
        <pc:chgData name="נירית סופר- דודק" userId="b5e827ce-cd4c-4f48-807a-be91707f9a31" providerId="ADAL" clId="{30B610C9-2386-4281-A223-CFEAD60BA825}" dt="2024-06-29T10:04:56.857" v="55" actId="47"/>
        <pc:sldMkLst>
          <pc:docMk/>
          <pc:sldMk cId="0" sldId="1446"/>
        </pc:sldMkLst>
      </pc:sldChg>
      <pc:sldChg chg="modNotes">
        <pc:chgData name="נירית סופר- דודק" userId="b5e827ce-cd4c-4f48-807a-be91707f9a31" providerId="ADAL" clId="{30B610C9-2386-4281-A223-CFEAD60BA825}" dt="2024-06-29T10:04:12.096" v="41" actId="368"/>
        <pc:sldMkLst>
          <pc:docMk/>
          <pc:sldMk cId="0" sldId="1447"/>
        </pc:sldMkLst>
      </pc:sldChg>
      <pc:sldChg chg="modNotes">
        <pc:chgData name="נירית סופר- דודק" userId="b5e827ce-cd4c-4f48-807a-be91707f9a31" providerId="ADAL" clId="{30B610C9-2386-4281-A223-CFEAD60BA825}" dt="2024-06-29T10:04:12.050" v="35" actId="368"/>
        <pc:sldMkLst>
          <pc:docMk/>
          <pc:sldMk cId="0" sldId="1448"/>
        </pc:sldMkLst>
      </pc:sldChg>
      <pc:sldChg chg="modNotes">
        <pc:chgData name="נירית סופר- דודק" userId="b5e827ce-cd4c-4f48-807a-be91707f9a31" providerId="ADAL" clId="{30B610C9-2386-4281-A223-CFEAD60BA825}" dt="2024-06-29T10:04:12.064" v="37" actId="368"/>
        <pc:sldMkLst>
          <pc:docMk/>
          <pc:sldMk cId="0" sldId="1449"/>
        </pc:sldMkLst>
      </pc:sldChg>
      <pc:sldChg chg="modNotes">
        <pc:chgData name="נירית סופר- דודק" userId="b5e827ce-cd4c-4f48-807a-be91707f9a31" providerId="ADAL" clId="{30B610C9-2386-4281-A223-CFEAD60BA825}" dt="2024-06-29T10:04:11.953" v="25" actId="368"/>
        <pc:sldMkLst>
          <pc:docMk/>
          <pc:sldMk cId="0" sldId="1450"/>
        </pc:sldMkLst>
      </pc:sldChg>
      <pc:sldChg chg="modNotes">
        <pc:chgData name="נירית סופר- דודק" userId="b5e827ce-cd4c-4f48-807a-be91707f9a31" providerId="ADAL" clId="{30B610C9-2386-4281-A223-CFEAD60BA825}" dt="2024-06-29T10:04:11.795" v="23" actId="368"/>
        <pc:sldMkLst>
          <pc:docMk/>
          <pc:sldMk cId="3524308436" sldId="1453"/>
        </pc:sldMkLst>
      </pc:sldChg>
      <pc:sldChg chg="delSp mod">
        <pc:chgData name="נירית סופר- דודק" userId="b5e827ce-cd4c-4f48-807a-be91707f9a31" providerId="ADAL" clId="{30B610C9-2386-4281-A223-CFEAD60BA825}" dt="2024-06-29T10:11:07.535" v="63" actId="478"/>
        <pc:sldMkLst>
          <pc:docMk/>
          <pc:sldMk cId="2475502571" sldId="1454"/>
        </pc:sldMkLst>
        <pc:picChg chg="del">
          <ac:chgData name="נירית סופר- דודק" userId="b5e827ce-cd4c-4f48-807a-be91707f9a31" providerId="ADAL" clId="{30B610C9-2386-4281-A223-CFEAD60BA825}" dt="2024-06-29T10:11:07.535" v="63" actId="478"/>
          <ac:picMkLst>
            <pc:docMk/>
            <pc:sldMk cId="2475502571" sldId="1454"/>
            <ac:picMk id="2" creationId="{00000000-0000-0000-0000-000000000000}"/>
          </ac:picMkLst>
        </pc:picChg>
      </pc:sldChg>
      <pc:sldChg chg="delSp mod modNotes">
        <pc:chgData name="נירית סופר- דודק" userId="b5e827ce-cd4c-4f48-807a-be91707f9a31" providerId="ADAL" clId="{30B610C9-2386-4281-A223-CFEAD60BA825}" dt="2024-06-29T10:09:58.530" v="59" actId="478"/>
        <pc:sldMkLst>
          <pc:docMk/>
          <pc:sldMk cId="4151845904" sldId="1459"/>
        </pc:sldMkLst>
        <pc:picChg chg="del">
          <ac:chgData name="נירית סופר- דודק" userId="b5e827ce-cd4c-4f48-807a-be91707f9a31" providerId="ADAL" clId="{30B610C9-2386-4281-A223-CFEAD60BA825}" dt="2024-06-29T10:09:58.530" v="59" actId="478"/>
          <ac:picMkLst>
            <pc:docMk/>
            <pc:sldMk cId="4151845904" sldId="1459"/>
            <ac:picMk id="5" creationId="{00000000-0000-0000-0000-000000000000}"/>
          </ac:picMkLst>
        </pc:picChg>
      </pc:sldChg>
    </pc:docChg>
  </pc:docChgLst>
  <pc:docChgLst>
    <pc:chgData name="נירית סופר- דודק" userId="b5e827ce-cd4c-4f48-807a-be91707f9a31" providerId="ADAL" clId="{0C6E7DD7-8DB3-421B-977C-70D6ED0DD8BD}"/>
    <pc:docChg chg="custSel addSld delSld modSld">
      <pc:chgData name="נירית סופר- דודק" userId="b5e827ce-cd4c-4f48-807a-be91707f9a31" providerId="ADAL" clId="{0C6E7DD7-8DB3-421B-977C-70D6ED0DD8BD}" dt="2024-06-29T10:02:26.314" v="507" actId="47"/>
      <pc:docMkLst>
        <pc:docMk/>
      </pc:docMkLst>
      <pc:sldChg chg="delSp modSp del mod">
        <pc:chgData name="נירית סופר- דודק" userId="b5e827ce-cd4c-4f48-807a-be91707f9a31" providerId="ADAL" clId="{0C6E7DD7-8DB3-421B-977C-70D6ED0DD8BD}" dt="2024-06-29T09:43:54.740" v="423" actId="47"/>
        <pc:sldMkLst>
          <pc:docMk/>
          <pc:sldMk cId="0" sldId="791"/>
        </pc:sldMkLst>
        <pc:spChg chg="mod">
          <ac:chgData name="נירית סופר- דודק" userId="b5e827ce-cd4c-4f48-807a-be91707f9a31" providerId="ADAL" clId="{0C6E7DD7-8DB3-421B-977C-70D6ED0DD8BD}" dt="2024-06-29T09:42:03.536" v="403" actId="21"/>
          <ac:spMkLst>
            <pc:docMk/>
            <pc:sldMk cId="0" sldId="791"/>
            <ac:spMk id="1125379" creationId="{00000000-0000-0000-0000-000000000000}"/>
          </ac:spMkLst>
        </pc:spChg>
        <pc:picChg chg="del">
          <ac:chgData name="נירית סופר- דודק" userId="b5e827ce-cd4c-4f48-807a-be91707f9a31" providerId="ADAL" clId="{0C6E7DD7-8DB3-421B-977C-70D6ED0DD8BD}" dt="2024-06-29T09:43:24.505" v="419" actId="21"/>
          <ac:picMkLst>
            <pc:docMk/>
            <pc:sldMk cId="0" sldId="791"/>
            <ac:picMk id="4" creationId="{00000000-0000-0000-0000-000000000000}"/>
          </ac:picMkLst>
        </pc:picChg>
      </pc:sldChg>
      <pc:sldChg chg="modNotesTx">
        <pc:chgData name="נירית סופר- דודק" userId="b5e827ce-cd4c-4f48-807a-be91707f9a31" providerId="ADAL" clId="{0C6E7DD7-8DB3-421B-977C-70D6ED0DD8BD}" dt="2024-06-29T09:52:57.820" v="506" actId="20577"/>
        <pc:sldMkLst>
          <pc:docMk/>
          <pc:sldMk cId="0" sldId="796"/>
        </pc:sldMkLst>
      </pc:sldChg>
      <pc:sldChg chg="add modNotesTx">
        <pc:chgData name="נירית סופר- דודק" userId="b5e827ce-cd4c-4f48-807a-be91707f9a31" providerId="ADAL" clId="{0C6E7DD7-8DB3-421B-977C-70D6ED0DD8BD}" dt="2024-06-29T09:45:14.795" v="427" actId="20577"/>
        <pc:sldMkLst>
          <pc:docMk/>
          <pc:sldMk cId="2663963550" sldId="1378"/>
        </pc:sldMkLst>
      </pc:sldChg>
      <pc:sldChg chg="del">
        <pc:chgData name="נירית סופר- דודק" userId="b5e827ce-cd4c-4f48-807a-be91707f9a31" providerId="ADAL" clId="{0C6E7DD7-8DB3-421B-977C-70D6ED0DD8BD}" dt="2024-06-29T09:44:14.030" v="424" actId="2696"/>
        <pc:sldMkLst>
          <pc:docMk/>
          <pc:sldMk cId="3981847477" sldId="1379"/>
        </pc:sldMkLst>
      </pc:sldChg>
      <pc:sldChg chg="del">
        <pc:chgData name="נירית סופר- דודק" userId="b5e827ce-cd4c-4f48-807a-be91707f9a31" providerId="ADAL" clId="{0C6E7DD7-8DB3-421B-977C-70D6ED0DD8BD}" dt="2024-06-29T10:02:26.314" v="507" actId="47"/>
        <pc:sldMkLst>
          <pc:docMk/>
          <pc:sldMk cId="0" sldId="1439"/>
        </pc:sldMkLst>
      </pc:sldChg>
      <pc:sldChg chg="addSp modSp new mod modNotesTx">
        <pc:chgData name="נירית סופר- דודק" userId="b5e827ce-cd4c-4f48-807a-be91707f9a31" providerId="ADAL" clId="{0C6E7DD7-8DB3-421B-977C-70D6ED0DD8BD}" dt="2024-06-29T09:43:36.787" v="422" actId="1076"/>
        <pc:sldMkLst>
          <pc:docMk/>
          <pc:sldMk cId="4151845904" sldId="1459"/>
        </pc:sldMkLst>
        <pc:spChg chg="mod">
          <ac:chgData name="נירית סופר- דודק" userId="b5e827ce-cd4c-4f48-807a-be91707f9a31" providerId="ADAL" clId="{0C6E7DD7-8DB3-421B-977C-70D6ED0DD8BD}" dt="2024-06-29T09:37:56.265" v="21" actId="122"/>
          <ac:spMkLst>
            <pc:docMk/>
            <pc:sldMk cId="4151845904" sldId="1459"/>
            <ac:spMk id="2" creationId="{D5180788-42C0-0D15-14A2-74B8D58BD6C3}"/>
          </ac:spMkLst>
        </pc:spChg>
        <pc:spChg chg="mod">
          <ac:chgData name="נירית סופר- דודק" userId="b5e827ce-cd4c-4f48-807a-be91707f9a31" providerId="ADAL" clId="{0C6E7DD7-8DB3-421B-977C-70D6ED0DD8BD}" dt="2024-06-29T09:42:35.913" v="414" actId="6549"/>
          <ac:spMkLst>
            <pc:docMk/>
            <pc:sldMk cId="4151845904" sldId="1459"/>
            <ac:spMk id="3" creationId="{BF689FC3-5052-C98E-AEDF-DDFB0CCEE636}"/>
          </ac:spMkLst>
        </pc:spChg>
        <pc:spChg chg="add mod">
          <ac:chgData name="נירית סופר- דודק" userId="b5e827ce-cd4c-4f48-807a-be91707f9a31" providerId="ADAL" clId="{0C6E7DD7-8DB3-421B-977C-70D6ED0DD8BD}" dt="2024-06-29T09:42:50.662" v="417" actId="208"/>
          <ac:spMkLst>
            <pc:docMk/>
            <pc:sldMk cId="4151845904" sldId="1459"/>
            <ac:spMk id="4" creationId="{F8B58B7D-CA6B-2621-0351-AFEDB6CAEF0F}"/>
          </ac:spMkLst>
        </pc:spChg>
        <pc:picChg chg="add mod">
          <ac:chgData name="נירית סופר- דודק" userId="b5e827ce-cd4c-4f48-807a-be91707f9a31" providerId="ADAL" clId="{0C6E7DD7-8DB3-421B-977C-70D6ED0DD8BD}" dt="2024-06-29T09:43:36.787" v="422" actId="1076"/>
          <ac:picMkLst>
            <pc:docMk/>
            <pc:sldMk cId="4151845904" sldId="1459"/>
            <ac:picMk id="5" creationId="{00000000-0000-0000-0000-00000000000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5954" name="Rectangle 2"/>
          <p:cNvSpPr>
            <a:spLocks noGrp="1" noChangeArrowheads="1"/>
          </p:cNvSpPr>
          <p:nvPr>
            <p:ph type="hdr" sz="quarter"/>
          </p:nvPr>
        </p:nvSpPr>
        <p:spPr bwMode="auto">
          <a:xfrm>
            <a:off x="3779838" y="0"/>
            <a:ext cx="288925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a:defRPr sz="1200">
                <a:solidFill>
                  <a:schemeClr val="tx1"/>
                </a:solidFill>
                <a:latin typeface="Arial" pitchFamily="34" charset="0"/>
              </a:defRPr>
            </a:lvl1pPr>
          </a:lstStyle>
          <a:p>
            <a:pPr>
              <a:defRPr/>
            </a:pPr>
            <a:endParaRPr lang="en-US"/>
          </a:p>
        </p:txBody>
      </p:sp>
      <p:sp>
        <p:nvSpPr>
          <p:cNvPr id="1405955" name="Rectangle 3"/>
          <p:cNvSpPr>
            <a:spLocks noGrp="1" noChangeArrowheads="1"/>
          </p:cNvSpPr>
          <p:nvPr>
            <p:ph type="dt" sz="quarter" idx="1"/>
          </p:nvPr>
        </p:nvSpPr>
        <p:spPr bwMode="auto">
          <a:xfrm>
            <a:off x="1588" y="0"/>
            <a:ext cx="288925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1">
              <a:defRPr sz="1200">
                <a:solidFill>
                  <a:schemeClr val="tx1"/>
                </a:solidFill>
                <a:latin typeface="Arial" pitchFamily="34" charset="0"/>
              </a:defRPr>
            </a:lvl1pPr>
          </a:lstStyle>
          <a:p>
            <a:pPr>
              <a:defRPr/>
            </a:pPr>
            <a:endParaRPr lang="en-US"/>
          </a:p>
        </p:txBody>
      </p:sp>
      <p:sp>
        <p:nvSpPr>
          <p:cNvPr id="1405956" name="Rectangle 4"/>
          <p:cNvSpPr>
            <a:spLocks noGrp="1" noChangeArrowheads="1"/>
          </p:cNvSpPr>
          <p:nvPr>
            <p:ph type="ftr" sz="quarter" idx="2"/>
          </p:nvPr>
        </p:nvSpPr>
        <p:spPr bwMode="auto">
          <a:xfrm>
            <a:off x="3779838" y="9285288"/>
            <a:ext cx="288925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1">
              <a:defRPr sz="1200">
                <a:solidFill>
                  <a:schemeClr val="tx1"/>
                </a:solidFill>
                <a:latin typeface="Arial" pitchFamily="34" charset="0"/>
              </a:defRPr>
            </a:lvl1pPr>
          </a:lstStyle>
          <a:p>
            <a:pPr>
              <a:defRPr/>
            </a:pPr>
            <a:endParaRPr lang="en-US"/>
          </a:p>
        </p:txBody>
      </p:sp>
      <p:sp>
        <p:nvSpPr>
          <p:cNvPr id="1405957" name="Rectangle 5"/>
          <p:cNvSpPr>
            <a:spLocks noGrp="1" noChangeArrowheads="1"/>
          </p:cNvSpPr>
          <p:nvPr>
            <p:ph type="sldNum" sz="quarter" idx="3"/>
          </p:nvPr>
        </p:nvSpPr>
        <p:spPr bwMode="auto">
          <a:xfrm>
            <a:off x="1588" y="9285288"/>
            <a:ext cx="288925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1">
              <a:defRPr sz="1200">
                <a:solidFill>
                  <a:schemeClr val="tx1"/>
                </a:solidFill>
                <a:latin typeface="Arial" pitchFamily="34" charset="0"/>
              </a:defRPr>
            </a:lvl1pPr>
          </a:lstStyle>
          <a:p>
            <a:pPr>
              <a:defRPr/>
            </a:pPr>
            <a:fld id="{4EC853E1-21A9-46F2-A99F-52E1CA51F8F7}" type="slidenum">
              <a:rPr lang="he-IL"/>
              <a:pPr>
                <a:defRPr/>
              </a:pPr>
              <a:t>‹#›</a:t>
            </a:fld>
            <a:endParaRPr lang="en-US"/>
          </a:p>
        </p:txBody>
      </p:sp>
    </p:spTree>
    <p:extLst>
      <p:ext uri="{BB962C8B-B14F-4D97-AF65-F5344CB8AC3E}">
        <p14:creationId xmlns:p14="http://schemas.microsoft.com/office/powerpoint/2010/main" val="25579409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3779838" y="0"/>
            <a:ext cx="288925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a:defRPr sz="1200">
                <a:solidFill>
                  <a:schemeClr val="tx1"/>
                </a:solidFill>
                <a:latin typeface="Arial" pitchFamily="34" charset="0"/>
              </a:defRPr>
            </a:lvl1pPr>
          </a:lstStyle>
          <a:p>
            <a:pPr>
              <a:defRPr/>
            </a:pPr>
            <a:endParaRPr lang="en-US"/>
          </a:p>
        </p:txBody>
      </p:sp>
      <p:sp>
        <p:nvSpPr>
          <p:cNvPr id="3075" name="Rectangle 3"/>
          <p:cNvSpPr>
            <a:spLocks noGrp="1" noChangeArrowheads="1"/>
          </p:cNvSpPr>
          <p:nvPr>
            <p:ph type="dt" idx="1"/>
          </p:nvPr>
        </p:nvSpPr>
        <p:spPr bwMode="auto">
          <a:xfrm>
            <a:off x="1588" y="0"/>
            <a:ext cx="288925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1">
              <a:defRPr sz="1200">
                <a:solidFill>
                  <a:schemeClr val="tx1"/>
                </a:solidFill>
                <a:latin typeface="Arial" pitchFamily="34" charset="0"/>
              </a:defRPr>
            </a:lvl1pPr>
          </a:lstStyle>
          <a:p>
            <a:pPr>
              <a:defRPr/>
            </a:pPr>
            <a:endParaRPr lang="en-US"/>
          </a:p>
        </p:txBody>
      </p:sp>
      <p:sp>
        <p:nvSpPr>
          <p:cNvPr id="350212" name="Rectangle 4"/>
          <p:cNvSpPr>
            <a:spLocks noGrp="1" noRot="1" noChangeAspect="1" noChangeArrowheads="1" noTextEdit="1"/>
          </p:cNvSpPr>
          <p:nvPr>
            <p:ph type="sldImg" idx="2"/>
          </p:nvPr>
        </p:nvSpPr>
        <p:spPr bwMode="auto">
          <a:xfrm>
            <a:off x="892175" y="733425"/>
            <a:ext cx="4884738" cy="36655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666750" y="4643438"/>
            <a:ext cx="5335588" cy="43989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3779838" y="9285288"/>
            <a:ext cx="288925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1">
              <a:defRPr sz="1200">
                <a:solidFill>
                  <a:schemeClr val="tx1"/>
                </a:solidFill>
                <a:latin typeface="Arial" pitchFamily="34" charset="0"/>
              </a:defRPr>
            </a:lvl1pPr>
          </a:lstStyle>
          <a:p>
            <a:pPr>
              <a:defRPr/>
            </a:pPr>
            <a:endParaRPr lang="en-US"/>
          </a:p>
        </p:txBody>
      </p:sp>
      <p:sp>
        <p:nvSpPr>
          <p:cNvPr id="3079" name="Rectangle 7"/>
          <p:cNvSpPr>
            <a:spLocks noGrp="1" noChangeArrowheads="1"/>
          </p:cNvSpPr>
          <p:nvPr>
            <p:ph type="sldNum" sz="quarter" idx="5"/>
          </p:nvPr>
        </p:nvSpPr>
        <p:spPr bwMode="auto">
          <a:xfrm>
            <a:off x="1588" y="9285288"/>
            <a:ext cx="288925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1">
              <a:defRPr sz="1200">
                <a:solidFill>
                  <a:schemeClr val="tx1"/>
                </a:solidFill>
                <a:latin typeface="Arial" pitchFamily="34" charset="0"/>
              </a:defRPr>
            </a:lvl1pPr>
          </a:lstStyle>
          <a:p>
            <a:pPr>
              <a:defRPr/>
            </a:pPr>
            <a:fld id="{95681B3E-EA02-4339-8B18-EE2B25FEA22B}" type="slidenum">
              <a:rPr lang="he-IL"/>
              <a:pPr>
                <a:defRPr/>
              </a:pPr>
              <a:t>‹#›</a:t>
            </a:fld>
            <a:endParaRPr lang="en-US"/>
          </a:p>
        </p:txBody>
      </p:sp>
    </p:spTree>
    <p:extLst>
      <p:ext uri="{BB962C8B-B14F-4D97-AF65-F5344CB8AC3E}">
        <p14:creationId xmlns:p14="http://schemas.microsoft.com/office/powerpoint/2010/main" val="2140717532"/>
      </p:ext>
    </p:extLst>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6AFAAFC6-B8A2-474C-AFB1-FFB7CB46EEE1}" type="slidenum">
              <a:rPr lang="he-IL" sz="1200" smtClean="0">
                <a:solidFill>
                  <a:schemeClr val="tx1"/>
                </a:solidFill>
                <a:latin typeface="Arial" pitchFamily="34" charset="0"/>
              </a:rPr>
              <a:pPr eaLnBrk="1" hangingPunct="1"/>
              <a:t>1</a:t>
            </a:fld>
            <a:endParaRPr lang="en-US" sz="1200">
              <a:solidFill>
                <a:schemeClr val="tx1"/>
              </a:solidFill>
              <a:latin typeface="Arial" pitchFamily="34" charset="0"/>
            </a:endParaRPr>
          </a:p>
        </p:txBody>
      </p:sp>
      <p:sp>
        <p:nvSpPr>
          <p:cNvPr id="351235" name="Rectangle 2"/>
          <p:cNvSpPr>
            <a:spLocks noGrp="1" noRot="1" noChangeAspect="1" noChangeArrowheads="1" noTextEdit="1"/>
          </p:cNvSpPr>
          <p:nvPr>
            <p:ph type="sldImg"/>
          </p:nvPr>
        </p:nvSpPr>
        <p:spPr>
          <a:ln/>
        </p:spPr>
      </p:sp>
      <p:sp>
        <p:nvSpPr>
          <p:cNvPr id="351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F749EA5F-1636-4416-A872-323E9EBCE79D}" type="slidenum">
              <a:rPr lang="he-IL" sz="1200" smtClean="0">
                <a:solidFill>
                  <a:schemeClr val="tx1"/>
                </a:solidFill>
                <a:latin typeface="Arial" pitchFamily="34" charset="0"/>
              </a:rPr>
              <a:pPr eaLnBrk="1" hangingPunct="1"/>
              <a:t>3</a:t>
            </a:fld>
            <a:endParaRPr lang="en-US" sz="1200">
              <a:solidFill>
                <a:schemeClr val="tx1"/>
              </a:solidFill>
              <a:latin typeface="Arial" pitchFamily="34" charset="0"/>
            </a:endParaRPr>
          </a:p>
        </p:txBody>
      </p:sp>
      <p:sp>
        <p:nvSpPr>
          <p:cNvPr id="461827" name="Rectangle 2"/>
          <p:cNvSpPr>
            <a:spLocks noGrp="1" noRot="1" noChangeAspect="1" noChangeArrowheads="1" noTextEdit="1"/>
          </p:cNvSpPr>
          <p:nvPr>
            <p:ph type="sldImg"/>
          </p:nvPr>
        </p:nvSpPr>
        <p:spPr>
          <a:ln/>
        </p:spPr>
      </p:sp>
      <p:sp>
        <p:nvSpPr>
          <p:cNvPr id="461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5681B3E-EA02-4339-8B18-EE2B25FEA22B}" type="slidenum">
              <a:rPr lang="he-IL" smtClean="0"/>
              <a:pPr>
                <a:defRPr/>
              </a:pPr>
              <a:t>4</a:t>
            </a:fld>
            <a:endParaRPr lang="en-US"/>
          </a:p>
        </p:txBody>
      </p:sp>
    </p:spTree>
    <p:extLst>
      <p:ext uri="{BB962C8B-B14F-4D97-AF65-F5344CB8AC3E}">
        <p14:creationId xmlns:p14="http://schemas.microsoft.com/office/powerpoint/2010/main" val="2698205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dirty="0"/>
          </a:p>
        </p:txBody>
      </p:sp>
      <p:sp>
        <p:nvSpPr>
          <p:cNvPr id="4" name="מציין מיקום של מספר שקופית 3"/>
          <p:cNvSpPr>
            <a:spLocks noGrp="1"/>
          </p:cNvSpPr>
          <p:nvPr>
            <p:ph type="sldNum" sz="quarter" idx="10"/>
          </p:nvPr>
        </p:nvSpPr>
        <p:spPr/>
        <p:txBody>
          <a:bodyPr/>
          <a:lstStyle/>
          <a:p>
            <a:pPr>
              <a:defRPr/>
            </a:pPr>
            <a:fld id="{95681B3E-EA02-4339-8B18-EE2B25FEA22B}" type="slidenum">
              <a:rPr lang="he-IL" smtClean="0"/>
              <a:pPr>
                <a:defRPr/>
              </a:pPr>
              <a:t>5</a:t>
            </a:fld>
            <a:endParaRPr lang="en-US"/>
          </a:p>
        </p:txBody>
      </p:sp>
    </p:spTree>
    <p:extLst>
      <p:ext uri="{BB962C8B-B14F-4D97-AF65-F5344CB8AC3E}">
        <p14:creationId xmlns:p14="http://schemas.microsoft.com/office/powerpoint/2010/main" val="3795319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95681B3E-EA02-4339-8B18-EE2B25FEA22B}" type="slidenum">
              <a:rPr lang="he-IL" smtClean="0"/>
              <a:pPr>
                <a:defRPr/>
              </a:pPr>
              <a:t>6</a:t>
            </a:fld>
            <a:endParaRPr lang="en-US"/>
          </a:p>
        </p:txBody>
      </p:sp>
    </p:spTree>
    <p:extLst>
      <p:ext uri="{BB962C8B-B14F-4D97-AF65-F5344CB8AC3E}">
        <p14:creationId xmlns:p14="http://schemas.microsoft.com/office/powerpoint/2010/main" val="39331586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18EC15B1-27A3-4BF2-86E5-63588A4C9933}" type="slidenum">
              <a:rPr lang="he-IL" sz="1200" smtClean="0">
                <a:solidFill>
                  <a:schemeClr val="tx1"/>
                </a:solidFill>
                <a:latin typeface="Arial" pitchFamily="34" charset="0"/>
              </a:rPr>
              <a:pPr eaLnBrk="1" hangingPunct="1"/>
              <a:t>7</a:t>
            </a:fld>
            <a:endParaRPr lang="en-US" sz="1200">
              <a:solidFill>
                <a:schemeClr val="tx1"/>
              </a:solidFill>
              <a:latin typeface="Arial" pitchFamily="34" charset="0"/>
            </a:endParaRPr>
          </a:p>
        </p:txBody>
      </p:sp>
      <p:sp>
        <p:nvSpPr>
          <p:cNvPr id="462851" name="Rectangle 2"/>
          <p:cNvSpPr>
            <a:spLocks noGrp="1" noRot="1" noChangeAspect="1" noChangeArrowheads="1" noTextEdit="1"/>
          </p:cNvSpPr>
          <p:nvPr>
            <p:ph type="sldImg"/>
          </p:nvPr>
        </p:nvSpPr>
        <p:spPr>
          <a:ln/>
        </p:spPr>
      </p:sp>
      <p:sp>
        <p:nvSpPr>
          <p:cNvPr id="462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r" defTabSz="914400" rtl="1" eaLnBrk="1" fontAlgn="base" latinLnBrk="0" hangingPunct="1">
              <a:lnSpc>
                <a:spcPct val="100000"/>
              </a:lnSpc>
              <a:spcBef>
                <a:spcPct val="30000"/>
              </a:spcBef>
              <a:spcAft>
                <a:spcPct val="0"/>
              </a:spcAft>
              <a:buClrTx/>
              <a:buSzTx/>
              <a:buFontTx/>
              <a:buNone/>
              <a:tabLst/>
              <a:defRPr/>
            </a:pPr>
            <a:endParaRPr lang="he-IL"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CA4C4D7C-0A30-4046-AEB1-FAB80069BB62}" type="slidenum">
              <a:rPr lang="he-IL" sz="1200" smtClean="0">
                <a:solidFill>
                  <a:schemeClr val="tx1"/>
                </a:solidFill>
                <a:latin typeface="Arial" pitchFamily="34" charset="0"/>
              </a:rPr>
              <a:pPr eaLnBrk="1" hangingPunct="1"/>
              <a:t>8</a:t>
            </a:fld>
            <a:endParaRPr lang="en-US" sz="1200">
              <a:solidFill>
                <a:schemeClr val="tx1"/>
              </a:solidFill>
              <a:latin typeface="Arial" pitchFamily="34" charset="0"/>
            </a:endParaRPr>
          </a:p>
        </p:txBody>
      </p:sp>
      <p:sp>
        <p:nvSpPr>
          <p:cNvPr id="463875" name="Rectangle 2"/>
          <p:cNvSpPr>
            <a:spLocks noGrp="1" noRot="1" noChangeAspect="1" noChangeArrowheads="1" noTextEdit="1"/>
          </p:cNvSpPr>
          <p:nvPr>
            <p:ph type="sldImg"/>
          </p:nvPr>
        </p:nvSpPr>
        <p:spPr>
          <a:ln/>
        </p:spPr>
      </p:sp>
      <p:sp>
        <p:nvSpPr>
          <p:cNvPr id="463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95681B3E-EA02-4339-8B18-EE2B25FEA22B}" type="slidenum">
              <a:rPr lang="he-IL" smtClean="0"/>
              <a:pPr>
                <a:defRPr/>
              </a:pPr>
              <a:t>9</a:t>
            </a:fld>
            <a:endParaRPr lang="en-US"/>
          </a:p>
        </p:txBody>
      </p:sp>
    </p:spTree>
    <p:extLst>
      <p:ext uri="{BB962C8B-B14F-4D97-AF65-F5344CB8AC3E}">
        <p14:creationId xmlns:p14="http://schemas.microsoft.com/office/powerpoint/2010/main" val="1390250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621DCE79-1A81-4AD5-953B-F4036D4E50A7}" type="slidenum">
              <a:rPr lang="he-IL" sz="1200" smtClean="0">
                <a:solidFill>
                  <a:schemeClr val="tx1"/>
                </a:solidFill>
                <a:latin typeface="Arial" pitchFamily="34" charset="0"/>
              </a:rPr>
              <a:pPr eaLnBrk="1" hangingPunct="1"/>
              <a:t>10</a:t>
            </a:fld>
            <a:endParaRPr lang="en-US" sz="1200">
              <a:solidFill>
                <a:schemeClr val="tx1"/>
              </a:solidFill>
              <a:latin typeface="Arial" pitchFamily="34" charset="0"/>
            </a:endParaRPr>
          </a:p>
        </p:txBody>
      </p:sp>
      <p:sp>
        <p:nvSpPr>
          <p:cNvPr id="465923" name="Rectangle 2"/>
          <p:cNvSpPr>
            <a:spLocks noGrp="1" noRot="1" noChangeAspect="1" noChangeArrowheads="1" noTextEdit="1"/>
          </p:cNvSpPr>
          <p:nvPr>
            <p:ph type="sldImg"/>
          </p:nvPr>
        </p:nvSpPr>
        <p:spPr>
          <a:ln/>
        </p:spPr>
      </p:sp>
      <p:sp>
        <p:nvSpPr>
          <p:cNvPr id="465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138EA125-7238-48DF-8902-798D2BA8BAE3}" type="slidenum">
              <a:rPr lang="he-IL" sz="1200" smtClean="0">
                <a:solidFill>
                  <a:schemeClr val="tx1"/>
                </a:solidFill>
                <a:latin typeface="Arial" pitchFamily="34" charset="0"/>
              </a:rPr>
              <a:pPr eaLnBrk="1" hangingPunct="1"/>
              <a:t>11</a:t>
            </a:fld>
            <a:endParaRPr lang="en-US" sz="1200">
              <a:solidFill>
                <a:schemeClr val="tx1"/>
              </a:solidFill>
              <a:latin typeface="Arial" pitchFamily="34" charset="0"/>
            </a:endParaRPr>
          </a:p>
        </p:txBody>
      </p:sp>
      <p:sp>
        <p:nvSpPr>
          <p:cNvPr id="466947" name="Rectangle 2"/>
          <p:cNvSpPr>
            <a:spLocks noGrp="1" noRot="1" noChangeAspect="1" noChangeArrowheads="1" noTextEdit="1"/>
          </p:cNvSpPr>
          <p:nvPr>
            <p:ph type="sldImg"/>
          </p:nvPr>
        </p:nvSpPr>
        <p:spPr>
          <a:ln/>
        </p:spPr>
      </p:sp>
      <p:sp>
        <p:nvSpPr>
          <p:cNvPr id="466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4F07E2C2-5E17-4032-A509-1A9550A684A1}" type="slidenum">
              <a:rPr lang="he-IL" sz="1200" smtClean="0">
                <a:solidFill>
                  <a:schemeClr val="tx1"/>
                </a:solidFill>
                <a:latin typeface="Arial" pitchFamily="34" charset="0"/>
              </a:rPr>
              <a:pPr eaLnBrk="1" hangingPunct="1"/>
              <a:t>12</a:t>
            </a:fld>
            <a:endParaRPr lang="en-US" sz="1200">
              <a:solidFill>
                <a:schemeClr val="tx1"/>
              </a:solidFill>
              <a:latin typeface="Arial" pitchFamily="34" charset="0"/>
            </a:endParaRPr>
          </a:p>
        </p:txBody>
      </p:sp>
      <p:sp>
        <p:nvSpPr>
          <p:cNvPr id="467971" name="Rectangle 2"/>
          <p:cNvSpPr>
            <a:spLocks noGrp="1" noRot="1" noChangeAspect="1" noChangeArrowheads="1" noTextEdit="1"/>
          </p:cNvSpPr>
          <p:nvPr>
            <p:ph type="sldImg"/>
          </p:nvPr>
        </p:nvSpPr>
        <p:spPr>
          <a:ln/>
        </p:spPr>
      </p:sp>
      <p:sp>
        <p:nvSpPr>
          <p:cNvPr id="467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2333AA2B-A0B8-4976-BFE5-A07CED69FC20}" type="slidenum">
              <a:rPr lang="he-IL" sz="1200" smtClean="0">
                <a:solidFill>
                  <a:schemeClr val="tx1"/>
                </a:solidFill>
                <a:latin typeface="Arial" pitchFamily="34" charset="0"/>
              </a:rPr>
              <a:pPr eaLnBrk="1" hangingPunct="1"/>
              <a:t>13</a:t>
            </a:fld>
            <a:endParaRPr lang="en-US" sz="1200">
              <a:solidFill>
                <a:schemeClr val="tx1"/>
              </a:solidFill>
              <a:latin typeface="Arial" pitchFamily="34" charset="0"/>
            </a:endParaRPr>
          </a:p>
        </p:txBody>
      </p:sp>
      <p:sp>
        <p:nvSpPr>
          <p:cNvPr id="468995" name="Rectangle 2"/>
          <p:cNvSpPr>
            <a:spLocks noGrp="1" noRot="1" noChangeAspect="1" noChangeArrowheads="1" noTextEdit="1"/>
          </p:cNvSpPr>
          <p:nvPr>
            <p:ph type="sldImg"/>
          </p:nvPr>
        </p:nvSpPr>
        <p:spPr>
          <a:ln/>
        </p:spPr>
      </p:sp>
      <p:sp>
        <p:nvSpPr>
          <p:cNvPr id="468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95681B3E-EA02-4339-8B18-EE2B25FEA22B}" type="slidenum">
              <a:rPr lang="he-IL" smtClean="0"/>
              <a:pPr>
                <a:defRPr/>
              </a:pPr>
              <a:t>14</a:t>
            </a:fld>
            <a:endParaRPr lang="en-US"/>
          </a:p>
        </p:txBody>
      </p:sp>
    </p:spTree>
    <p:extLst>
      <p:ext uri="{BB962C8B-B14F-4D97-AF65-F5344CB8AC3E}">
        <p14:creationId xmlns:p14="http://schemas.microsoft.com/office/powerpoint/2010/main" val="40181968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488EFF6C-369F-4C2D-AA86-48193B40F614}" type="slidenum">
              <a:rPr lang="he-IL" sz="1200" smtClean="0">
                <a:solidFill>
                  <a:schemeClr val="tx1"/>
                </a:solidFill>
                <a:latin typeface="Arial" pitchFamily="34" charset="0"/>
              </a:rPr>
              <a:pPr eaLnBrk="1" hangingPunct="1"/>
              <a:t>15</a:t>
            </a:fld>
            <a:endParaRPr lang="en-US" sz="1200">
              <a:solidFill>
                <a:schemeClr val="tx1"/>
              </a:solidFill>
              <a:latin typeface="Arial" pitchFamily="34" charset="0"/>
            </a:endParaRPr>
          </a:p>
        </p:txBody>
      </p:sp>
      <p:sp>
        <p:nvSpPr>
          <p:cNvPr id="470019" name="Rectangle 2"/>
          <p:cNvSpPr>
            <a:spLocks noGrp="1" noRot="1" noChangeAspect="1" noChangeArrowheads="1" noTextEdit="1"/>
          </p:cNvSpPr>
          <p:nvPr>
            <p:ph type="sldImg"/>
          </p:nvPr>
        </p:nvSpPr>
        <p:spPr>
          <a:ln/>
        </p:spPr>
      </p:sp>
      <p:sp>
        <p:nvSpPr>
          <p:cNvPr id="470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95681B3E-EA02-4339-8B18-EE2B25FEA22B}" type="slidenum">
              <a:rPr lang="he-IL" smtClean="0"/>
              <a:pPr>
                <a:defRPr/>
              </a:pPr>
              <a:t>16</a:t>
            </a:fld>
            <a:endParaRPr lang="en-US"/>
          </a:p>
        </p:txBody>
      </p:sp>
    </p:spTree>
    <p:extLst>
      <p:ext uri="{BB962C8B-B14F-4D97-AF65-F5344CB8AC3E}">
        <p14:creationId xmlns:p14="http://schemas.microsoft.com/office/powerpoint/2010/main" val="17885073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95681B3E-EA02-4339-8B18-EE2B25FEA22B}" type="slidenum">
              <a:rPr lang="he-IL" smtClean="0"/>
              <a:pPr>
                <a:defRPr/>
              </a:pPr>
              <a:t>17</a:t>
            </a:fld>
            <a:endParaRPr lang="en-US"/>
          </a:p>
        </p:txBody>
      </p:sp>
    </p:spTree>
    <p:extLst>
      <p:ext uri="{BB962C8B-B14F-4D97-AF65-F5344CB8AC3E}">
        <p14:creationId xmlns:p14="http://schemas.microsoft.com/office/powerpoint/2010/main" val="41014556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95681B3E-EA02-4339-8B18-EE2B25FEA22B}" type="slidenum">
              <a:rPr lang="he-IL" smtClean="0"/>
              <a:pPr>
                <a:defRPr/>
              </a:pPr>
              <a:t>18</a:t>
            </a:fld>
            <a:endParaRPr lang="en-US"/>
          </a:p>
        </p:txBody>
      </p:sp>
    </p:spTree>
    <p:extLst>
      <p:ext uri="{BB962C8B-B14F-4D97-AF65-F5344CB8AC3E}">
        <p14:creationId xmlns:p14="http://schemas.microsoft.com/office/powerpoint/2010/main" val="19377551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95681B3E-EA02-4339-8B18-EE2B25FEA22B}" type="slidenum">
              <a:rPr lang="he-IL" smtClean="0"/>
              <a:pPr>
                <a:defRPr/>
              </a:pPr>
              <a:t>19</a:t>
            </a:fld>
            <a:endParaRPr lang="en-US"/>
          </a:p>
        </p:txBody>
      </p:sp>
    </p:spTree>
    <p:extLst>
      <p:ext uri="{BB962C8B-B14F-4D97-AF65-F5344CB8AC3E}">
        <p14:creationId xmlns:p14="http://schemas.microsoft.com/office/powerpoint/2010/main" val="282165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95681B3E-EA02-4339-8B18-EE2B25FEA22B}" type="slidenum">
              <a:rPr lang="he-IL" smtClean="0"/>
              <a:pPr>
                <a:defRPr/>
              </a:pPr>
              <a:t>20</a:t>
            </a:fld>
            <a:endParaRPr lang="en-US"/>
          </a:p>
        </p:txBody>
      </p:sp>
    </p:spTree>
    <p:extLst>
      <p:ext uri="{BB962C8B-B14F-4D97-AF65-F5344CB8AC3E}">
        <p14:creationId xmlns:p14="http://schemas.microsoft.com/office/powerpoint/2010/main" val="29280073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95681B3E-EA02-4339-8B18-EE2B25FEA22B}" type="slidenum">
              <a:rPr lang="he-IL" smtClean="0"/>
              <a:pPr>
                <a:defRPr/>
              </a:pPr>
              <a:t>21</a:t>
            </a:fld>
            <a:endParaRPr lang="en-US"/>
          </a:p>
        </p:txBody>
      </p:sp>
    </p:spTree>
    <p:extLst>
      <p:ext uri="{BB962C8B-B14F-4D97-AF65-F5344CB8AC3E}">
        <p14:creationId xmlns:p14="http://schemas.microsoft.com/office/powerpoint/2010/main" val="34734991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dirty="0"/>
          </a:p>
        </p:txBody>
      </p:sp>
      <p:sp>
        <p:nvSpPr>
          <p:cNvPr id="4" name="מציין מיקום של מספר שקופית 3"/>
          <p:cNvSpPr>
            <a:spLocks noGrp="1"/>
          </p:cNvSpPr>
          <p:nvPr>
            <p:ph type="sldNum" sz="quarter" idx="10"/>
          </p:nvPr>
        </p:nvSpPr>
        <p:spPr/>
        <p:txBody>
          <a:bodyPr/>
          <a:lstStyle/>
          <a:p>
            <a:pPr>
              <a:defRPr/>
            </a:pPr>
            <a:fld id="{95681B3E-EA02-4339-8B18-EE2B25FEA22B}" type="slidenum">
              <a:rPr lang="he-IL" smtClean="0"/>
              <a:pPr>
                <a:defRPr/>
              </a:pPr>
              <a:t>22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EB320855-836F-44DE-AA27-2379EC7B8B4F}" type="slidenum">
              <a:rPr lang="he-IL" sz="1200" smtClean="0">
                <a:solidFill>
                  <a:schemeClr val="tx1"/>
                </a:solidFill>
                <a:latin typeface="Arial" pitchFamily="34" charset="0"/>
              </a:rPr>
              <a:pPr eaLnBrk="1" hangingPunct="1"/>
              <a:t>23</a:t>
            </a:fld>
            <a:endParaRPr lang="en-US" sz="1200">
              <a:solidFill>
                <a:schemeClr val="tx1"/>
              </a:solidFill>
              <a:latin typeface="Arial" pitchFamily="34" charset="0"/>
            </a:endParaRPr>
          </a:p>
        </p:txBody>
      </p:sp>
      <p:sp>
        <p:nvSpPr>
          <p:cNvPr id="471043" name="Rectangle 2"/>
          <p:cNvSpPr>
            <a:spLocks noGrp="1" noRot="1" noChangeAspect="1" noChangeArrowheads="1" noTextEdit="1"/>
          </p:cNvSpPr>
          <p:nvPr>
            <p:ph type="sldImg"/>
          </p:nvPr>
        </p:nvSpPr>
        <p:spPr>
          <a:ln/>
        </p:spPr>
      </p:sp>
      <p:sp>
        <p:nvSpPr>
          <p:cNvPr id="471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E229E84A-BEDF-469D-AD0E-E90560F3BD17}" type="slidenum">
              <a:rPr lang="he-IL" sz="1200" smtClean="0">
                <a:solidFill>
                  <a:schemeClr val="tx1"/>
                </a:solidFill>
                <a:latin typeface="Arial" pitchFamily="34" charset="0"/>
              </a:rPr>
              <a:pPr eaLnBrk="1" hangingPunct="1"/>
              <a:t>24</a:t>
            </a:fld>
            <a:endParaRPr lang="en-US" sz="1200">
              <a:solidFill>
                <a:schemeClr val="tx1"/>
              </a:solidFill>
              <a:latin typeface="Arial" pitchFamily="34" charset="0"/>
            </a:endParaRPr>
          </a:p>
        </p:txBody>
      </p:sp>
      <p:sp>
        <p:nvSpPr>
          <p:cNvPr id="473091" name="Rectangle 2"/>
          <p:cNvSpPr>
            <a:spLocks noGrp="1" noRot="1" noChangeAspect="1" noChangeArrowheads="1" noTextEdit="1"/>
          </p:cNvSpPr>
          <p:nvPr>
            <p:ph type="sldImg"/>
          </p:nvPr>
        </p:nvSpPr>
        <p:spPr>
          <a:ln/>
        </p:spPr>
      </p:sp>
      <p:sp>
        <p:nvSpPr>
          <p:cNvPr id="473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E229E84A-BEDF-469D-AD0E-E90560F3BD17}" type="slidenum">
              <a:rPr lang="he-IL" sz="1200" smtClean="0">
                <a:solidFill>
                  <a:schemeClr val="tx1"/>
                </a:solidFill>
                <a:latin typeface="Arial" pitchFamily="34" charset="0"/>
              </a:rPr>
              <a:pPr eaLnBrk="1" hangingPunct="1"/>
              <a:t>25</a:t>
            </a:fld>
            <a:endParaRPr lang="en-US" sz="1200">
              <a:solidFill>
                <a:schemeClr val="tx1"/>
              </a:solidFill>
              <a:latin typeface="Arial" pitchFamily="34" charset="0"/>
            </a:endParaRPr>
          </a:p>
        </p:txBody>
      </p:sp>
      <p:sp>
        <p:nvSpPr>
          <p:cNvPr id="473091" name="Rectangle 2"/>
          <p:cNvSpPr>
            <a:spLocks noGrp="1" noRot="1" noChangeAspect="1" noChangeArrowheads="1" noTextEdit="1"/>
          </p:cNvSpPr>
          <p:nvPr>
            <p:ph type="sldImg"/>
          </p:nvPr>
        </p:nvSpPr>
        <p:spPr>
          <a:ln/>
        </p:spPr>
      </p:sp>
      <p:sp>
        <p:nvSpPr>
          <p:cNvPr id="473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extLst>
      <p:ext uri="{BB962C8B-B14F-4D97-AF65-F5344CB8AC3E}">
        <p14:creationId xmlns:p14="http://schemas.microsoft.com/office/powerpoint/2010/main" val="27587687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02FF2E7F-A1F9-4152-9D2E-D1790720D9A5}" type="slidenum">
              <a:rPr lang="he-IL" sz="1200" smtClean="0">
                <a:solidFill>
                  <a:schemeClr val="tx1"/>
                </a:solidFill>
                <a:latin typeface="Arial" pitchFamily="34" charset="0"/>
              </a:rPr>
              <a:pPr eaLnBrk="1" hangingPunct="1"/>
              <a:t>26</a:t>
            </a:fld>
            <a:endParaRPr lang="en-US" sz="1200">
              <a:solidFill>
                <a:schemeClr val="tx1"/>
              </a:solidFill>
              <a:latin typeface="Arial" pitchFamily="34" charset="0"/>
            </a:endParaRPr>
          </a:p>
        </p:txBody>
      </p:sp>
      <p:sp>
        <p:nvSpPr>
          <p:cNvPr id="476163" name="Rectangle 2"/>
          <p:cNvSpPr>
            <a:spLocks noGrp="1" noRot="1" noChangeAspect="1" noChangeArrowheads="1" noTextEdit="1"/>
          </p:cNvSpPr>
          <p:nvPr>
            <p:ph type="sldImg"/>
          </p:nvPr>
        </p:nvSpPr>
        <p:spPr>
          <a:ln/>
        </p:spPr>
      </p:sp>
      <p:sp>
        <p:nvSpPr>
          <p:cNvPr id="476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EC2868E4-0911-44B7-9BA1-DA7B4858F8DD}" type="slidenum">
              <a:rPr lang="he-IL" sz="1200" smtClean="0">
                <a:solidFill>
                  <a:schemeClr val="tx1"/>
                </a:solidFill>
                <a:latin typeface="Arial" pitchFamily="34" charset="0"/>
              </a:rPr>
              <a:pPr eaLnBrk="1" hangingPunct="1"/>
              <a:t>27</a:t>
            </a:fld>
            <a:endParaRPr lang="en-US" sz="1200">
              <a:solidFill>
                <a:schemeClr val="tx1"/>
              </a:solidFill>
              <a:latin typeface="Arial" pitchFamily="34" charset="0"/>
            </a:endParaRPr>
          </a:p>
        </p:txBody>
      </p:sp>
      <p:sp>
        <p:nvSpPr>
          <p:cNvPr id="478211" name="Rectangle 2"/>
          <p:cNvSpPr>
            <a:spLocks noGrp="1" noRot="1" noChangeAspect="1" noChangeArrowheads="1" noTextEdit="1"/>
          </p:cNvSpPr>
          <p:nvPr>
            <p:ph type="sldImg"/>
          </p:nvPr>
        </p:nvSpPr>
        <p:spPr>
          <a:ln/>
        </p:spPr>
      </p:sp>
      <p:sp>
        <p:nvSpPr>
          <p:cNvPr id="478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03E3BF17-80AB-4F75-B32B-DCB2F9E42BEC}" type="slidenum">
              <a:rPr lang="he-IL" sz="1200" smtClean="0">
                <a:solidFill>
                  <a:schemeClr val="tx1"/>
                </a:solidFill>
                <a:latin typeface="Arial" pitchFamily="34" charset="0"/>
              </a:rPr>
              <a:pPr eaLnBrk="1" hangingPunct="1"/>
              <a:t>28</a:t>
            </a:fld>
            <a:endParaRPr lang="en-US" sz="1200">
              <a:solidFill>
                <a:schemeClr val="tx1"/>
              </a:solidFill>
              <a:latin typeface="Arial" pitchFamily="34" charset="0"/>
            </a:endParaRPr>
          </a:p>
        </p:txBody>
      </p:sp>
      <p:sp>
        <p:nvSpPr>
          <p:cNvPr id="479235" name="Rectangle 2"/>
          <p:cNvSpPr>
            <a:spLocks noGrp="1" noRot="1" noChangeAspect="1" noChangeArrowheads="1" noTextEdit="1"/>
          </p:cNvSpPr>
          <p:nvPr>
            <p:ph type="sldImg"/>
          </p:nvPr>
        </p:nvSpPr>
        <p:spPr>
          <a:ln/>
        </p:spPr>
      </p:sp>
      <p:sp>
        <p:nvSpPr>
          <p:cNvPr id="479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186C18C8-5836-43EC-9D91-9D4A47C8CEEC}" type="slidenum">
              <a:rPr lang="he-IL" sz="1200" smtClean="0">
                <a:solidFill>
                  <a:schemeClr val="tx1"/>
                </a:solidFill>
                <a:latin typeface="Arial" pitchFamily="34" charset="0"/>
              </a:rPr>
              <a:pPr eaLnBrk="1" hangingPunct="1"/>
              <a:t>29</a:t>
            </a:fld>
            <a:endParaRPr lang="en-US" sz="1200">
              <a:solidFill>
                <a:schemeClr val="tx1"/>
              </a:solidFill>
              <a:latin typeface="Arial" pitchFamily="34" charset="0"/>
            </a:endParaRPr>
          </a:p>
        </p:txBody>
      </p:sp>
      <p:sp>
        <p:nvSpPr>
          <p:cNvPr id="480259" name="Rectangle 2"/>
          <p:cNvSpPr>
            <a:spLocks noGrp="1" noRot="1" noChangeAspect="1" noChangeArrowheads="1" noTextEdit="1"/>
          </p:cNvSpPr>
          <p:nvPr>
            <p:ph type="sldImg"/>
          </p:nvPr>
        </p:nvSpPr>
        <p:spPr>
          <a:ln/>
        </p:spPr>
      </p:sp>
      <p:sp>
        <p:nvSpPr>
          <p:cNvPr id="480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EE49A486-8690-49C9-AC9A-FE74923729BD}" type="slidenum">
              <a:rPr lang="he-IL" sz="1200" smtClean="0">
                <a:solidFill>
                  <a:schemeClr val="tx1"/>
                </a:solidFill>
                <a:latin typeface="Arial" pitchFamily="34" charset="0"/>
              </a:rPr>
              <a:pPr eaLnBrk="1" hangingPunct="1"/>
              <a:t>30</a:t>
            </a:fld>
            <a:endParaRPr lang="en-US" sz="1200">
              <a:solidFill>
                <a:schemeClr val="tx1"/>
              </a:solidFill>
              <a:latin typeface="Arial" pitchFamily="34" charset="0"/>
            </a:endParaRPr>
          </a:p>
        </p:txBody>
      </p:sp>
      <p:sp>
        <p:nvSpPr>
          <p:cNvPr id="481283" name="Rectangle 2"/>
          <p:cNvSpPr>
            <a:spLocks noGrp="1" noRot="1" noChangeAspect="1" noChangeArrowheads="1" noTextEdit="1"/>
          </p:cNvSpPr>
          <p:nvPr>
            <p:ph type="sldImg"/>
          </p:nvPr>
        </p:nvSpPr>
        <p:spPr>
          <a:ln/>
        </p:spPr>
      </p:sp>
      <p:sp>
        <p:nvSpPr>
          <p:cNvPr id="481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17602775-13A4-4AA5-9E68-C34456353698}" type="slidenum">
              <a:rPr lang="he-IL" sz="1200" smtClean="0">
                <a:solidFill>
                  <a:schemeClr val="tx1"/>
                </a:solidFill>
                <a:latin typeface="Arial" pitchFamily="34" charset="0"/>
              </a:rPr>
              <a:pPr eaLnBrk="1" hangingPunct="1"/>
              <a:t>31</a:t>
            </a:fld>
            <a:endParaRPr lang="en-US" sz="1200">
              <a:solidFill>
                <a:schemeClr val="tx1"/>
              </a:solidFill>
              <a:latin typeface="Arial" pitchFamily="34" charset="0"/>
            </a:endParaRPr>
          </a:p>
        </p:txBody>
      </p:sp>
      <p:sp>
        <p:nvSpPr>
          <p:cNvPr id="483331" name="Rectangle 2"/>
          <p:cNvSpPr>
            <a:spLocks noGrp="1" noRot="1" noChangeAspect="1" noChangeArrowheads="1" noTextEdit="1"/>
          </p:cNvSpPr>
          <p:nvPr>
            <p:ph type="sldImg"/>
          </p:nvPr>
        </p:nvSpPr>
        <p:spPr>
          <a:ln/>
        </p:spPr>
      </p:sp>
      <p:sp>
        <p:nvSpPr>
          <p:cNvPr id="483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B128566A-B69A-4D9A-97F4-9E25DB8A2651}" type="slidenum">
              <a:rPr lang="he-IL" sz="1200" smtClean="0">
                <a:solidFill>
                  <a:schemeClr val="tx1"/>
                </a:solidFill>
                <a:latin typeface="Arial" pitchFamily="34" charset="0"/>
              </a:rPr>
              <a:pPr eaLnBrk="1" hangingPunct="1"/>
              <a:t>32</a:t>
            </a:fld>
            <a:endParaRPr lang="en-US" sz="1200">
              <a:solidFill>
                <a:schemeClr val="tx1"/>
              </a:solidFill>
              <a:latin typeface="Arial" pitchFamily="34" charset="0"/>
            </a:endParaRPr>
          </a:p>
        </p:txBody>
      </p:sp>
      <p:sp>
        <p:nvSpPr>
          <p:cNvPr id="484355" name="Rectangle 2"/>
          <p:cNvSpPr>
            <a:spLocks noGrp="1" noRot="1" noChangeAspect="1" noChangeArrowheads="1" noTextEdit="1"/>
          </p:cNvSpPr>
          <p:nvPr>
            <p:ph type="sldImg"/>
          </p:nvPr>
        </p:nvSpPr>
        <p:spPr>
          <a:ln/>
        </p:spPr>
      </p:sp>
      <p:sp>
        <p:nvSpPr>
          <p:cNvPr id="484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4CA62CE1-14A4-4239-8129-CCFFC56DFE88}" type="slidenum">
              <a:rPr lang="he-IL" sz="1200" smtClean="0">
                <a:solidFill>
                  <a:schemeClr val="tx1"/>
                </a:solidFill>
                <a:latin typeface="Arial" pitchFamily="34" charset="0"/>
              </a:rPr>
              <a:pPr eaLnBrk="1" hangingPunct="1"/>
              <a:t>33</a:t>
            </a:fld>
            <a:endParaRPr lang="en-US" sz="1200">
              <a:solidFill>
                <a:schemeClr val="tx1"/>
              </a:solidFill>
              <a:latin typeface="Arial" pitchFamily="34" charset="0"/>
            </a:endParaRPr>
          </a:p>
        </p:txBody>
      </p:sp>
      <p:sp>
        <p:nvSpPr>
          <p:cNvPr id="485379" name="Rectangle 2"/>
          <p:cNvSpPr>
            <a:spLocks noGrp="1" noRot="1" noChangeAspect="1" noChangeArrowheads="1" noTextEdit="1"/>
          </p:cNvSpPr>
          <p:nvPr>
            <p:ph type="sldImg"/>
          </p:nvPr>
        </p:nvSpPr>
        <p:spPr>
          <a:ln/>
        </p:spPr>
      </p:sp>
      <p:sp>
        <p:nvSpPr>
          <p:cNvPr id="485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5"/>
          </p:nvPr>
        </p:nvSpPr>
        <p:spPr/>
        <p:txBody>
          <a:bodyPr/>
          <a:lstStyle/>
          <a:p>
            <a:pPr>
              <a:defRPr/>
            </a:pPr>
            <a:fld id="{95681B3E-EA02-4339-8B18-EE2B25FEA22B}" type="slidenum">
              <a:rPr lang="he-IL" smtClean="0"/>
              <a:pPr>
                <a:defRPr/>
              </a:pPr>
              <a:t>34</a:t>
            </a:fld>
            <a:endParaRPr lang="en-US"/>
          </a:p>
        </p:txBody>
      </p:sp>
    </p:spTree>
    <p:extLst>
      <p:ext uri="{BB962C8B-B14F-4D97-AF65-F5344CB8AC3E}">
        <p14:creationId xmlns:p14="http://schemas.microsoft.com/office/powerpoint/2010/main" val="22545286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815EA890-AA99-4029-9547-0F61689CC548}" type="slidenum">
              <a:rPr lang="he-IL" sz="1200" smtClean="0">
                <a:solidFill>
                  <a:schemeClr val="tx1"/>
                </a:solidFill>
                <a:latin typeface="Arial" pitchFamily="34" charset="0"/>
              </a:rPr>
              <a:pPr eaLnBrk="1" hangingPunct="1"/>
              <a:t>35</a:t>
            </a:fld>
            <a:endParaRPr lang="en-US" sz="1200">
              <a:solidFill>
                <a:schemeClr val="tx1"/>
              </a:solidFill>
              <a:latin typeface="Arial" pitchFamily="34" charset="0"/>
            </a:endParaRPr>
          </a:p>
        </p:txBody>
      </p:sp>
      <p:sp>
        <p:nvSpPr>
          <p:cNvPr id="486403" name="Rectangle 2"/>
          <p:cNvSpPr>
            <a:spLocks noGrp="1" noRot="1" noChangeAspect="1" noChangeArrowheads="1" noTextEdit="1"/>
          </p:cNvSpPr>
          <p:nvPr>
            <p:ph type="sldImg"/>
          </p:nvPr>
        </p:nvSpPr>
        <p:spPr>
          <a:ln/>
        </p:spPr>
      </p:sp>
      <p:sp>
        <p:nvSpPr>
          <p:cNvPr id="486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815EA890-AA99-4029-9547-0F61689CC548}" type="slidenum">
              <a:rPr lang="he-IL" sz="1200" smtClean="0">
                <a:solidFill>
                  <a:schemeClr val="tx1"/>
                </a:solidFill>
                <a:latin typeface="Arial" pitchFamily="34" charset="0"/>
              </a:rPr>
              <a:pPr eaLnBrk="1" hangingPunct="1"/>
              <a:t>36</a:t>
            </a:fld>
            <a:endParaRPr lang="en-US" sz="1200">
              <a:solidFill>
                <a:schemeClr val="tx1"/>
              </a:solidFill>
              <a:latin typeface="Arial" pitchFamily="34" charset="0"/>
            </a:endParaRPr>
          </a:p>
        </p:txBody>
      </p:sp>
      <p:sp>
        <p:nvSpPr>
          <p:cNvPr id="486403" name="Rectangle 2"/>
          <p:cNvSpPr>
            <a:spLocks noGrp="1" noRot="1" noChangeAspect="1" noChangeArrowheads="1" noTextEdit="1"/>
          </p:cNvSpPr>
          <p:nvPr>
            <p:ph type="sldImg"/>
          </p:nvPr>
        </p:nvSpPr>
        <p:spPr>
          <a:ln/>
        </p:spPr>
      </p:sp>
      <p:sp>
        <p:nvSpPr>
          <p:cNvPr id="486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815EA890-AA99-4029-9547-0F61689CC548}" type="slidenum">
              <a:rPr lang="he-IL" sz="1200" smtClean="0">
                <a:solidFill>
                  <a:schemeClr val="tx1"/>
                </a:solidFill>
                <a:latin typeface="Arial" pitchFamily="34" charset="0"/>
              </a:rPr>
              <a:pPr eaLnBrk="1" hangingPunct="1"/>
              <a:t>37</a:t>
            </a:fld>
            <a:endParaRPr lang="en-US" sz="1200">
              <a:solidFill>
                <a:schemeClr val="tx1"/>
              </a:solidFill>
              <a:latin typeface="Arial" pitchFamily="34" charset="0"/>
            </a:endParaRPr>
          </a:p>
        </p:txBody>
      </p:sp>
      <p:sp>
        <p:nvSpPr>
          <p:cNvPr id="486403" name="Rectangle 2"/>
          <p:cNvSpPr>
            <a:spLocks noGrp="1" noRot="1" noChangeAspect="1" noChangeArrowheads="1" noTextEdit="1"/>
          </p:cNvSpPr>
          <p:nvPr>
            <p:ph type="sldImg"/>
          </p:nvPr>
        </p:nvSpPr>
        <p:spPr>
          <a:ln/>
        </p:spPr>
      </p:sp>
      <p:sp>
        <p:nvSpPr>
          <p:cNvPr id="486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r" defTabSz="914400" rtl="1" eaLnBrk="1" fontAlgn="base" latinLnBrk="0" hangingPunct="1">
              <a:lnSpc>
                <a:spcPct val="100000"/>
              </a:lnSpc>
              <a:spcBef>
                <a:spcPct val="30000"/>
              </a:spcBef>
              <a:spcAft>
                <a:spcPct val="0"/>
              </a:spcAft>
              <a:buClrTx/>
              <a:buSzTx/>
              <a:buFontTx/>
              <a:buNone/>
              <a:tabLst/>
              <a:defRPr/>
            </a:pPr>
            <a:endParaRPr lang="he-IL"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dirty="0"/>
          </a:p>
        </p:txBody>
      </p:sp>
      <p:sp>
        <p:nvSpPr>
          <p:cNvPr id="4" name="מציין מיקום של מספר שקופית 3"/>
          <p:cNvSpPr>
            <a:spLocks noGrp="1"/>
          </p:cNvSpPr>
          <p:nvPr>
            <p:ph type="sldNum" sz="quarter" idx="10"/>
          </p:nvPr>
        </p:nvSpPr>
        <p:spPr/>
        <p:txBody>
          <a:bodyPr/>
          <a:lstStyle/>
          <a:p>
            <a:pPr>
              <a:defRPr/>
            </a:pPr>
            <a:fld id="{95681B3E-EA02-4339-8B18-EE2B25FEA22B}" type="slidenum">
              <a:rPr lang="he-IL" smtClean="0"/>
              <a:pPr>
                <a:defRPr/>
              </a:pPr>
              <a:t>39</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dirty="0"/>
          </a:p>
        </p:txBody>
      </p:sp>
      <p:sp>
        <p:nvSpPr>
          <p:cNvPr id="4" name="מציין מיקום של מספר שקופית 3"/>
          <p:cNvSpPr>
            <a:spLocks noGrp="1"/>
          </p:cNvSpPr>
          <p:nvPr>
            <p:ph type="sldNum" sz="quarter" idx="10"/>
          </p:nvPr>
        </p:nvSpPr>
        <p:spPr/>
        <p:txBody>
          <a:bodyPr/>
          <a:lstStyle/>
          <a:p>
            <a:pPr>
              <a:defRPr/>
            </a:pPr>
            <a:fld id="{95681B3E-EA02-4339-8B18-EE2B25FEA22B}" type="slidenum">
              <a:rPr lang="he-IL" smtClean="0"/>
              <a:pPr>
                <a:defRPr/>
              </a:pPr>
              <a:t>40</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dirty="0"/>
          </a:p>
        </p:txBody>
      </p:sp>
      <p:sp>
        <p:nvSpPr>
          <p:cNvPr id="4" name="מציין מיקום של מספר שקופית 3"/>
          <p:cNvSpPr>
            <a:spLocks noGrp="1"/>
          </p:cNvSpPr>
          <p:nvPr>
            <p:ph type="sldNum" sz="quarter" idx="10"/>
          </p:nvPr>
        </p:nvSpPr>
        <p:spPr/>
        <p:txBody>
          <a:bodyPr/>
          <a:lstStyle/>
          <a:p>
            <a:pPr>
              <a:defRPr/>
            </a:pPr>
            <a:fld id="{95681B3E-EA02-4339-8B18-EE2B25FEA22B}" type="slidenum">
              <a:rPr lang="he-IL" smtClean="0"/>
              <a:pPr>
                <a:defRPr/>
              </a:pPr>
              <a:t>42</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dirty="0"/>
          </a:p>
        </p:txBody>
      </p:sp>
      <p:sp>
        <p:nvSpPr>
          <p:cNvPr id="4" name="מציין מיקום של מספר שקופית 3"/>
          <p:cNvSpPr>
            <a:spLocks noGrp="1"/>
          </p:cNvSpPr>
          <p:nvPr>
            <p:ph type="sldNum" sz="quarter" idx="10"/>
          </p:nvPr>
        </p:nvSpPr>
        <p:spPr/>
        <p:txBody>
          <a:bodyPr/>
          <a:lstStyle/>
          <a:p>
            <a:pPr>
              <a:defRPr/>
            </a:pPr>
            <a:fld id="{95681B3E-EA02-4339-8B18-EE2B25FEA22B}" type="slidenum">
              <a:rPr lang="he-IL" smtClean="0"/>
              <a:pPr>
                <a:defRPr/>
              </a:pPr>
              <a:t>43</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E47B655F-1789-4FEF-9194-5E771D2E6C44}" type="slidenum">
              <a:rPr lang="he-IL" sz="1200" smtClean="0">
                <a:solidFill>
                  <a:schemeClr val="tx1"/>
                </a:solidFill>
                <a:latin typeface="Arial" pitchFamily="34" charset="0"/>
              </a:rPr>
              <a:pPr eaLnBrk="1" hangingPunct="1"/>
              <a:t>44</a:t>
            </a:fld>
            <a:endParaRPr lang="en-US" sz="1200">
              <a:solidFill>
                <a:schemeClr val="tx1"/>
              </a:solidFill>
              <a:latin typeface="Arial" pitchFamily="34" charset="0"/>
            </a:endParaRPr>
          </a:p>
        </p:txBody>
      </p:sp>
      <p:sp>
        <p:nvSpPr>
          <p:cNvPr id="488451" name="Rectangle 2"/>
          <p:cNvSpPr>
            <a:spLocks noGrp="1" noRot="1" noChangeAspect="1" noChangeArrowheads="1" noTextEdit="1"/>
          </p:cNvSpPr>
          <p:nvPr>
            <p:ph type="sldImg"/>
          </p:nvPr>
        </p:nvSpPr>
        <p:spPr>
          <a:ln/>
        </p:spPr>
      </p:sp>
      <p:sp>
        <p:nvSpPr>
          <p:cNvPr id="488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5681B3E-EA02-4339-8B18-EE2B25FEA22B}" type="slidenum">
              <a:rPr lang="he-IL" smtClean="0"/>
              <a:pPr>
                <a:defRPr/>
              </a:pPr>
              <a:t>45</a:t>
            </a:fld>
            <a:endParaRPr lang="en-US"/>
          </a:p>
        </p:txBody>
      </p:sp>
    </p:spTree>
    <p:extLst>
      <p:ext uri="{BB962C8B-B14F-4D97-AF65-F5344CB8AC3E}">
        <p14:creationId xmlns:p14="http://schemas.microsoft.com/office/powerpoint/2010/main" val="27100153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95681B3E-EA02-4339-8B18-EE2B25FEA22B}" type="slidenum">
              <a:rPr lang="he-IL" smtClean="0"/>
              <a:pPr>
                <a:defRPr/>
              </a:pPr>
              <a:t>46</a:t>
            </a:fld>
            <a:endParaRPr lang="en-US"/>
          </a:p>
        </p:txBody>
      </p:sp>
    </p:spTree>
    <p:extLst>
      <p:ext uri="{BB962C8B-B14F-4D97-AF65-F5344CB8AC3E}">
        <p14:creationId xmlns:p14="http://schemas.microsoft.com/office/powerpoint/2010/main" val="28869755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dirty="0"/>
          </a:p>
        </p:txBody>
      </p:sp>
      <p:sp>
        <p:nvSpPr>
          <p:cNvPr id="4" name="מציין מיקום של מספר שקופית 3"/>
          <p:cNvSpPr>
            <a:spLocks noGrp="1"/>
          </p:cNvSpPr>
          <p:nvPr>
            <p:ph type="sldNum" sz="quarter" idx="10"/>
          </p:nvPr>
        </p:nvSpPr>
        <p:spPr/>
        <p:txBody>
          <a:bodyPr/>
          <a:lstStyle/>
          <a:p>
            <a:pPr>
              <a:defRPr/>
            </a:pPr>
            <a:fld id="{95681B3E-EA02-4339-8B18-EE2B25FEA22B}" type="slidenum">
              <a:rPr lang="he-IL" smtClean="0"/>
              <a:pPr>
                <a:defRPr/>
              </a:pPr>
              <a:t>47</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95681B3E-EA02-4339-8B18-EE2B25FEA22B}" type="slidenum">
              <a:rPr lang="he-IL" smtClean="0"/>
              <a:pPr>
                <a:defRPr/>
              </a:pPr>
              <a:t>48</a:t>
            </a:fld>
            <a:endParaRPr lang="en-US"/>
          </a:p>
        </p:txBody>
      </p:sp>
    </p:spTree>
    <p:extLst>
      <p:ext uri="{BB962C8B-B14F-4D97-AF65-F5344CB8AC3E}">
        <p14:creationId xmlns:p14="http://schemas.microsoft.com/office/powerpoint/2010/main" val="32929784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561F26B9-0225-47A6-A5C1-84360C6337E8}" type="slidenum">
              <a:rPr lang="he-IL" sz="1200" smtClean="0">
                <a:solidFill>
                  <a:schemeClr val="tx1"/>
                </a:solidFill>
                <a:latin typeface="Arial" pitchFamily="34" charset="0"/>
              </a:rPr>
              <a:pPr eaLnBrk="1" hangingPunct="1"/>
              <a:t>50</a:t>
            </a:fld>
            <a:endParaRPr lang="en-US" sz="1200">
              <a:solidFill>
                <a:schemeClr val="tx1"/>
              </a:solidFill>
              <a:latin typeface="Arial" pitchFamily="34" charset="0"/>
            </a:endParaRPr>
          </a:p>
        </p:txBody>
      </p:sp>
      <p:sp>
        <p:nvSpPr>
          <p:cNvPr id="489475" name="Rectangle 2"/>
          <p:cNvSpPr>
            <a:spLocks noGrp="1" noRot="1" noChangeAspect="1" noChangeArrowheads="1" noTextEdit="1"/>
          </p:cNvSpPr>
          <p:nvPr>
            <p:ph type="sldImg"/>
          </p:nvPr>
        </p:nvSpPr>
        <p:spPr>
          <a:ln/>
        </p:spPr>
      </p:sp>
      <p:sp>
        <p:nvSpPr>
          <p:cNvPr id="489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95681B3E-EA02-4339-8B18-EE2B25FEA22B}" type="slidenum">
              <a:rPr lang="he-IL" smtClean="0"/>
              <a:pPr>
                <a:defRPr/>
              </a:pPr>
              <a:t>51</a:t>
            </a:fld>
            <a:endParaRPr lang="en-US"/>
          </a:p>
        </p:txBody>
      </p:sp>
    </p:spTree>
    <p:extLst>
      <p:ext uri="{BB962C8B-B14F-4D97-AF65-F5344CB8AC3E}">
        <p14:creationId xmlns:p14="http://schemas.microsoft.com/office/powerpoint/2010/main" val="17206297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95681B3E-EA02-4339-8B18-EE2B25FEA22B}" type="slidenum">
              <a:rPr lang="he-IL" smtClean="0"/>
              <a:pPr>
                <a:defRPr/>
              </a:pPr>
              <a:t>52</a:t>
            </a:fld>
            <a:endParaRPr lang="en-US"/>
          </a:p>
        </p:txBody>
      </p:sp>
    </p:spTree>
    <p:extLst>
      <p:ext uri="{BB962C8B-B14F-4D97-AF65-F5344CB8AC3E}">
        <p14:creationId xmlns:p14="http://schemas.microsoft.com/office/powerpoint/2010/main" val="17206297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95681B3E-EA02-4339-8B18-EE2B25FEA22B}" type="slidenum">
              <a:rPr lang="he-IL" smtClean="0"/>
              <a:pPr>
                <a:defRPr/>
              </a:pPr>
              <a:t>53</a:t>
            </a:fld>
            <a:endParaRPr lang="en-US"/>
          </a:p>
        </p:txBody>
      </p:sp>
    </p:spTree>
    <p:extLst>
      <p:ext uri="{BB962C8B-B14F-4D97-AF65-F5344CB8AC3E}">
        <p14:creationId xmlns:p14="http://schemas.microsoft.com/office/powerpoint/2010/main" val="172062979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67DBB9C8-1A03-437A-9E71-110D5DF43CBD}" type="slidenum">
              <a:rPr lang="he-IL" sz="1200" smtClean="0">
                <a:solidFill>
                  <a:schemeClr val="tx1"/>
                </a:solidFill>
                <a:latin typeface="Arial" pitchFamily="34" charset="0"/>
              </a:rPr>
              <a:pPr eaLnBrk="1" hangingPunct="1"/>
              <a:t>54</a:t>
            </a:fld>
            <a:endParaRPr lang="en-US" sz="1200">
              <a:solidFill>
                <a:schemeClr val="tx1"/>
              </a:solidFill>
              <a:latin typeface="Arial" pitchFamily="34" charset="0"/>
            </a:endParaRPr>
          </a:p>
        </p:txBody>
      </p:sp>
      <p:sp>
        <p:nvSpPr>
          <p:cNvPr id="490499" name="Rectangle 2"/>
          <p:cNvSpPr>
            <a:spLocks noGrp="1" noRot="1" noChangeAspect="1" noChangeArrowheads="1" noTextEdit="1"/>
          </p:cNvSpPr>
          <p:nvPr>
            <p:ph type="sldImg"/>
          </p:nvPr>
        </p:nvSpPr>
        <p:spPr>
          <a:ln/>
        </p:spPr>
      </p:sp>
      <p:sp>
        <p:nvSpPr>
          <p:cNvPr id="490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67DBB9C8-1A03-437A-9E71-110D5DF43CBD}" type="slidenum">
              <a:rPr lang="he-IL" sz="1200" smtClean="0">
                <a:solidFill>
                  <a:schemeClr val="tx1"/>
                </a:solidFill>
                <a:latin typeface="Arial" pitchFamily="34" charset="0"/>
              </a:rPr>
              <a:pPr eaLnBrk="1" hangingPunct="1"/>
              <a:t>55</a:t>
            </a:fld>
            <a:endParaRPr lang="en-US" sz="1200">
              <a:solidFill>
                <a:schemeClr val="tx1"/>
              </a:solidFill>
              <a:latin typeface="Arial" pitchFamily="34" charset="0"/>
            </a:endParaRPr>
          </a:p>
        </p:txBody>
      </p:sp>
      <p:sp>
        <p:nvSpPr>
          <p:cNvPr id="490499" name="Rectangle 2"/>
          <p:cNvSpPr>
            <a:spLocks noGrp="1" noRot="1" noChangeAspect="1" noChangeArrowheads="1" noTextEdit="1"/>
          </p:cNvSpPr>
          <p:nvPr>
            <p:ph type="sldImg"/>
          </p:nvPr>
        </p:nvSpPr>
        <p:spPr>
          <a:ln/>
        </p:spPr>
      </p:sp>
      <p:sp>
        <p:nvSpPr>
          <p:cNvPr id="490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457E00A9-EB52-4874-84A1-BDE6CF40D412}" type="slidenum">
              <a:rPr lang="he-IL" sz="1200" smtClean="0">
                <a:solidFill>
                  <a:schemeClr val="tx1"/>
                </a:solidFill>
                <a:latin typeface="Arial" pitchFamily="34" charset="0"/>
              </a:rPr>
              <a:pPr eaLnBrk="1" hangingPunct="1"/>
              <a:t>56</a:t>
            </a:fld>
            <a:endParaRPr lang="en-US" sz="1200">
              <a:solidFill>
                <a:schemeClr val="tx1"/>
              </a:solidFill>
              <a:latin typeface="Arial" pitchFamily="34" charset="0"/>
            </a:endParaRPr>
          </a:p>
        </p:txBody>
      </p:sp>
      <p:sp>
        <p:nvSpPr>
          <p:cNvPr id="493571" name="Rectangle 2"/>
          <p:cNvSpPr>
            <a:spLocks noGrp="1" noRot="1" noChangeAspect="1" noChangeArrowheads="1" noTextEdit="1"/>
          </p:cNvSpPr>
          <p:nvPr>
            <p:ph type="sldImg"/>
          </p:nvPr>
        </p:nvSpPr>
        <p:spPr>
          <a:ln/>
        </p:spPr>
      </p:sp>
      <p:sp>
        <p:nvSpPr>
          <p:cNvPr id="493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457E00A9-EB52-4874-84A1-BDE6CF40D412}" type="slidenum">
              <a:rPr lang="he-IL" sz="1200" smtClean="0">
                <a:solidFill>
                  <a:schemeClr val="tx1"/>
                </a:solidFill>
                <a:latin typeface="Arial" pitchFamily="34" charset="0"/>
              </a:rPr>
              <a:pPr eaLnBrk="1" hangingPunct="1"/>
              <a:t>57</a:t>
            </a:fld>
            <a:endParaRPr lang="en-US" sz="1200">
              <a:solidFill>
                <a:schemeClr val="tx1"/>
              </a:solidFill>
              <a:latin typeface="Arial" pitchFamily="34" charset="0"/>
            </a:endParaRPr>
          </a:p>
        </p:txBody>
      </p:sp>
      <p:sp>
        <p:nvSpPr>
          <p:cNvPr id="493571" name="Rectangle 2"/>
          <p:cNvSpPr>
            <a:spLocks noGrp="1" noRot="1" noChangeAspect="1" noChangeArrowheads="1" noTextEdit="1"/>
          </p:cNvSpPr>
          <p:nvPr>
            <p:ph type="sldImg"/>
          </p:nvPr>
        </p:nvSpPr>
        <p:spPr>
          <a:ln/>
        </p:spPr>
      </p:sp>
      <p:sp>
        <p:nvSpPr>
          <p:cNvPr id="493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extLst>
      <p:ext uri="{BB962C8B-B14F-4D97-AF65-F5344CB8AC3E}">
        <p14:creationId xmlns:p14="http://schemas.microsoft.com/office/powerpoint/2010/main" val="12255524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457E00A9-EB52-4874-84A1-BDE6CF40D412}" type="slidenum">
              <a:rPr lang="he-IL" sz="1200" smtClean="0">
                <a:solidFill>
                  <a:schemeClr val="tx1"/>
                </a:solidFill>
                <a:latin typeface="Arial" pitchFamily="34" charset="0"/>
              </a:rPr>
              <a:pPr eaLnBrk="1" hangingPunct="1"/>
              <a:t>58</a:t>
            </a:fld>
            <a:endParaRPr lang="en-US" sz="1200">
              <a:solidFill>
                <a:schemeClr val="tx1"/>
              </a:solidFill>
              <a:latin typeface="Arial" pitchFamily="34" charset="0"/>
            </a:endParaRPr>
          </a:p>
        </p:txBody>
      </p:sp>
      <p:sp>
        <p:nvSpPr>
          <p:cNvPr id="493571" name="Rectangle 2"/>
          <p:cNvSpPr>
            <a:spLocks noGrp="1" noRot="1" noChangeAspect="1" noChangeArrowheads="1" noTextEdit="1"/>
          </p:cNvSpPr>
          <p:nvPr>
            <p:ph type="sldImg"/>
          </p:nvPr>
        </p:nvSpPr>
        <p:spPr>
          <a:ln/>
        </p:spPr>
      </p:sp>
      <p:sp>
        <p:nvSpPr>
          <p:cNvPr id="493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extLst>
      <p:ext uri="{BB962C8B-B14F-4D97-AF65-F5344CB8AC3E}">
        <p14:creationId xmlns:p14="http://schemas.microsoft.com/office/powerpoint/2010/main" val="27931574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E0953C9B-1DAD-4E11-8A2F-4BAF4E8B35A6}" type="slidenum">
              <a:rPr lang="he-IL" sz="1200" smtClean="0">
                <a:solidFill>
                  <a:schemeClr val="tx1"/>
                </a:solidFill>
                <a:latin typeface="Arial" pitchFamily="34" charset="0"/>
              </a:rPr>
              <a:pPr eaLnBrk="1" hangingPunct="1"/>
              <a:t>59</a:t>
            </a:fld>
            <a:endParaRPr lang="en-US" sz="1200">
              <a:solidFill>
                <a:schemeClr val="tx1"/>
              </a:solidFill>
              <a:latin typeface="Arial" pitchFamily="34" charset="0"/>
            </a:endParaRPr>
          </a:p>
        </p:txBody>
      </p:sp>
      <p:sp>
        <p:nvSpPr>
          <p:cNvPr id="494595" name="Rectangle 2"/>
          <p:cNvSpPr>
            <a:spLocks noGrp="1" noRot="1" noChangeAspect="1" noChangeArrowheads="1" noTextEdit="1"/>
          </p:cNvSpPr>
          <p:nvPr>
            <p:ph type="sldImg"/>
          </p:nvPr>
        </p:nvSpPr>
        <p:spPr>
          <a:ln/>
        </p:spPr>
      </p:sp>
      <p:sp>
        <p:nvSpPr>
          <p:cNvPr id="494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107D0D85-C9D6-4F85-B49D-E462D9710ABF}" type="slidenum">
              <a:rPr lang="he-IL" sz="1200" smtClean="0">
                <a:solidFill>
                  <a:schemeClr val="tx1"/>
                </a:solidFill>
                <a:latin typeface="Arial" pitchFamily="34" charset="0"/>
              </a:rPr>
              <a:pPr eaLnBrk="1" hangingPunct="1"/>
              <a:t>60</a:t>
            </a:fld>
            <a:endParaRPr lang="en-US" sz="1200">
              <a:solidFill>
                <a:schemeClr val="tx1"/>
              </a:solidFill>
              <a:latin typeface="Arial" pitchFamily="34" charset="0"/>
            </a:endParaRPr>
          </a:p>
        </p:txBody>
      </p:sp>
      <p:sp>
        <p:nvSpPr>
          <p:cNvPr id="495619" name="Rectangle 2"/>
          <p:cNvSpPr>
            <a:spLocks noGrp="1" noRot="1" noChangeAspect="1" noChangeArrowheads="1" noTextEdit="1"/>
          </p:cNvSpPr>
          <p:nvPr>
            <p:ph type="sldImg"/>
          </p:nvPr>
        </p:nvSpPr>
        <p:spPr>
          <a:ln/>
        </p:spPr>
      </p:sp>
      <p:sp>
        <p:nvSpPr>
          <p:cNvPr id="495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he-IL" dirty="0"/>
          </a:p>
        </p:txBody>
      </p:sp>
      <p:sp>
        <p:nvSpPr>
          <p:cNvPr id="4" name="Slide Number Placeholder 3"/>
          <p:cNvSpPr>
            <a:spLocks noGrp="1"/>
          </p:cNvSpPr>
          <p:nvPr>
            <p:ph type="sldNum" sz="quarter" idx="10"/>
          </p:nvPr>
        </p:nvSpPr>
        <p:spPr/>
        <p:txBody>
          <a:bodyPr/>
          <a:lstStyle/>
          <a:p>
            <a:pPr>
              <a:defRPr/>
            </a:pPr>
            <a:fld id="{95681B3E-EA02-4339-8B18-EE2B25FEA22B}" type="slidenum">
              <a:rPr lang="he-IL" smtClean="0"/>
              <a:pPr>
                <a:defRPr/>
              </a:pPr>
              <a:t>61</a:t>
            </a:fld>
            <a:endParaRPr lang="en-US"/>
          </a:p>
        </p:txBody>
      </p:sp>
    </p:spTree>
    <p:extLst>
      <p:ext uri="{BB962C8B-B14F-4D97-AF65-F5344CB8AC3E}">
        <p14:creationId xmlns:p14="http://schemas.microsoft.com/office/powerpoint/2010/main" val="13902503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18DD2FE4-0F14-4593-8C85-AD6E05131625}" type="slidenum">
              <a:rPr lang="he-IL" sz="1200" smtClean="0">
                <a:solidFill>
                  <a:schemeClr val="tx1"/>
                </a:solidFill>
                <a:latin typeface="Arial" pitchFamily="34" charset="0"/>
              </a:rPr>
              <a:pPr eaLnBrk="1" hangingPunct="1"/>
              <a:t>62</a:t>
            </a:fld>
            <a:endParaRPr lang="en-US" sz="1200">
              <a:solidFill>
                <a:schemeClr val="tx1"/>
              </a:solidFill>
              <a:latin typeface="Arial" pitchFamily="34" charset="0"/>
            </a:endParaRPr>
          </a:p>
        </p:txBody>
      </p:sp>
      <p:sp>
        <p:nvSpPr>
          <p:cNvPr id="500739" name="Rectangle 2"/>
          <p:cNvSpPr>
            <a:spLocks noGrp="1" noRot="1" noChangeAspect="1" noChangeArrowheads="1" noTextEdit="1"/>
          </p:cNvSpPr>
          <p:nvPr>
            <p:ph type="sldImg"/>
          </p:nvPr>
        </p:nvSpPr>
        <p:spPr>
          <a:ln/>
        </p:spPr>
      </p:sp>
      <p:sp>
        <p:nvSpPr>
          <p:cNvPr id="500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45D668C8-50BB-4119-B2FD-C5A17EB13DBF}" type="slidenum">
              <a:rPr lang="he-IL" sz="1200" smtClean="0">
                <a:solidFill>
                  <a:schemeClr val="tx1"/>
                </a:solidFill>
                <a:latin typeface="Arial" pitchFamily="34" charset="0"/>
              </a:rPr>
              <a:pPr eaLnBrk="1" hangingPunct="1"/>
              <a:t>63</a:t>
            </a:fld>
            <a:endParaRPr lang="en-US" sz="1200">
              <a:solidFill>
                <a:schemeClr val="tx1"/>
              </a:solidFill>
              <a:latin typeface="Arial" pitchFamily="34" charset="0"/>
            </a:endParaRPr>
          </a:p>
        </p:txBody>
      </p:sp>
      <p:sp>
        <p:nvSpPr>
          <p:cNvPr id="497667" name="Rectangle 2"/>
          <p:cNvSpPr>
            <a:spLocks noGrp="1" noRot="1" noChangeAspect="1" noChangeArrowheads="1" noTextEdit="1"/>
          </p:cNvSpPr>
          <p:nvPr>
            <p:ph type="sldImg"/>
          </p:nvPr>
        </p:nvSpPr>
        <p:spPr>
          <a:ln/>
        </p:spPr>
      </p:sp>
      <p:sp>
        <p:nvSpPr>
          <p:cNvPr id="497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779687BC-3F6F-40C3-82B3-C10661C93564}" type="slidenum">
              <a:rPr lang="he-IL" sz="1200" smtClean="0">
                <a:solidFill>
                  <a:schemeClr val="tx1"/>
                </a:solidFill>
                <a:latin typeface="Arial" pitchFamily="34" charset="0"/>
              </a:rPr>
              <a:pPr eaLnBrk="1" hangingPunct="1"/>
              <a:t>64</a:t>
            </a:fld>
            <a:endParaRPr lang="en-US" sz="1200">
              <a:solidFill>
                <a:schemeClr val="tx1"/>
              </a:solidFill>
              <a:latin typeface="Arial" pitchFamily="34" charset="0"/>
            </a:endParaRPr>
          </a:p>
        </p:txBody>
      </p:sp>
      <p:sp>
        <p:nvSpPr>
          <p:cNvPr id="498691" name="Rectangle 2"/>
          <p:cNvSpPr>
            <a:spLocks noGrp="1" noRot="1" noChangeAspect="1" noChangeArrowheads="1" noTextEdit="1"/>
          </p:cNvSpPr>
          <p:nvPr>
            <p:ph type="sldImg"/>
          </p:nvPr>
        </p:nvSpPr>
        <p:spPr>
          <a:ln/>
        </p:spPr>
      </p:sp>
      <p:sp>
        <p:nvSpPr>
          <p:cNvPr id="498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95681B3E-EA02-4339-8B18-EE2B25FEA22B}" type="slidenum">
              <a:rPr lang="he-IL" smtClean="0"/>
              <a:pPr>
                <a:defRPr/>
              </a:pPr>
              <a:t>65</a:t>
            </a:fld>
            <a:endParaRPr lang="en-US"/>
          </a:p>
        </p:txBody>
      </p:sp>
    </p:spTree>
    <p:extLst>
      <p:ext uri="{BB962C8B-B14F-4D97-AF65-F5344CB8AC3E}">
        <p14:creationId xmlns:p14="http://schemas.microsoft.com/office/powerpoint/2010/main" val="114341066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2DBD581B-4A23-416F-ADE6-D47FFADAD4A6}" type="slidenum">
              <a:rPr lang="he-IL" sz="1200" smtClean="0">
                <a:solidFill>
                  <a:schemeClr val="tx1"/>
                </a:solidFill>
                <a:latin typeface="Arial" pitchFamily="34" charset="0"/>
              </a:rPr>
              <a:pPr eaLnBrk="1" hangingPunct="1"/>
              <a:t>66</a:t>
            </a:fld>
            <a:endParaRPr lang="en-US" sz="1200">
              <a:solidFill>
                <a:schemeClr val="tx1"/>
              </a:solidFill>
              <a:latin typeface="Arial" pitchFamily="34" charset="0"/>
            </a:endParaRPr>
          </a:p>
        </p:txBody>
      </p:sp>
      <p:sp>
        <p:nvSpPr>
          <p:cNvPr id="499715" name="Rectangle 2"/>
          <p:cNvSpPr>
            <a:spLocks noGrp="1" noRot="1" noChangeAspect="1" noChangeArrowheads="1" noTextEdit="1"/>
          </p:cNvSpPr>
          <p:nvPr>
            <p:ph type="sldImg"/>
          </p:nvPr>
        </p:nvSpPr>
        <p:spPr>
          <a:ln/>
        </p:spPr>
      </p:sp>
      <p:sp>
        <p:nvSpPr>
          <p:cNvPr id="499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buFontTx/>
              <a:buChar char="-"/>
            </a:pPr>
            <a:endParaRPr lang="he-IL"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dirty="0"/>
          </a:p>
        </p:txBody>
      </p:sp>
      <p:sp>
        <p:nvSpPr>
          <p:cNvPr id="4" name="מציין מיקום של מספר שקופית 3"/>
          <p:cNvSpPr>
            <a:spLocks noGrp="1"/>
          </p:cNvSpPr>
          <p:nvPr>
            <p:ph type="sldNum" sz="quarter" idx="10"/>
          </p:nvPr>
        </p:nvSpPr>
        <p:spPr/>
        <p:txBody>
          <a:bodyPr/>
          <a:lstStyle/>
          <a:p>
            <a:pPr>
              <a:defRPr/>
            </a:pPr>
            <a:fld id="{95681B3E-EA02-4339-8B18-EE2B25FEA22B}" type="slidenum">
              <a:rPr lang="he-IL" smtClean="0"/>
              <a:pPr>
                <a:defRPr/>
              </a:pPr>
              <a:t>67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886200" y="1267731"/>
            <a:ext cx="13716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6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171575" y="4682062"/>
            <a:ext cx="6803136" cy="502920"/>
          </a:xfrm>
        </p:spPr>
        <p:txBody>
          <a:bodyPr>
            <a:normAutofit/>
          </a:bodyPr>
          <a:lstStyle>
            <a:lvl1pPr marL="0" indent="0" algn="ctr">
              <a:spcBef>
                <a:spcPts val="0"/>
              </a:spcBef>
              <a:buNone/>
              <a:defRPr sz="1400" spc="80" baseline="0">
                <a:solidFill>
                  <a:schemeClr val="tx1"/>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en-US"/>
              <a:t>Click to edit Master subtitle style</a:t>
            </a:r>
            <a:endParaRPr lang="en-US" dirty="0"/>
          </a:p>
        </p:txBody>
      </p:sp>
      <p:sp>
        <p:nvSpPr>
          <p:cNvPr id="20" name="Date Placeholder 19"/>
          <p:cNvSpPr>
            <a:spLocks noGrp="1"/>
          </p:cNvSpPr>
          <p:nvPr>
            <p:ph type="dt" sz="half" idx="10"/>
          </p:nvPr>
        </p:nvSpPr>
        <p:spPr>
          <a:xfrm>
            <a:off x="3931920" y="1327188"/>
            <a:ext cx="1280160" cy="457200"/>
          </a:xfrm>
        </p:spPr>
        <p:txBody>
          <a:bodyPr/>
          <a:lstStyle>
            <a:lvl1pPr algn="ctr">
              <a:defRPr sz="1100" spc="0" baseline="0">
                <a:solidFill>
                  <a:schemeClr val="tx1"/>
                </a:solidFill>
                <a:latin typeface="+mn-lt"/>
              </a:defRPr>
            </a:lvl1pPr>
          </a:lstStyle>
          <a:p>
            <a:pPr>
              <a:defRPr/>
            </a:pPr>
            <a:endParaRPr lang="en-US"/>
          </a:p>
        </p:txBody>
      </p:sp>
      <p:sp>
        <p:nvSpPr>
          <p:cNvPr id="21" name="Footer Placeholder 20"/>
          <p:cNvSpPr>
            <a:spLocks noGrp="1"/>
          </p:cNvSpPr>
          <p:nvPr>
            <p:ph type="ftr" sz="quarter" idx="11"/>
          </p:nvPr>
        </p:nvSpPr>
        <p:spPr>
          <a:xfrm>
            <a:off x="1104936" y="5211060"/>
            <a:ext cx="4429125" cy="228600"/>
          </a:xfrm>
        </p:spPr>
        <p:txBody>
          <a:bodyPr/>
          <a:lstStyle>
            <a:lvl1pPr algn="l">
              <a:defRPr sz="900">
                <a:solidFill>
                  <a:schemeClr val="tx1">
                    <a:lumMod val="75000"/>
                    <a:lumOff val="25000"/>
                  </a:schemeClr>
                </a:solidFill>
              </a:defRPr>
            </a:lvl1pPr>
          </a:lstStyle>
          <a:p>
            <a:pPr>
              <a:defRPr/>
            </a:pPr>
            <a:endParaRPr lang="en-US"/>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1">
                    <a:lumMod val="75000"/>
                    <a:lumOff val="25000"/>
                  </a:schemeClr>
                </a:solidFill>
              </a:defRPr>
            </a:lvl1pPr>
          </a:lstStyle>
          <a:p>
            <a:pPr>
              <a:defRPr/>
            </a:pPr>
            <a:fld id="{9E31A3E9-CB3C-46AD-8D72-C0CFECCC67CB}" type="slidenum">
              <a:rPr lang="he-IL" smtClean="0"/>
              <a:pPr>
                <a:defRPr/>
              </a:pPr>
              <a:t>‹#›</a:t>
            </a:fld>
            <a:endParaRPr lang="en-US"/>
          </a:p>
        </p:txBody>
      </p:sp>
    </p:spTree>
    <p:extLst>
      <p:ext uri="{BB962C8B-B14F-4D97-AF65-F5344CB8AC3E}">
        <p14:creationId xmlns:p14="http://schemas.microsoft.com/office/powerpoint/2010/main" val="1473136319"/>
      </p:ext>
    </p:extLst>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7BB627B9-C400-4FBB-BEA1-D4B8C3B9CD66}" type="slidenum">
              <a:rPr lang="he-IL" smtClean="0"/>
              <a:pPr>
                <a:defRPr/>
              </a:pPr>
              <a:t>‹#›</a:t>
            </a:fld>
            <a:endParaRPr lang="en-US"/>
          </a:p>
        </p:txBody>
      </p:sp>
    </p:spTree>
    <p:extLst>
      <p:ext uri="{BB962C8B-B14F-4D97-AF65-F5344CB8AC3E}">
        <p14:creationId xmlns:p14="http://schemas.microsoft.com/office/powerpoint/2010/main" val="697078751"/>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886200" y="1267731"/>
            <a:ext cx="13716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6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172718" y="4682062"/>
            <a:ext cx="6803136" cy="502920"/>
          </a:xfrm>
        </p:spPr>
        <p:txBody>
          <a:bodyPr anchor="t">
            <a:normAutofit/>
          </a:bodyPr>
          <a:lstStyle>
            <a:lvl1pPr marL="0" indent="0" algn="ctr">
              <a:buNone/>
              <a:defRPr sz="1400">
                <a:solidFill>
                  <a:schemeClr val="tx1"/>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3931920" y="1325880"/>
            <a:ext cx="1280160" cy="457200"/>
          </a:xfrm>
        </p:spPr>
        <p:txBody>
          <a:bodyPr/>
          <a:lstStyle>
            <a:lvl1pPr algn="ctr">
              <a:defRPr lang="en-US" sz="1100" kern="1200" spc="0" baseline="0">
                <a:solidFill>
                  <a:schemeClr val="tx1"/>
                </a:solidFill>
                <a:latin typeface="+mn-lt"/>
                <a:ea typeface="+mn-ea"/>
                <a:cs typeface="+mn-cs"/>
              </a:defRPr>
            </a:lvl1pPr>
          </a:lstStyle>
          <a:p>
            <a:pPr>
              <a:defRPr/>
            </a:pPr>
            <a:endParaRPr lang="en-US"/>
          </a:p>
        </p:txBody>
      </p:sp>
      <p:sp>
        <p:nvSpPr>
          <p:cNvPr id="5" name="Footer Placeholder 4"/>
          <p:cNvSpPr>
            <a:spLocks noGrp="1"/>
          </p:cNvSpPr>
          <p:nvPr>
            <p:ph type="ftr" sz="quarter" idx="11"/>
          </p:nvPr>
        </p:nvSpPr>
        <p:spPr>
          <a:xfrm>
            <a:off x="1104679" y="5211060"/>
            <a:ext cx="4430268" cy="228600"/>
          </a:xfrm>
        </p:spPr>
        <p:txBody>
          <a:bodyPr/>
          <a:lstStyle>
            <a:lvl1pPr algn="l">
              <a:defRPr/>
            </a:lvl1pPr>
          </a:lstStyle>
          <a:p>
            <a:pPr>
              <a:defRPr/>
            </a:pPr>
            <a:endParaRPr lang="en-US"/>
          </a:p>
        </p:txBody>
      </p:sp>
      <p:sp>
        <p:nvSpPr>
          <p:cNvPr id="6" name="Slide Number Placeholder 5"/>
          <p:cNvSpPr>
            <a:spLocks noGrp="1"/>
          </p:cNvSpPr>
          <p:nvPr>
            <p:ph type="sldNum" sz="quarter" idx="12"/>
          </p:nvPr>
        </p:nvSpPr>
        <p:spPr>
          <a:xfrm>
            <a:off x="6453378" y="5211060"/>
            <a:ext cx="1584198" cy="228600"/>
          </a:xfrm>
        </p:spPr>
        <p:txBody>
          <a:bodyPr/>
          <a:lstStyle/>
          <a:p>
            <a:pPr>
              <a:defRPr/>
            </a:pPr>
            <a:fld id="{DEA753B0-F12F-4379-AD9E-228F4F7585A7}" type="slidenum">
              <a:rPr lang="he-IL" smtClean="0"/>
              <a:pPr>
                <a:defRPr/>
              </a:pPr>
              <a:t>‹#›</a:t>
            </a:fld>
            <a:endParaRPr lang="en-US"/>
          </a:p>
        </p:txBody>
      </p:sp>
    </p:spTree>
    <p:extLst>
      <p:ext uri="{BB962C8B-B14F-4D97-AF65-F5344CB8AC3E}">
        <p14:creationId xmlns:p14="http://schemas.microsoft.com/office/powerpoint/2010/main" val="3623047724"/>
      </p:ext>
    </p:extLst>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3152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488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8D4C95E-4815-435A-AC97-17A2B04F96EB}" type="slidenum">
              <a:rPr lang="he-IL" smtClean="0"/>
              <a:pPr>
                <a:defRPr/>
              </a:pPr>
              <a:t>‹#›</a:t>
            </a:fld>
            <a:endParaRPr lang="en-US"/>
          </a:p>
        </p:txBody>
      </p:sp>
    </p:spTree>
    <p:extLst>
      <p:ext uri="{BB962C8B-B14F-4D97-AF65-F5344CB8AC3E}">
        <p14:creationId xmlns:p14="http://schemas.microsoft.com/office/powerpoint/2010/main" val="1025592513"/>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731520" y="2074334"/>
            <a:ext cx="36576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31520" y="2755898"/>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2074334"/>
            <a:ext cx="36576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754880" y="2756581"/>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269E3AC-1087-461D-9728-2A50031BF073}" type="slidenum">
              <a:rPr lang="he-IL" smtClean="0"/>
              <a:pPr>
                <a:defRPr/>
              </a:pPr>
              <a:t>‹#›</a:t>
            </a:fld>
            <a:endParaRPr lang="en-US"/>
          </a:p>
        </p:txBody>
      </p:sp>
    </p:spTree>
    <p:extLst>
      <p:ext uri="{BB962C8B-B14F-4D97-AF65-F5344CB8AC3E}">
        <p14:creationId xmlns:p14="http://schemas.microsoft.com/office/powerpoint/2010/main" val="1142102450"/>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08C9316A-0449-404C-B8D1-DA0D14697C49}" type="slidenum">
              <a:rPr lang="he-IL" smtClean="0"/>
              <a:pPr>
                <a:defRPr/>
              </a:pPr>
              <a:t>‹#›</a:t>
            </a:fld>
            <a:endParaRPr lang="en-US"/>
          </a:p>
        </p:txBody>
      </p:sp>
    </p:spTree>
    <p:extLst>
      <p:ext uri="{BB962C8B-B14F-4D97-AF65-F5344CB8AC3E}">
        <p14:creationId xmlns:p14="http://schemas.microsoft.com/office/powerpoint/2010/main" val="641724161"/>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27587391-3252-4209-A6FB-E09C1DA9F42E}" type="slidenum">
              <a:rPr lang="he-IL" smtClean="0"/>
              <a:pPr>
                <a:defRPr/>
              </a:pPr>
              <a:t>‹#›</a:t>
            </a:fld>
            <a:endParaRPr lang="en-US"/>
          </a:p>
        </p:txBody>
      </p:sp>
    </p:spTree>
    <p:extLst>
      <p:ext uri="{BB962C8B-B14F-4D97-AF65-F5344CB8AC3E}">
        <p14:creationId xmlns:p14="http://schemas.microsoft.com/office/powerpoint/2010/main" val="3519418064"/>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184147" y="173736"/>
            <a:ext cx="6398514"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68976" y="907143"/>
            <a:ext cx="5428856"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a:defRPr/>
            </a:pPr>
            <a:endParaRPr lang="en-US"/>
          </a:p>
        </p:txBody>
      </p:sp>
      <p:sp>
        <p:nvSpPr>
          <p:cNvPr id="9" name="Footer Placeholder 8"/>
          <p:cNvSpPr>
            <a:spLocks noGrp="1"/>
          </p:cNvSpPr>
          <p:nvPr>
            <p:ph type="ftr" sz="quarter" idx="11"/>
          </p:nvPr>
        </p:nvSpPr>
        <p:spPr/>
        <p:txBody>
          <a:bodyPr/>
          <a:lstStyle>
            <a:lvl1pPr algn="r">
              <a:defRPr/>
            </a:lvl1pPr>
          </a:lstStyle>
          <a:p>
            <a:pPr>
              <a:defRPr/>
            </a:pPr>
            <a:endParaRPr lang="en-US"/>
          </a:p>
        </p:txBody>
      </p:sp>
      <p:sp>
        <p:nvSpPr>
          <p:cNvPr id="11" name="Slide Number Placeholder 10"/>
          <p:cNvSpPr>
            <a:spLocks noGrp="1"/>
          </p:cNvSpPr>
          <p:nvPr>
            <p:ph type="sldNum" sz="quarter" idx="12"/>
          </p:nvPr>
        </p:nvSpPr>
        <p:spPr>
          <a:xfrm>
            <a:off x="7795258" y="6310086"/>
            <a:ext cx="1097280" cy="274320"/>
          </a:xfrm>
        </p:spPr>
        <p:txBody>
          <a:bodyPr/>
          <a:lstStyle>
            <a:lvl1pPr>
              <a:defRPr>
                <a:solidFill>
                  <a:srgbClr val="FFFFFF"/>
                </a:solidFill>
              </a:defRPr>
            </a:lvl1pPr>
          </a:lstStyle>
          <a:p>
            <a:pPr>
              <a:defRPr/>
            </a:pPr>
            <a:fld id="{58215C23-A39C-4212-A0BA-6C7FEB399D87}" type="slidenum">
              <a:rPr lang="he-IL" smtClean="0"/>
              <a:pPr>
                <a:defRPr/>
              </a:pPr>
              <a:t>‹#›</a:t>
            </a:fld>
            <a:endParaRPr lang="en-US"/>
          </a:p>
        </p:txBody>
      </p:sp>
      <p:sp>
        <p:nvSpPr>
          <p:cNvPr id="12" name="Rectangle 11"/>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22216854"/>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4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71449" y="173736"/>
            <a:ext cx="6398514" cy="6510528"/>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a:defRPr/>
            </a:pPr>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a:xfrm>
            <a:off x="7797546" y="6309360"/>
            <a:ext cx="1097280" cy="274320"/>
          </a:xfrm>
        </p:spPr>
        <p:txBody>
          <a:bodyPr/>
          <a:lstStyle>
            <a:lvl1pPr>
              <a:defRPr>
                <a:solidFill>
                  <a:srgbClr val="FFFFFF"/>
                </a:solidFill>
              </a:defRPr>
            </a:lvl1pPr>
          </a:lstStyle>
          <a:p>
            <a:pPr>
              <a:defRPr/>
            </a:pPr>
            <a:fld id="{D058F1B9-2961-469C-B313-1DA5EAA9FDC8}" type="slidenum">
              <a:rPr lang="he-IL" smtClean="0"/>
              <a:pPr>
                <a:defRPr/>
              </a:pPr>
              <a:t>‹#›</a:t>
            </a:fld>
            <a:endParaRPr lang="en-US"/>
          </a:p>
        </p:txBody>
      </p:sp>
      <p:sp>
        <p:nvSpPr>
          <p:cNvPr id="11" name="Rectangle 10"/>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11268946"/>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AA23CA0-CF3D-4621-9123-9D39D306F615}" type="slidenum">
              <a:rPr lang="he-IL" smtClean="0"/>
              <a:pPr>
                <a:defRPr/>
              </a:pPr>
              <a:t>‹#›</a:t>
            </a:fld>
            <a:endParaRPr lang="en-US"/>
          </a:p>
        </p:txBody>
      </p:sp>
    </p:spTree>
    <p:extLst>
      <p:ext uri="{BB962C8B-B14F-4D97-AF65-F5344CB8AC3E}">
        <p14:creationId xmlns:p14="http://schemas.microsoft.com/office/powerpoint/2010/main" val="2805565551"/>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E887E1F-2BD2-4941-9726-EDAFF20F875D}" type="slidenum">
              <a:rPr lang="he-IL" smtClean="0"/>
              <a:pPr>
                <a:defRPr/>
              </a:pPr>
              <a:t>‹#›</a:t>
            </a:fld>
            <a:endParaRPr lang="en-US"/>
          </a:p>
        </p:txBody>
      </p:sp>
    </p:spTree>
    <p:extLst>
      <p:ext uri="{BB962C8B-B14F-4D97-AF65-F5344CB8AC3E}">
        <p14:creationId xmlns:p14="http://schemas.microsoft.com/office/powerpoint/2010/main" val="940630252"/>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173736"/>
            <a:ext cx="8791956" cy="6510528"/>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731520" y="642594"/>
            <a:ext cx="768096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31520" y="2103120"/>
            <a:ext cx="768096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34768" y="6309360"/>
            <a:ext cx="2057400" cy="274320"/>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pPr>
              <a:defRPr/>
            </a:pPr>
            <a:endParaRPr lang="en-US"/>
          </a:p>
        </p:txBody>
      </p:sp>
      <p:sp>
        <p:nvSpPr>
          <p:cNvPr id="5" name="Footer Placeholder 4"/>
          <p:cNvSpPr>
            <a:spLocks noGrp="1"/>
          </p:cNvSpPr>
          <p:nvPr>
            <p:ph type="ftr" sz="quarter" idx="3"/>
          </p:nvPr>
        </p:nvSpPr>
        <p:spPr>
          <a:xfrm>
            <a:off x="2596896" y="6309360"/>
            <a:ext cx="3950208" cy="274320"/>
          </a:xfrm>
          <a:prstGeom prst="rect">
            <a:avLst/>
          </a:prstGeom>
        </p:spPr>
        <p:txBody>
          <a:bodyPr vert="horz" lIns="91440" tIns="45720" rIns="91440" bIns="45720" rtlCol="0" anchor="b"/>
          <a:lstStyle>
            <a:lvl1pPr algn="ctr">
              <a:defRPr sz="900">
                <a:solidFill>
                  <a:schemeClr val="tx1">
                    <a:lumMod val="75000"/>
                    <a:lumOff val="25000"/>
                  </a:schemeClr>
                </a:solidFill>
              </a:defRPr>
            </a:lvl1pPr>
          </a:lstStyle>
          <a:p>
            <a:pPr>
              <a:defRPr/>
            </a:pPr>
            <a:endParaRPr lang="en-US"/>
          </a:p>
        </p:txBody>
      </p:sp>
      <p:sp>
        <p:nvSpPr>
          <p:cNvPr id="6" name="Slide Number Placeholder 5"/>
          <p:cNvSpPr>
            <a:spLocks noGrp="1"/>
          </p:cNvSpPr>
          <p:nvPr>
            <p:ph type="sldNum" sz="quarter" idx="4"/>
          </p:nvPr>
        </p:nvSpPr>
        <p:spPr>
          <a:xfrm>
            <a:off x="7823382" y="6309360"/>
            <a:ext cx="1097280" cy="274320"/>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pPr>
              <a:defRPr/>
            </a:pPr>
            <a:fld id="{4EA710D7-6E92-4A02-AA98-8A638F9EA3C1}" type="slidenum">
              <a:rPr lang="he-IL" smtClean="0"/>
              <a:pPr>
                <a:defRPr/>
              </a:pPr>
              <a:t>‹#›</a:t>
            </a:fld>
            <a:endParaRPr lang="en-US"/>
          </a:p>
        </p:txBody>
      </p:sp>
    </p:spTree>
    <p:extLst>
      <p:ext uri="{BB962C8B-B14F-4D97-AF65-F5344CB8AC3E}">
        <p14:creationId xmlns:p14="http://schemas.microsoft.com/office/powerpoint/2010/main" val="1776844661"/>
      </p:ext>
    </p:extLst>
  </p:cSld>
  <p:clrMap bg1="lt1" tx1="dk1" bg2="lt2" tx2="dk2" accent1="accent1" accent2="accent2" accent3="accent3" accent4="accent4" accent5="accent5" accent6="accent6" hlink="hlink" folHlink="folHlink"/>
  <p:sldLayoutIdLst>
    <p:sldLayoutId id="2147484922" r:id="rId1"/>
    <p:sldLayoutId id="2147484923" r:id="rId2"/>
    <p:sldLayoutId id="2147484924" r:id="rId3"/>
    <p:sldLayoutId id="2147484925" r:id="rId4"/>
    <p:sldLayoutId id="2147484926" r:id="rId5"/>
    <p:sldLayoutId id="2147484927" r:id="rId6"/>
    <p:sldLayoutId id="2147484928" r:id="rId7"/>
    <p:sldLayoutId id="2147484929" r:id="rId8"/>
    <p:sldLayoutId id="2147484930" r:id="rId9"/>
    <p:sldLayoutId id="2147484931" r:id="rId10"/>
    <p:sldLayoutId id="2147484932" r:id="rId11"/>
  </p:sldLayoutIdLst>
  <p:transition spd="slow">
    <p:push dir="u"/>
  </p:transition>
  <p:txStyles>
    <p:titleStyle>
      <a:lvl1pPr algn="l" defTabSz="914400" rtl="1" eaLnBrk="1" latinLnBrk="0" hangingPunct="1">
        <a:lnSpc>
          <a:spcPct val="90000"/>
        </a:lnSpc>
        <a:spcBef>
          <a:spcPct val="0"/>
        </a:spcBef>
        <a:buNone/>
        <a:defRPr lang="en-US" sz="4000" kern="1200" cap="none" spc="0" baseline="0" dirty="0">
          <a:solidFill>
            <a:schemeClr val="tx1">
              <a:lumMod val="85000"/>
              <a:lumOff val="15000"/>
            </a:schemeClr>
          </a:solidFill>
          <a:effectLst/>
          <a:latin typeface="+mj-lt"/>
          <a:ea typeface="+mn-ea"/>
          <a:cs typeface="+mn-cs"/>
        </a:defRPr>
      </a:lvl1pPr>
    </p:titleStyle>
    <p:bodyStyle>
      <a:lvl1pPr marL="182880" indent="-182880" algn="r" defTabSz="914400" rtl="1"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36.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jpeg"/><Relationship Id="rId7" Type="http://schemas.openxmlformats.org/officeDocument/2006/relationships/image" Target="../media/image43.jpeg"/><Relationship Id="rId12" Type="http://schemas.openxmlformats.org/officeDocument/2006/relationships/image" Target="../media/image48.jpe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42.jpeg"/><Relationship Id="rId11" Type="http://schemas.openxmlformats.org/officeDocument/2006/relationships/image" Target="../media/image47.jpeg"/><Relationship Id="rId5" Type="http://schemas.openxmlformats.org/officeDocument/2006/relationships/image" Target="../media/image41.jpeg"/><Relationship Id="rId10" Type="http://schemas.openxmlformats.org/officeDocument/2006/relationships/image" Target="../media/image46.jpeg"/><Relationship Id="rId4" Type="http://schemas.openxmlformats.org/officeDocument/2006/relationships/image" Target="../media/image40.jpeg"/><Relationship Id="rId9" Type="http://schemas.openxmlformats.org/officeDocument/2006/relationships/image" Target="../media/image45.jpeg"/></Relationships>
</file>

<file path=ppt/slides/_rels/slide3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57.wmf"/><Relationship Id="rId4" Type="http://schemas.openxmlformats.org/officeDocument/2006/relationships/oleObject" Target="../embeddings/oleObject1.bin"/></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62.jpe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4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67.gif"/></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71.jpg"/></Relationships>
</file>

<file path=ppt/slides/_rels/slide6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066395" y="167357"/>
            <a:ext cx="7056437" cy="928688"/>
          </a:xfrm>
        </p:spPr>
        <p:txBody>
          <a:bodyPr>
            <a:normAutofit/>
          </a:bodyPr>
          <a:lstStyle/>
          <a:p>
            <a:pPr eaLnBrk="1" hangingPunct="1">
              <a:defRPr/>
            </a:pPr>
            <a:r>
              <a:rPr lang="he-IL" dirty="0">
                <a:solidFill>
                  <a:schemeClr val="accent1">
                    <a:lumMod val="50000"/>
                  </a:schemeClr>
                </a:solidFill>
                <a:effectLst>
                  <a:outerShdw blurRad="38100" dist="38100" dir="2700000" algn="tl">
                    <a:srgbClr val="000000">
                      <a:alpha val="43137"/>
                    </a:srgbClr>
                  </a:outerShdw>
                </a:effectLst>
                <a:latin typeface="Guttman Mantova-Decor" pitchFamily="2" charset="-79"/>
                <a:cs typeface="Guttman Mantova-Decor" pitchFamily="2" charset="-79"/>
              </a:rPr>
              <a:t>פסיכולוגיה אבנורמלית</a:t>
            </a:r>
            <a:endParaRPr lang="en-US" dirty="0">
              <a:solidFill>
                <a:schemeClr val="accent1">
                  <a:lumMod val="50000"/>
                </a:schemeClr>
              </a:solidFill>
              <a:effectLst>
                <a:outerShdw blurRad="38100" dist="38100" dir="2700000" algn="tl">
                  <a:srgbClr val="000000">
                    <a:alpha val="43137"/>
                  </a:srgbClr>
                </a:outerShdw>
              </a:effectLst>
              <a:cs typeface="Guttman Mantova-Decor" pitchFamily="2" charset="-79"/>
            </a:endParaRPr>
          </a:p>
        </p:txBody>
      </p:sp>
      <p:sp>
        <p:nvSpPr>
          <p:cNvPr id="2051" name="Rectangle 3"/>
          <p:cNvSpPr>
            <a:spLocks noGrp="1" noChangeArrowheads="1"/>
          </p:cNvSpPr>
          <p:nvPr>
            <p:ph type="subTitle" idx="1"/>
          </p:nvPr>
        </p:nvSpPr>
        <p:spPr>
          <a:xfrm>
            <a:off x="-828600" y="5850050"/>
            <a:ext cx="4787900" cy="1007815"/>
          </a:xfrm>
        </p:spPr>
        <p:txBody>
          <a:bodyPr/>
          <a:lstStyle/>
          <a:p>
            <a:pPr eaLnBrk="1" hangingPunct="1">
              <a:lnSpc>
                <a:spcPct val="80000"/>
              </a:lnSpc>
              <a:defRPr/>
            </a:pPr>
            <a:r>
              <a:rPr lang="he-IL" sz="2400" b="1" dirty="0">
                <a:effectLst>
                  <a:outerShdw blurRad="38100" dist="38100" dir="2700000" algn="tl">
                    <a:srgbClr val="000000">
                      <a:alpha val="43137"/>
                    </a:srgbClr>
                  </a:outerShdw>
                </a:effectLst>
                <a:latin typeface="Guttman Mantova-Decor" pitchFamily="2" charset="-79"/>
                <a:cs typeface="Monotype Hadassah" pitchFamily="2" charset="-79"/>
              </a:rPr>
              <a:t>דר' נירית סופר-דודק</a:t>
            </a:r>
          </a:p>
          <a:p>
            <a:pPr eaLnBrk="1" hangingPunct="1">
              <a:lnSpc>
                <a:spcPct val="80000"/>
              </a:lnSpc>
              <a:defRPr/>
            </a:pPr>
            <a:r>
              <a:rPr lang="he-IL" sz="2400" dirty="0">
                <a:effectLst>
                  <a:outerShdw blurRad="38100" dist="38100" dir="2700000" algn="tl">
                    <a:srgbClr val="000000">
                      <a:alpha val="43137"/>
                    </a:srgbClr>
                  </a:outerShdw>
                </a:effectLst>
                <a:latin typeface="Guttman Mantova-Decor" pitchFamily="2" charset="-79"/>
                <a:cs typeface="Monotype Hadassah" pitchFamily="2" charset="-79"/>
              </a:rPr>
              <a:t>המחלקה לפסיכולוגיה</a:t>
            </a:r>
          </a:p>
          <a:p>
            <a:pPr eaLnBrk="1" hangingPunct="1">
              <a:lnSpc>
                <a:spcPct val="80000"/>
              </a:lnSpc>
              <a:defRPr/>
            </a:pPr>
            <a:r>
              <a:rPr lang="he-IL" sz="2400" dirty="0">
                <a:effectLst>
                  <a:outerShdw blurRad="38100" dist="38100" dir="2700000" algn="tl">
                    <a:srgbClr val="000000">
                      <a:alpha val="43137"/>
                    </a:srgbClr>
                  </a:outerShdw>
                </a:effectLst>
                <a:latin typeface="Guttman Mantova-Decor" pitchFamily="2" charset="-79"/>
                <a:cs typeface="Monotype Hadassah" pitchFamily="2" charset="-79"/>
              </a:rPr>
              <a:t>אוניברסיטת בן-גוריון</a:t>
            </a:r>
            <a:endParaRPr lang="en-US" sz="2400" dirty="0">
              <a:effectLst>
                <a:outerShdw blurRad="38100" dist="38100" dir="2700000" algn="tl">
                  <a:srgbClr val="000000">
                    <a:alpha val="43137"/>
                  </a:srgbClr>
                </a:outerShdw>
              </a:effectLst>
              <a:latin typeface="Brush Script MT" pitchFamily="66" charset="0"/>
              <a:cs typeface="Monotype Hadassah" pitchFamily="2" charset="-79"/>
            </a:endParaRPr>
          </a:p>
        </p:txBody>
      </p:sp>
      <p:sp>
        <p:nvSpPr>
          <p:cNvPr id="4" name="TextBox 1"/>
          <p:cNvSpPr txBox="1"/>
          <p:nvPr/>
        </p:nvSpPr>
        <p:spPr>
          <a:xfrm>
            <a:off x="467544" y="1916832"/>
            <a:ext cx="7128792" cy="769441"/>
          </a:xfrm>
          <a:prstGeom prst="rect">
            <a:avLst/>
          </a:prstGeom>
          <a:noFill/>
        </p:spPr>
        <p:txBody>
          <a:bodyPr wrap="square" rtlCol="1">
            <a:spAutoFit/>
          </a:bodyPr>
          <a:lstStyle>
            <a:defPPr>
              <a:defRPr lang="en-US"/>
            </a:defPPr>
            <a:lvl1pPr algn="r" rtl="1" fontAlgn="base">
              <a:spcBef>
                <a:spcPct val="0"/>
              </a:spcBef>
              <a:spcAft>
                <a:spcPct val="0"/>
              </a:spcAft>
              <a:defRPr sz="4400" kern="1200">
                <a:solidFill>
                  <a:schemeClr val="tx2"/>
                </a:solidFill>
                <a:latin typeface="Tahoma" pitchFamily="34" charset="0"/>
                <a:ea typeface="+mn-ea"/>
                <a:cs typeface="Arial" pitchFamily="34" charset="0"/>
              </a:defRPr>
            </a:lvl1pPr>
            <a:lvl2pPr marL="457200" algn="r" rtl="1" fontAlgn="base">
              <a:spcBef>
                <a:spcPct val="0"/>
              </a:spcBef>
              <a:spcAft>
                <a:spcPct val="0"/>
              </a:spcAft>
              <a:defRPr sz="4400" kern="1200">
                <a:solidFill>
                  <a:schemeClr val="tx2"/>
                </a:solidFill>
                <a:latin typeface="Tahoma" pitchFamily="34" charset="0"/>
                <a:ea typeface="+mn-ea"/>
                <a:cs typeface="Arial" pitchFamily="34" charset="0"/>
              </a:defRPr>
            </a:lvl2pPr>
            <a:lvl3pPr marL="914400" algn="r" rtl="1" fontAlgn="base">
              <a:spcBef>
                <a:spcPct val="0"/>
              </a:spcBef>
              <a:spcAft>
                <a:spcPct val="0"/>
              </a:spcAft>
              <a:defRPr sz="4400" kern="1200">
                <a:solidFill>
                  <a:schemeClr val="tx2"/>
                </a:solidFill>
                <a:latin typeface="Tahoma" pitchFamily="34" charset="0"/>
                <a:ea typeface="+mn-ea"/>
                <a:cs typeface="Arial" pitchFamily="34" charset="0"/>
              </a:defRPr>
            </a:lvl3pPr>
            <a:lvl4pPr marL="1371600" algn="r" rtl="1" fontAlgn="base">
              <a:spcBef>
                <a:spcPct val="0"/>
              </a:spcBef>
              <a:spcAft>
                <a:spcPct val="0"/>
              </a:spcAft>
              <a:defRPr sz="4400" kern="1200">
                <a:solidFill>
                  <a:schemeClr val="tx2"/>
                </a:solidFill>
                <a:latin typeface="Tahoma" pitchFamily="34" charset="0"/>
                <a:ea typeface="+mn-ea"/>
                <a:cs typeface="Arial" pitchFamily="34" charset="0"/>
              </a:defRPr>
            </a:lvl4pPr>
            <a:lvl5pPr marL="1828800" algn="r" rtl="1" fontAlgn="base">
              <a:spcBef>
                <a:spcPct val="0"/>
              </a:spcBef>
              <a:spcAft>
                <a:spcPct val="0"/>
              </a:spcAft>
              <a:defRPr sz="4400" kern="1200">
                <a:solidFill>
                  <a:schemeClr val="tx2"/>
                </a:solidFill>
                <a:latin typeface="Tahoma" pitchFamily="34" charset="0"/>
                <a:ea typeface="+mn-ea"/>
                <a:cs typeface="Arial" pitchFamily="34" charset="0"/>
              </a:defRPr>
            </a:lvl5pPr>
            <a:lvl6pPr marL="2286000" algn="r" defTabSz="914400" rtl="1" eaLnBrk="1" latinLnBrk="0" hangingPunct="1">
              <a:defRPr sz="4400" kern="1200">
                <a:solidFill>
                  <a:schemeClr val="tx2"/>
                </a:solidFill>
                <a:latin typeface="Tahoma" pitchFamily="34" charset="0"/>
                <a:ea typeface="+mn-ea"/>
                <a:cs typeface="Arial" pitchFamily="34" charset="0"/>
              </a:defRPr>
            </a:lvl6pPr>
            <a:lvl7pPr marL="2743200" algn="r" defTabSz="914400" rtl="1" eaLnBrk="1" latinLnBrk="0" hangingPunct="1">
              <a:defRPr sz="4400" kern="1200">
                <a:solidFill>
                  <a:schemeClr val="tx2"/>
                </a:solidFill>
                <a:latin typeface="Tahoma" pitchFamily="34" charset="0"/>
                <a:ea typeface="+mn-ea"/>
                <a:cs typeface="Arial" pitchFamily="34" charset="0"/>
              </a:defRPr>
            </a:lvl7pPr>
            <a:lvl8pPr marL="3200400" algn="r" defTabSz="914400" rtl="1" eaLnBrk="1" latinLnBrk="0" hangingPunct="1">
              <a:defRPr sz="4400" kern="1200">
                <a:solidFill>
                  <a:schemeClr val="tx2"/>
                </a:solidFill>
                <a:latin typeface="Tahoma" pitchFamily="34" charset="0"/>
                <a:ea typeface="+mn-ea"/>
                <a:cs typeface="Arial" pitchFamily="34" charset="0"/>
              </a:defRPr>
            </a:lvl8pPr>
            <a:lvl9pPr marL="3657600" algn="r" defTabSz="914400" rtl="1" eaLnBrk="1" latinLnBrk="0" hangingPunct="1">
              <a:defRPr sz="4400" kern="1200">
                <a:solidFill>
                  <a:schemeClr val="tx2"/>
                </a:solidFill>
                <a:latin typeface="Tahoma" pitchFamily="34" charset="0"/>
                <a:ea typeface="+mn-ea"/>
                <a:cs typeface="Arial" pitchFamily="34" charset="0"/>
              </a:defRPr>
            </a:lvl9pPr>
          </a:lstStyle>
          <a:p>
            <a:r>
              <a:rPr lang="he-IL" dirty="0">
                <a:solidFill>
                  <a:schemeClr val="tx1"/>
                </a:solidFill>
                <a:latin typeface="Guttman Mantova-Decor" pitchFamily="2" charset="-79"/>
                <a:ea typeface="+mj-ea"/>
                <a:cs typeface="Guttman Mantova-Decor" pitchFamily="2" charset="-79"/>
              </a:rPr>
              <a:t>מצגת 11 - הפרעות אכילה</a:t>
            </a:r>
          </a:p>
        </p:txBody>
      </p:sp>
      <p:pic>
        <p:nvPicPr>
          <p:cNvPr id="5" name="תמונה 4" descr="eating-disorder.jpg"/>
          <p:cNvPicPr>
            <a:picLocks noChangeAspect="1"/>
          </p:cNvPicPr>
          <p:nvPr/>
        </p:nvPicPr>
        <p:blipFill>
          <a:blip r:embed="rId3" cstate="print"/>
          <a:stretch>
            <a:fillRect/>
          </a:stretch>
        </p:blipFill>
        <p:spPr>
          <a:xfrm>
            <a:off x="2843808" y="2780928"/>
            <a:ext cx="3554825" cy="3600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115616" y="1700808"/>
            <a:ext cx="3744416" cy="1823719"/>
            <a:chOff x="2627784" y="2469377"/>
            <a:chExt cx="3744416" cy="1823719"/>
          </a:xfrm>
        </p:grpSpPr>
        <p:sp>
          <p:nvSpPr>
            <p:cNvPr id="4" name="Action Button: Video 3">
              <a:hlinkClick r:id="" action="ppaction://noaction" highlightClick="1"/>
            </p:cNvPr>
            <p:cNvSpPr/>
            <p:nvPr/>
          </p:nvSpPr>
          <p:spPr>
            <a:xfrm>
              <a:off x="2627784" y="2492896"/>
              <a:ext cx="3744416" cy="1800200"/>
            </a:xfrm>
            <a:prstGeom prst="actionButtonMovi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 name="TextBox 4"/>
            <p:cNvSpPr txBox="1"/>
            <p:nvPr/>
          </p:nvSpPr>
          <p:spPr>
            <a:xfrm>
              <a:off x="3851920" y="2469377"/>
              <a:ext cx="1584176" cy="646331"/>
            </a:xfrm>
            <a:prstGeom prst="rect">
              <a:avLst/>
            </a:prstGeom>
            <a:noFill/>
          </p:spPr>
          <p:txBody>
            <a:bodyPr wrap="square" rtlCol="1">
              <a:spAutoFit/>
            </a:bodyPr>
            <a:lstStyle/>
            <a:p>
              <a:r>
                <a:rPr lang="en-US" sz="3600" dirty="0"/>
                <a:t>Thin</a:t>
              </a:r>
              <a:endParaRPr lang="he-IL" sz="3600" dirty="0"/>
            </a:p>
          </p:txBody>
        </p:sp>
      </p:grpSp>
      <p:grpSp>
        <p:nvGrpSpPr>
          <p:cNvPr id="7" name="Group 6">
            <a:extLst>
              <a:ext uri="{FF2B5EF4-FFF2-40B4-BE49-F238E27FC236}">
                <a16:creationId xmlns:a16="http://schemas.microsoft.com/office/drawing/2014/main" id="{71AF3AA1-3A54-4980-BB8F-D6555E3CC7C3}"/>
              </a:ext>
            </a:extLst>
          </p:cNvPr>
          <p:cNvGrpSpPr/>
          <p:nvPr/>
        </p:nvGrpSpPr>
        <p:grpSpPr>
          <a:xfrm>
            <a:off x="4427984" y="4341585"/>
            <a:ext cx="3744416" cy="1823719"/>
            <a:chOff x="2627784" y="2469377"/>
            <a:chExt cx="3744416" cy="1823719"/>
          </a:xfrm>
        </p:grpSpPr>
        <p:sp>
          <p:nvSpPr>
            <p:cNvPr id="8" name="Action Button: Video 7">
              <a:hlinkClick r:id="" action="ppaction://noaction" highlightClick="1"/>
              <a:extLst>
                <a:ext uri="{FF2B5EF4-FFF2-40B4-BE49-F238E27FC236}">
                  <a16:creationId xmlns:a16="http://schemas.microsoft.com/office/drawing/2014/main" id="{CCE88612-74E1-4D97-A5F6-BFF4B69D5B85}"/>
                </a:ext>
              </a:extLst>
            </p:cNvPr>
            <p:cNvSpPr/>
            <p:nvPr/>
          </p:nvSpPr>
          <p:spPr>
            <a:xfrm>
              <a:off x="2627784" y="2492896"/>
              <a:ext cx="3744416" cy="1800200"/>
            </a:xfrm>
            <a:prstGeom prst="actionButtonMovi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TextBox 8">
              <a:extLst>
                <a:ext uri="{FF2B5EF4-FFF2-40B4-BE49-F238E27FC236}">
                  <a16:creationId xmlns:a16="http://schemas.microsoft.com/office/drawing/2014/main" id="{FDD10E6D-463D-4BBB-99FB-4B54B75B5C4A}"/>
                </a:ext>
              </a:extLst>
            </p:cNvPr>
            <p:cNvSpPr txBox="1"/>
            <p:nvPr/>
          </p:nvSpPr>
          <p:spPr>
            <a:xfrm>
              <a:off x="2915816" y="2469377"/>
              <a:ext cx="3312368" cy="1754326"/>
            </a:xfrm>
            <a:prstGeom prst="rect">
              <a:avLst/>
            </a:prstGeom>
            <a:noFill/>
          </p:spPr>
          <p:txBody>
            <a:bodyPr wrap="square" rtlCol="1">
              <a:spAutoFit/>
            </a:bodyPr>
            <a:lstStyle/>
            <a:p>
              <a:r>
                <a:rPr lang="he-IL" sz="3600" dirty="0"/>
                <a:t>רוני </a:t>
              </a:r>
              <a:r>
                <a:rPr lang="he-IL" sz="3600" dirty="0" err="1"/>
                <a:t>קובן</a:t>
              </a:r>
              <a:r>
                <a:rPr lang="he-IL" sz="3600" dirty="0"/>
                <a:t> – </a:t>
              </a:r>
              <a:endParaRPr lang="en-US" sz="3600" dirty="0"/>
            </a:p>
            <a:p>
              <a:endParaRPr lang="en-US" sz="3600" dirty="0"/>
            </a:p>
            <a:p>
              <a:r>
                <a:rPr lang="he-IL" sz="3600" dirty="0"/>
                <a:t>יוצאים מהכלל</a:t>
              </a:r>
            </a:p>
          </p:txBody>
        </p:sp>
      </p:grpSp>
    </p:spTree>
    <p:extLst>
      <p:ext uri="{BB962C8B-B14F-4D97-AF65-F5344CB8AC3E}">
        <p14:creationId xmlns:p14="http://schemas.microsoft.com/office/powerpoint/2010/main" val="123559914"/>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1282" name="Rectangle 2"/>
          <p:cNvSpPr>
            <a:spLocks noGrp="1" noChangeArrowheads="1"/>
          </p:cNvSpPr>
          <p:nvPr>
            <p:ph type="title"/>
          </p:nvPr>
        </p:nvSpPr>
        <p:spPr>
          <a:xfrm>
            <a:off x="731520" y="404664"/>
            <a:ext cx="7680960" cy="1371600"/>
          </a:xfrm>
        </p:spPr>
        <p:txBody>
          <a:bodyPr/>
          <a:lstStyle/>
          <a:p>
            <a:pPr algn="ctr" rtl="1" eaLnBrk="1" hangingPunct="1">
              <a:defRPr/>
            </a:pPr>
            <a:r>
              <a:rPr lang="he-IL" dirty="0"/>
              <a:t>הפרעות אכילה</a:t>
            </a:r>
            <a:endParaRPr lang="en-US" dirty="0"/>
          </a:p>
        </p:txBody>
      </p:sp>
      <p:sp>
        <p:nvSpPr>
          <p:cNvPr id="1121283" name="Rectangle 3"/>
          <p:cNvSpPr>
            <a:spLocks noGrp="1" noChangeArrowheads="1"/>
          </p:cNvSpPr>
          <p:nvPr>
            <p:ph idx="1"/>
          </p:nvPr>
        </p:nvSpPr>
        <p:spPr/>
        <p:txBody>
          <a:bodyPr>
            <a:normAutofit/>
          </a:bodyPr>
          <a:lstStyle/>
          <a:p>
            <a:pPr algn="r" rtl="1" eaLnBrk="1" hangingPunct="1">
              <a:defRPr/>
            </a:pPr>
            <a:r>
              <a:rPr lang="he-IL" sz="2400" b="1" dirty="0"/>
              <a:t>אנורקסיה נרווזה </a:t>
            </a:r>
            <a:r>
              <a:rPr lang="en-US" sz="2400" b="1" dirty="0"/>
              <a:t>ANOREXIA NERVOSA</a:t>
            </a:r>
            <a:r>
              <a:rPr lang="he-IL" sz="2400" b="1" dirty="0"/>
              <a:t> (</a:t>
            </a:r>
            <a:r>
              <a:rPr lang="en-US" sz="2400" b="1" dirty="0"/>
              <a:t>AN</a:t>
            </a:r>
            <a:r>
              <a:rPr lang="he-IL" sz="2400" b="1" dirty="0"/>
              <a:t>)</a:t>
            </a:r>
            <a:endParaRPr lang="en-US" sz="2400" b="1" dirty="0"/>
          </a:p>
          <a:p>
            <a:pPr algn="r" rtl="1" eaLnBrk="1" hangingPunct="1">
              <a:defRPr/>
            </a:pPr>
            <a:r>
              <a:rPr lang="he-IL" sz="2400" b="1" dirty="0"/>
              <a:t>בולימיה נרווזה </a:t>
            </a:r>
            <a:r>
              <a:rPr lang="en-US" sz="2400" b="1" dirty="0"/>
              <a:t>BULIMIA NERVOSA</a:t>
            </a:r>
            <a:r>
              <a:rPr lang="he-IL" sz="2400" b="1" dirty="0"/>
              <a:t> (</a:t>
            </a:r>
            <a:r>
              <a:rPr lang="en-US" sz="2400" b="1" dirty="0"/>
              <a:t>BN</a:t>
            </a:r>
            <a:r>
              <a:rPr lang="he-IL" sz="2400" b="1" dirty="0"/>
              <a:t>)</a:t>
            </a:r>
          </a:p>
          <a:p>
            <a:pPr marL="0" indent="0" algn="r" rtl="1" eaLnBrk="1" hangingPunct="1">
              <a:buNone/>
              <a:defRPr/>
            </a:pPr>
            <a:r>
              <a:rPr lang="he-IL" sz="2400" b="1" i="1" u="sng" dirty="0"/>
              <a:t>לא</a:t>
            </a:r>
            <a:r>
              <a:rPr lang="he-IL" sz="2400" b="1" i="1" dirty="0"/>
              <a:t> נרחיב על:</a:t>
            </a:r>
          </a:p>
          <a:p>
            <a:pPr algn="r" rtl="1" eaLnBrk="1" hangingPunct="1">
              <a:defRPr/>
            </a:pPr>
            <a:r>
              <a:rPr lang="en-US" sz="2400" b="1" dirty="0"/>
              <a:t>PICA</a:t>
            </a:r>
          </a:p>
          <a:p>
            <a:pPr algn="r" rtl="1" eaLnBrk="1" hangingPunct="1">
              <a:defRPr/>
            </a:pPr>
            <a:r>
              <a:rPr lang="he-IL" sz="2400" b="1" dirty="0"/>
              <a:t>הפרעת </a:t>
            </a:r>
            <a:r>
              <a:rPr lang="he-IL" sz="2400" b="1" dirty="0" err="1"/>
              <a:t>רומינציה</a:t>
            </a:r>
            <a:endParaRPr lang="he-IL" sz="2400" b="1" dirty="0"/>
          </a:p>
          <a:p>
            <a:pPr algn="r" rtl="1" eaLnBrk="1" hangingPunct="1">
              <a:defRPr/>
            </a:pPr>
            <a:r>
              <a:rPr lang="he-IL" sz="2400" b="1" dirty="0"/>
              <a:t>אכילה נמנעת/</a:t>
            </a:r>
            <a:r>
              <a:rPr lang="he-IL" sz="2400" b="1" dirty="0" err="1"/>
              <a:t>רסטרקטיבית</a:t>
            </a:r>
            <a:r>
              <a:rPr lang="he-IL" sz="2400" b="1" dirty="0"/>
              <a:t> (מגבילה)</a:t>
            </a:r>
          </a:p>
          <a:p>
            <a:pPr algn="r" rtl="1" eaLnBrk="1" hangingPunct="1">
              <a:defRPr/>
            </a:pPr>
            <a:r>
              <a:rPr lang="en-US" sz="2400" b="1" dirty="0"/>
              <a:t>Binge-eating disorder</a:t>
            </a:r>
            <a:r>
              <a:rPr lang="he-IL" sz="2400" b="1" dirty="0"/>
              <a:t> (בולמוסי אכילה)</a:t>
            </a:r>
            <a:endParaRPr lang="en-US" sz="2400" b="1" dirty="0"/>
          </a:p>
        </p:txBody>
      </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80788-42C0-0D15-14A2-74B8D58BD6C3}"/>
              </a:ext>
            </a:extLst>
          </p:cNvPr>
          <p:cNvSpPr>
            <a:spLocks noGrp="1"/>
          </p:cNvSpPr>
          <p:nvPr>
            <p:ph type="title"/>
          </p:nvPr>
        </p:nvSpPr>
        <p:spPr/>
        <p:txBody>
          <a:bodyPr/>
          <a:lstStyle/>
          <a:p>
            <a:pPr algn="ctr"/>
            <a:r>
              <a:rPr lang="he-IL" dirty="0"/>
              <a:t>שכיחות</a:t>
            </a:r>
            <a:endParaRPr lang="en-US" dirty="0"/>
          </a:p>
        </p:txBody>
      </p:sp>
      <p:sp>
        <p:nvSpPr>
          <p:cNvPr id="3" name="Content Placeholder 2">
            <a:extLst>
              <a:ext uri="{FF2B5EF4-FFF2-40B4-BE49-F238E27FC236}">
                <a16:creationId xmlns:a16="http://schemas.microsoft.com/office/drawing/2014/main" id="{BF689FC3-5052-C98E-AEDF-DDFB0CCEE636}"/>
              </a:ext>
            </a:extLst>
          </p:cNvPr>
          <p:cNvSpPr>
            <a:spLocks noGrp="1"/>
          </p:cNvSpPr>
          <p:nvPr>
            <p:ph idx="1"/>
          </p:nvPr>
        </p:nvSpPr>
        <p:spPr/>
        <p:txBody>
          <a:bodyPr>
            <a:normAutofit/>
          </a:bodyPr>
          <a:lstStyle/>
          <a:p>
            <a:pPr algn="r"/>
            <a:r>
              <a:rPr lang="he-IL" sz="2000" dirty="0"/>
              <a:t>בעשורים האחרונים שכיחות האנורקסיה יציבה, אך השכיחות בקרב גילאים צעירים (מתחת ל-15) עולה</a:t>
            </a:r>
          </a:p>
          <a:p>
            <a:pPr algn="r"/>
            <a:r>
              <a:rPr lang="he-IL" sz="2000" dirty="0"/>
              <a:t>שכיחות אנורקסיה לכל החיים היא עד 4% בקרב נשים ו-0.3% בקרב גברים</a:t>
            </a:r>
          </a:p>
          <a:p>
            <a:pPr algn="r"/>
            <a:r>
              <a:rPr lang="he-IL" sz="2000" dirty="0"/>
              <a:t>שכיחות בולימיה היא עד 3% בקרב נשים ומעל 1% בקרב גברים</a:t>
            </a:r>
          </a:p>
          <a:p>
            <a:pPr algn="r"/>
            <a:r>
              <a:rPr lang="he-IL" sz="2000" dirty="0"/>
              <a:t>מחקרים אפידמיולוגיים בעבר התמקדו לרוב בנשים צעירות ממדינות המערב, אך ישנם דיווחים על אנורקסיה ובולימיה ממדינות שונות בעולם ובטווח גילאים רחב</a:t>
            </a:r>
          </a:p>
          <a:p>
            <a:pPr marL="0" indent="0" algn="ctr">
              <a:buNone/>
            </a:pPr>
            <a:r>
              <a:rPr lang="en-US" sz="2000" dirty="0"/>
              <a:t>(van </a:t>
            </a:r>
            <a:r>
              <a:rPr lang="en-US" sz="2000" dirty="0" err="1"/>
              <a:t>Eeden</a:t>
            </a:r>
            <a:r>
              <a:rPr lang="en-US" sz="2000" dirty="0"/>
              <a:t> et al., 2021)</a:t>
            </a:r>
          </a:p>
        </p:txBody>
      </p:sp>
      <p:sp>
        <p:nvSpPr>
          <p:cNvPr id="4" name="TextBox 3">
            <a:extLst>
              <a:ext uri="{FF2B5EF4-FFF2-40B4-BE49-F238E27FC236}">
                <a16:creationId xmlns:a16="http://schemas.microsoft.com/office/drawing/2014/main" id="{F8B58B7D-CA6B-2621-0351-AFEDB6CAEF0F}"/>
              </a:ext>
            </a:extLst>
          </p:cNvPr>
          <p:cNvSpPr txBox="1"/>
          <p:nvPr/>
        </p:nvSpPr>
        <p:spPr>
          <a:xfrm>
            <a:off x="1115615" y="5912863"/>
            <a:ext cx="7559415" cy="369332"/>
          </a:xfrm>
          <a:prstGeom prst="rect">
            <a:avLst/>
          </a:prstGeom>
          <a:noFill/>
          <a:ln>
            <a:solidFill>
              <a:schemeClr val="tx1"/>
            </a:solidFill>
          </a:ln>
        </p:spPr>
        <p:txBody>
          <a:bodyPr wrap="square" rtlCol="0">
            <a:spAutoFit/>
          </a:bodyPr>
          <a:lstStyle/>
          <a:p>
            <a:pPr algn="r" rtl="1"/>
            <a:r>
              <a:rPr lang="he-IL" dirty="0"/>
              <a:t>רבים נוספים עם סימפטומים </a:t>
            </a:r>
            <a:r>
              <a:rPr lang="en-US" dirty="0"/>
              <a:t>sub-threshold</a:t>
            </a:r>
            <a:r>
              <a:rPr lang="he-IL" dirty="0"/>
              <a:t> (דיאטות, עיוות בתפיסת הגוף, וכו')</a:t>
            </a:r>
            <a:endParaRPr lang="en-US" dirty="0"/>
          </a:p>
        </p:txBody>
      </p:sp>
    </p:spTree>
    <p:extLst>
      <p:ext uri="{BB962C8B-B14F-4D97-AF65-F5344CB8AC3E}">
        <p14:creationId xmlns:p14="http://schemas.microsoft.com/office/powerpoint/2010/main" val="4151845904"/>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279174"/>
            <a:ext cx="7680960" cy="1371600"/>
          </a:xfrm>
        </p:spPr>
        <p:txBody>
          <a:bodyPr>
            <a:normAutofit/>
          </a:bodyPr>
          <a:lstStyle/>
          <a:p>
            <a:pPr algn="ctr">
              <a:defRPr/>
            </a:pPr>
            <a:r>
              <a:rPr lang="he-IL" dirty="0"/>
              <a:t>תפיסות מעוותות הן נפוצות</a:t>
            </a:r>
          </a:p>
        </p:txBody>
      </p:sp>
      <p:sp>
        <p:nvSpPr>
          <p:cNvPr id="3" name="Content Placeholder 2"/>
          <p:cNvSpPr>
            <a:spLocks noGrp="1"/>
          </p:cNvSpPr>
          <p:nvPr>
            <p:ph idx="1"/>
          </p:nvPr>
        </p:nvSpPr>
        <p:spPr>
          <a:xfrm>
            <a:off x="1133386" y="1916832"/>
            <a:ext cx="7293496" cy="2448272"/>
          </a:xfrm>
        </p:spPr>
        <p:txBody>
          <a:bodyPr>
            <a:normAutofit/>
          </a:bodyPr>
          <a:lstStyle/>
          <a:p>
            <a:pPr marL="0" indent="0">
              <a:buNone/>
              <a:defRPr/>
            </a:pPr>
            <a:r>
              <a:rPr lang="he-IL" sz="2400" dirty="0"/>
              <a:t>מחקר על 4,746 תלמידי חטיבה ותיכון</a:t>
            </a:r>
          </a:p>
          <a:p>
            <a:pPr>
              <a:defRPr/>
            </a:pPr>
            <a:r>
              <a:rPr lang="he-IL" sz="2400" dirty="0"/>
              <a:t>42% מהבנות ו-25% מהבנים – קושי עם דימוי גוף</a:t>
            </a:r>
          </a:p>
          <a:p>
            <a:pPr>
              <a:defRPr/>
            </a:pPr>
            <a:r>
              <a:rPr lang="he-IL" sz="2400" dirty="0"/>
              <a:t>מעל שליש מהבנות וכמעט רבע מהבנים – מייחסים חשיבות רבה למשקל כמדד להערכה עצמית</a:t>
            </a:r>
          </a:p>
        </p:txBody>
      </p:sp>
      <p:pic>
        <p:nvPicPr>
          <p:cNvPr id="4" name="תמונה 3" descr="הורד (4).jpg"/>
          <p:cNvPicPr>
            <a:picLocks noChangeAspect="1"/>
          </p:cNvPicPr>
          <p:nvPr/>
        </p:nvPicPr>
        <p:blipFill>
          <a:blip r:embed="rId3" cstate="print"/>
          <a:stretch>
            <a:fillRect/>
          </a:stretch>
        </p:blipFill>
        <p:spPr>
          <a:xfrm>
            <a:off x="3524250" y="4066414"/>
            <a:ext cx="2095500" cy="207645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663963550"/>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defRPr/>
            </a:pPr>
            <a:r>
              <a:rPr lang="he-IL" dirty="0"/>
              <a:t>הגבלת אכילה היא נפוצה</a:t>
            </a:r>
          </a:p>
        </p:txBody>
      </p:sp>
      <p:sp>
        <p:nvSpPr>
          <p:cNvPr id="3" name="Content Placeholder 2"/>
          <p:cNvSpPr>
            <a:spLocks noGrp="1"/>
          </p:cNvSpPr>
          <p:nvPr>
            <p:ph idx="1"/>
          </p:nvPr>
        </p:nvSpPr>
        <p:spPr>
          <a:xfrm>
            <a:off x="323528" y="2492896"/>
            <a:ext cx="8229600" cy="2404864"/>
          </a:xfrm>
        </p:spPr>
        <p:txBody>
          <a:bodyPr>
            <a:normAutofit/>
          </a:bodyPr>
          <a:lstStyle/>
          <a:p>
            <a:pPr>
              <a:defRPr/>
            </a:pPr>
            <a:r>
              <a:rPr lang="he-IL" sz="2400" dirty="0"/>
              <a:t>בכל זמן נתון 39% מהנשים ו-21% מהגברים בדיאטה</a:t>
            </a:r>
          </a:p>
        </p:txBody>
      </p:sp>
      <p:pic>
        <p:nvPicPr>
          <p:cNvPr id="4" name="תמונה 3" descr="הורד (2).jpg"/>
          <p:cNvPicPr>
            <a:picLocks noChangeAspect="1"/>
          </p:cNvPicPr>
          <p:nvPr/>
        </p:nvPicPr>
        <p:blipFill>
          <a:blip r:embed="rId3" cstate="print"/>
          <a:stretch>
            <a:fillRect/>
          </a:stretch>
        </p:blipFill>
        <p:spPr>
          <a:xfrm>
            <a:off x="3779912" y="4077072"/>
            <a:ext cx="2143125" cy="2143125"/>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981847477"/>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2306" name="Rectangle 2"/>
          <p:cNvSpPr>
            <a:spLocks noGrp="1" noChangeArrowheads="1"/>
          </p:cNvSpPr>
          <p:nvPr>
            <p:ph type="title"/>
          </p:nvPr>
        </p:nvSpPr>
        <p:spPr>
          <a:xfrm>
            <a:off x="755576" y="188640"/>
            <a:ext cx="8229600" cy="1143000"/>
          </a:xfrm>
        </p:spPr>
        <p:txBody>
          <a:bodyPr>
            <a:normAutofit/>
          </a:bodyPr>
          <a:lstStyle/>
          <a:p>
            <a:pPr eaLnBrk="1" hangingPunct="1">
              <a:defRPr/>
            </a:pPr>
            <a:r>
              <a:rPr lang="he-IL" dirty="0"/>
              <a:t>אנורקסיה </a:t>
            </a:r>
            <a:r>
              <a:rPr lang="he-IL" dirty="0" err="1"/>
              <a:t>נרבוזה</a:t>
            </a:r>
            <a:r>
              <a:rPr lang="he-IL" dirty="0"/>
              <a:t> (</a:t>
            </a:r>
            <a:r>
              <a:rPr lang="en-US" dirty="0"/>
              <a:t>AN</a:t>
            </a:r>
            <a:r>
              <a:rPr lang="he-IL" dirty="0"/>
              <a:t>) - קריטריונים</a:t>
            </a:r>
            <a:endParaRPr lang="en-US" dirty="0"/>
          </a:p>
        </p:txBody>
      </p:sp>
      <p:sp>
        <p:nvSpPr>
          <p:cNvPr id="1122307" name="Rectangle 3"/>
          <p:cNvSpPr>
            <a:spLocks noGrp="1" noChangeArrowheads="1"/>
          </p:cNvSpPr>
          <p:nvPr>
            <p:ph idx="1"/>
          </p:nvPr>
        </p:nvSpPr>
        <p:spPr>
          <a:xfrm>
            <a:off x="899592" y="1484784"/>
            <a:ext cx="7941568" cy="4525963"/>
          </a:xfrm>
        </p:spPr>
        <p:txBody>
          <a:bodyPr>
            <a:normAutofit/>
          </a:bodyPr>
          <a:lstStyle/>
          <a:p>
            <a:pPr marL="457200" indent="-457200" eaLnBrk="1" hangingPunct="1">
              <a:lnSpc>
                <a:spcPct val="80000"/>
              </a:lnSpc>
              <a:buFontTx/>
              <a:buAutoNum type="alphaUcPeriod"/>
              <a:defRPr/>
            </a:pPr>
            <a:r>
              <a:rPr lang="he-IL" dirty="0"/>
              <a:t>הגבלת צריכה קלורית המובילה למשקל נמוך או עלייה לא מספקת במשקל (בילדים/מתבגרים, ע"פ עקומות התפתחות)</a:t>
            </a:r>
          </a:p>
          <a:p>
            <a:pPr marL="457200" indent="-457200" eaLnBrk="1" hangingPunct="1">
              <a:lnSpc>
                <a:spcPct val="80000"/>
              </a:lnSpc>
              <a:buFontTx/>
              <a:buAutoNum type="alphaUcPeriod"/>
              <a:defRPr/>
            </a:pPr>
            <a:endParaRPr lang="he-IL" sz="1600" dirty="0"/>
          </a:p>
          <a:p>
            <a:pPr marL="457200" indent="-457200" eaLnBrk="1" hangingPunct="1">
              <a:lnSpc>
                <a:spcPct val="80000"/>
              </a:lnSpc>
              <a:buFontTx/>
              <a:buAutoNum type="alphaUcPeriod"/>
              <a:defRPr/>
            </a:pPr>
            <a:r>
              <a:rPr lang="he-IL" dirty="0"/>
              <a:t>חשש רב מעלייה במשקל או התנהגות המחבלת בעלייה במשקל</a:t>
            </a:r>
          </a:p>
          <a:p>
            <a:pPr marL="457200" indent="-457200" eaLnBrk="1" hangingPunct="1">
              <a:lnSpc>
                <a:spcPct val="80000"/>
              </a:lnSpc>
              <a:buFontTx/>
              <a:buAutoNum type="alphaUcPeriod"/>
              <a:defRPr/>
            </a:pPr>
            <a:endParaRPr lang="he-IL" sz="1600" dirty="0"/>
          </a:p>
          <a:p>
            <a:pPr marL="457200" indent="-457200" eaLnBrk="1" hangingPunct="1">
              <a:lnSpc>
                <a:spcPct val="80000"/>
              </a:lnSpc>
              <a:buFontTx/>
              <a:buAutoNum type="alphaUcPeriod"/>
              <a:defRPr/>
            </a:pPr>
            <a:r>
              <a:rPr lang="he-IL" dirty="0"/>
              <a:t>הפרעה באופן חוויית המשקל או צורת הגוף, השפעה מוגזמת של משקל או צורת הגוף על ההערכה העצמית, או חוסר הכרה בחומרת המצב</a:t>
            </a:r>
          </a:p>
        </p:txBody>
      </p:sp>
      <p:pic>
        <p:nvPicPr>
          <p:cNvPr id="4" name="תמונה 3" descr="הורד (3).jpg"/>
          <p:cNvPicPr>
            <a:picLocks noChangeAspect="1"/>
          </p:cNvPicPr>
          <p:nvPr/>
        </p:nvPicPr>
        <p:blipFill>
          <a:blip r:embed="rId3" cstate="print"/>
          <a:stretch>
            <a:fillRect/>
          </a:stretch>
        </p:blipFill>
        <p:spPr>
          <a:xfrm>
            <a:off x="3347864" y="3874478"/>
            <a:ext cx="2520280" cy="230578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 name="תמונה 4" descr="girls_chart1.jpg"/>
          <p:cNvPicPr>
            <a:picLocks noChangeAspect="1"/>
          </p:cNvPicPr>
          <p:nvPr/>
        </p:nvPicPr>
        <p:blipFill>
          <a:blip r:embed="rId4" cstate="print"/>
          <a:stretch>
            <a:fillRect/>
          </a:stretch>
        </p:blipFill>
        <p:spPr>
          <a:xfrm>
            <a:off x="340167" y="1192546"/>
            <a:ext cx="1132662" cy="1600291"/>
          </a:xfrm>
          <a:prstGeom prst="rect">
            <a:avLst/>
          </a:prstGeom>
          <a:ln>
            <a:noFill/>
          </a:ln>
          <a:effectLst>
            <a:outerShdw blurRad="292100" dist="139700" dir="2700000" algn="tl" rotWithShape="0">
              <a:srgbClr val="333333">
                <a:alpha val="65000"/>
              </a:srgbClr>
            </a:outerShdw>
          </a:effectLst>
        </p:spPr>
      </p:pic>
      <p:sp>
        <p:nvSpPr>
          <p:cNvPr id="12" name="Rectangle 3"/>
          <p:cNvSpPr txBox="1">
            <a:spLocks noChangeArrowheads="1"/>
          </p:cNvSpPr>
          <p:nvPr/>
        </p:nvSpPr>
        <p:spPr>
          <a:xfrm>
            <a:off x="6059201" y="4519535"/>
            <a:ext cx="2571971" cy="1015671"/>
          </a:xfrm>
          <a:prstGeom prst="rect">
            <a:avLst/>
          </a:prstGeom>
        </p:spPr>
        <p:txBody>
          <a:bodyPr vert="horz" lIns="91440" tIns="45720" rIns="91440" bIns="45720" rtlCol="0">
            <a:normAutofit/>
          </a:bodyPr>
          <a:lstStyle>
            <a:lvl1pPr marL="182880" indent="-182880" algn="r" defTabSz="914400" rtl="1"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a:lstStyle>
          <a:p>
            <a:pPr marL="0" indent="0">
              <a:lnSpc>
                <a:spcPct val="80000"/>
              </a:lnSpc>
              <a:buNone/>
              <a:defRPr/>
            </a:pPr>
            <a:r>
              <a:rPr lang="he-IL" dirty="0"/>
              <a:t>(ב-</a:t>
            </a:r>
            <a:r>
              <a:rPr lang="en-US" dirty="0"/>
              <a:t>DSM-IV</a:t>
            </a:r>
            <a:r>
              <a:rPr lang="he-IL" dirty="0"/>
              <a:t> היה גם קריטריון </a:t>
            </a:r>
            <a:r>
              <a:rPr lang="en-US" dirty="0"/>
              <a:t>D</a:t>
            </a:r>
            <a:r>
              <a:rPr lang="he-IL" dirty="0"/>
              <a:t> – אמנוריאה)</a:t>
            </a:r>
          </a:p>
        </p:txBody>
      </p:sp>
      <p:sp>
        <p:nvSpPr>
          <p:cNvPr id="13" name="Rectangle 3"/>
          <p:cNvSpPr txBox="1">
            <a:spLocks noChangeArrowheads="1"/>
          </p:cNvSpPr>
          <p:nvPr/>
        </p:nvSpPr>
        <p:spPr>
          <a:xfrm>
            <a:off x="1763688" y="1884289"/>
            <a:ext cx="2088603" cy="355899"/>
          </a:xfrm>
          <a:prstGeom prst="rect">
            <a:avLst/>
          </a:prstGeom>
        </p:spPr>
        <p:txBody>
          <a:bodyPr vert="horz" lIns="91440" tIns="45720" rIns="91440" bIns="45720" rtlCol="0">
            <a:normAutofit/>
          </a:bodyPr>
          <a:lstStyle>
            <a:lvl1pPr marL="182880" indent="-182880" algn="r" defTabSz="914400" rtl="1"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a:lstStyle>
          <a:p>
            <a:pPr marL="0" indent="0">
              <a:lnSpc>
                <a:spcPct val="80000"/>
              </a:lnSpc>
              <a:buNone/>
              <a:defRPr/>
            </a:pPr>
            <a:r>
              <a:rPr lang="he-IL" dirty="0"/>
              <a:t>(ב-</a:t>
            </a:r>
            <a:r>
              <a:rPr lang="en-US" dirty="0"/>
              <a:t>DSM-IV</a:t>
            </a:r>
            <a:r>
              <a:rPr lang="he-IL" dirty="0"/>
              <a:t> – 15%)</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22307">
                                            <p:txEl>
                                              <p:pRg st="2" end="2"/>
                                            </p:txEl>
                                          </p:spTgt>
                                        </p:tgtEl>
                                        <p:attrNameLst>
                                          <p:attrName>style.visibility</p:attrName>
                                        </p:attrNameLst>
                                      </p:cBhvr>
                                      <p:to>
                                        <p:strVal val="visible"/>
                                      </p:to>
                                    </p:set>
                                    <p:animEffect transition="in" filter="fade">
                                      <p:cBhvr>
                                        <p:cTn id="12" dur="500"/>
                                        <p:tgtEl>
                                          <p:spTgt spid="112230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22307">
                                            <p:txEl>
                                              <p:pRg st="4" end="4"/>
                                            </p:txEl>
                                          </p:spTgt>
                                        </p:tgtEl>
                                        <p:attrNameLst>
                                          <p:attrName>style.visibility</p:attrName>
                                        </p:attrNameLst>
                                      </p:cBhvr>
                                      <p:to>
                                        <p:strVal val="visible"/>
                                      </p:to>
                                    </p:set>
                                    <p:animEffect transition="in" filter="fade">
                                      <p:cBhvr>
                                        <p:cTn id="17" dur="500"/>
                                        <p:tgtEl>
                                          <p:spTgt spid="1122307">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2307" grpId="0" uiExpand="1" build="p"/>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1155" name="Rectangle 3"/>
          <p:cNvSpPr>
            <a:spLocks noGrp="1" noChangeArrowheads="1"/>
          </p:cNvSpPr>
          <p:nvPr>
            <p:ph idx="1"/>
          </p:nvPr>
        </p:nvSpPr>
        <p:spPr>
          <a:xfrm>
            <a:off x="2689448" y="1052736"/>
            <a:ext cx="4341168" cy="1152128"/>
          </a:xfrm>
        </p:spPr>
        <p:txBody>
          <a:bodyPr>
            <a:normAutofit/>
          </a:bodyPr>
          <a:lstStyle/>
          <a:p>
            <a:pPr eaLnBrk="1" hangingPunct="1">
              <a:defRPr/>
            </a:pPr>
            <a:r>
              <a:rPr lang="he-IL" sz="2400" dirty="0"/>
              <a:t>יש לציין לגבי קריטריון </a:t>
            </a:r>
            <a:r>
              <a:rPr lang="en-US" sz="2400" dirty="0"/>
              <a:t>C</a:t>
            </a:r>
            <a:r>
              <a:rPr lang="he-IL" sz="2400" dirty="0"/>
              <a:t>:</a:t>
            </a:r>
          </a:p>
          <a:p>
            <a:pPr eaLnBrk="1" hangingPunct="1">
              <a:buNone/>
              <a:defRPr/>
            </a:pPr>
            <a:r>
              <a:rPr lang="he-IL" sz="2400" dirty="0"/>
              <a:t>	לא בעיה ב</a:t>
            </a:r>
            <a:r>
              <a:rPr lang="he-IL" sz="2400" b="1" i="1" dirty="0"/>
              <a:t>תפיסה</a:t>
            </a:r>
            <a:r>
              <a:rPr lang="he-IL" sz="2400" dirty="0"/>
              <a:t> אלא ב</a:t>
            </a:r>
            <a:r>
              <a:rPr lang="he-IL" sz="2400" b="1" i="1" dirty="0"/>
              <a:t>שיפוט</a:t>
            </a:r>
            <a:endParaRPr lang="en-US" sz="2400" b="1" i="1" dirty="0"/>
          </a:p>
        </p:txBody>
      </p:sp>
      <p:pic>
        <p:nvPicPr>
          <p:cNvPr id="3" name="תמונה 2" descr="images.jpg"/>
          <p:cNvPicPr>
            <a:picLocks noChangeAspect="1"/>
          </p:cNvPicPr>
          <p:nvPr/>
        </p:nvPicPr>
        <p:blipFill>
          <a:blip r:embed="rId3" cstate="print"/>
          <a:stretch>
            <a:fillRect/>
          </a:stretch>
        </p:blipFill>
        <p:spPr>
          <a:xfrm>
            <a:off x="3275856" y="2708920"/>
            <a:ext cx="3168352" cy="293718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516" y="222760"/>
            <a:ext cx="7680960" cy="1371600"/>
          </a:xfrm>
        </p:spPr>
        <p:txBody>
          <a:bodyPr/>
          <a:lstStyle/>
          <a:p>
            <a:r>
              <a:rPr lang="he-IL" dirty="0"/>
              <a:t>אנורקסיה </a:t>
            </a:r>
            <a:r>
              <a:rPr lang="he-IL" dirty="0" err="1"/>
              <a:t>נרבוזה</a:t>
            </a:r>
            <a:r>
              <a:rPr lang="he-IL" dirty="0"/>
              <a:t> (</a:t>
            </a:r>
            <a:r>
              <a:rPr lang="en-US" dirty="0"/>
              <a:t>AN</a:t>
            </a:r>
            <a:r>
              <a:rPr lang="he-IL" dirty="0"/>
              <a:t>) - קריטריונים</a:t>
            </a:r>
          </a:p>
        </p:txBody>
      </p:sp>
      <p:sp>
        <p:nvSpPr>
          <p:cNvPr id="3" name="Content Placeholder 2"/>
          <p:cNvSpPr>
            <a:spLocks noGrp="1"/>
          </p:cNvSpPr>
          <p:nvPr>
            <p:ph idx="1"/>
          </p:nvPr>
        </p:nvSpPr>
        <p:spPr>
          <a:xfrm>
            <a:off x="3311915" y="1844824"/>
            <a:ext cx="5050904" cy="4525963"/>
          </a:xfrm>
        </p:spPr>
        <p:txBody>
          <a:bodyPr/>
          <a:lstStyle/>
          <a:p>
            <a:pPr marL="0" indent="0">
              <a:buNone/>
            </a:pPr>
            <a:r>
              <a:rPr lang="he-IL" i="1" dirty="0"/>
              <a:t>יש לציין חומרה:</a:t>
            </a:r>
          </a:p>
          <a:p>
            <a:r>
              <a:rPr lang="he-IL" dirty="0"/>
              <a:t>קלה – </a:t>
            </a:r>
            <a:r>
              <a:rPr lang="en-US" dirty="0"/>
              <a:t>BMI</a:t>
            </a:r>
            <a:r>
              <a:rPr lang="he-IL" dirty="0"/>
              <a:t> &gt; 17</a:t>
            </a:r>
          </a:p>
          <a:p>
            <a:r>
              <a:rPr lang="he-IL" dirty="0"/>
              <a:t>בינונית – </a:t>
            </a:r>
            <a:r>
              <a:rPr lang="en-US" dirty="0"/>
              <a:t>BMI</a:t>
            </a:r>
            <a:r>
              <a:rPr lang="he-IL" dirty="0"/>
              <a:t> 16-17</a:t>
            </a:r>
          </a:p>
          <a:p>
            <a:r>
              <a:rPr lang="he-IL" dirty="0"/>
              <a:t>חמורה – </a:t>
            </a:r>
            <a:r>
              <a:rPr lang="en-US" dirty="0"/>
              <a:t>BMI</a:t>
            </a:r>
            <a:r>
              <a:rPr lang="he-IL" dirty="0"/>
              <a:t> 15-16</a:t>
            </a:r>
          </a:p>
          <a:p>
            <a:r>
              <a:rPr lang="he-IL" dirty="0"/>
              <a:t>קיצונית – </a:t>
            </a:r>
            <a:r>
              <a:rPr lang="en-US" dirty="0"/>
              <a:t>BMI</a:t>
            </a:r>
            <a:r>
              <a:rPr lang="he-IL" dirty="0"/>
              <a:t> &lt; 15</a:t>
            </a:r>
          </a:p>
        </p:txBody>
      </p:sp>
      <p:sp>
        <p:nvSpPr>
          <p:cNvPr id="4" name="TextBox 3"/>
          <p:cNvSpPr txBox="1"/>
          <p:nvPr/>
        </p:nvSpPr>
        <p:spPr>
          <a:xfrm>
            <a:off x="1403648" y="2348880"/>
            <a:ext cx="2016224" cy="461665"/>
          </a:xfrm>
          <a:prstGeom prst="rect">
            <a:avLst/>
          </a:prstGeom>
          <a:noFill/>
          <a:ln>
            <a:solidFill>
              <a:schemeClr val="tx1"/>
            </a:solidFill>
          </a:ln>
        </p:spPr>
        <p:txBody>
          <a:bodyPr wrap="square" rtlCol="1">
            <a:spAutoFit/>
          </a:bodyPr>
          <a:lstStyle/>
          <a:p>
            <a:pPr algn="l" rtl="0"/>
            <a:r>
              <a:rPr lang="en-US" sz="2400" dirty="0"/>
              <a:t>BMI = kg/m</a:t>
            </a:r>
            <a:r>
              <a:rPr lang="en-US" sz="2400" baseline="30000" dirty="0"/>
              <a:t>2</a:t>
            </a:r>
            <a:endParaRPr lang="he-IL" sz="2400" baseline="30000" dirty="0"/>
          </a:p>
        </p:txBody>
      </p:sp>
      <p:sp>
        <p:nvSpPr>
          <p:cNvPr id="5" name="TextBox 4"/>
          <p:cNvSpPr txBox="1"/>
          <p:nvPr/>
        </p:nvSpPr>
        <p:spPr>
          <a:xfrm>
            <a:off x="1115616" y="5229200"/>
            <a:ext cx="7128792" cy="830997"/>
          </a:xfrm>
          <a:prstGeom prst="rect">
            <a:avLst/>
          </a:prstGeom>
          <a:noFill/>
          <a:ln>
            <a:solidFill>
              <a:schemeClr val="tx1"/>
            </a:solidFill>
          </a:ln>
        </p:spPr>
        <p:txBody>
          <a:bodyPr wrap="square" rtlCol="1">
            <a:spAutoFit/>
          </a:bodyPr>
          <a:lstStyle/>
          <a:p>
            <a:pPr algn="r" rtl="1"/>
            <a:r>
              <a:rPr lang="en-US" sz="2400" dirty="0"/>
              <a:t>BMI</a:t>
            </a:r>
            <a:r>
              <a:rPr lang="he-IL" sz="2400" dirty="0"/>
              <a:t> = </a:t>
            </a:r>
            <a:r>
              <a:rPr lang="en-US" sz="2400" dirty="0"/>
              <a:t>18.5</a:t>
            </a:r>
            <a:r>
              <a:rPr lang="he-IL" sz="2400" dirty="0"/>
              <a:t> מוכר כ</a:t>
            </a:r>
            <a:r>
              <a:rPr lang="he-IL" sz="2400" u="sng" dirty="0"/>
              <a:t>סף תחתון</a:t>
            </a:r>
            <a:r>
              <a:rPr lang="he-IL" sz="2400" dirty="0"/>
              <a:t> של משקל גוף תקין על-ידי ה-</a:t>
            </a:r>
            <a:r>
              <a:rPr lang="en-US" sz="2400" dirty="0"/>
              <a:t>WHO</a:t>
            </a:r>
            <a:r>
              <a:rPr lang="he-IL" sz="2400" dirty="0"/>
              <a:t> (אך ניתן לאבחן גם מעליו)</a:t>
            </a:r>
          </a:p>
        </p:txBody>
      </p:sp>
    </p:spTree>
    <p:extLst>
      <p:ext uri="{BB962C8B-B14F-4D97-AF65-F5344CB8AC3E}">
        <p14:creationId xmlns:p14="http://schemas.microsoft.com/office/powerpoint/2010/main" val="3438266267"/>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5618" name="Rectangle 2"/>
          <p:cNvSpPr>
            <a:spLocks noGrp="1" noChangeArrowheads="1"/>
          </p:cNvSpPr>
          <p:nvPr>
            <p:ph type="title"/>
          </p:nvPr>
        </p:nvSpPr>
        <p:spPr>
          <a:xfrm>
            <a:off x="741864" y="332656"/>
            <a:ext cx="7680960" cy="1371600"/>
          </a:xfrm>
        </p:spPr>
        <p:txBody>
          <a:bodyPr>
            <a:normAutofit/>
          </a:bodyPr>
          <a:lstStyle/>
          <a:p>
            <a:pPr algn="ctr" eaLnBrk="1" hangingPunct="1">
              <a:defRPr/>
            </a:pPr>
            <a:r>
              <a:rPr lang="he-IL" dirty="0"/>
              <a:t>אנורקסיה - נתונים דמוגרפיים ומהלך</a:t>
            </a:r>
            <a:endParaRPr lang="en-US" dirty="0"/>
          </a:p>
        </p:txBody>
      </p:sp>
      <p:sp>
        <p:nvSpPr>
          <p:cNvPr id="1135619" name="Rectangle 3"/>
          <p:cNvSpPr>
            <a:spLocks noGrp="1" noChangeArrowheads="1"/>
          </p:cNvSpPr>
          <p:nvPr>
            <p:ph idx="1"/>
          </p:nvPr>
        </p:nvSpPr>
        <p:spPr>
          <a:xfrm>
            <a:off x="467544" y="1628800"/>
            <a:ext cx="7775024" cy="4968552"/>
          </a:xfrm>
        </p:spPr>
        <p:txBody>
          <a:bodyPr>
            <a:normAutofit/>
          </a:bodyPr>
          <a:lstStyle/>
          <a:p>
            <a:pPr eaLnBrk="1" hangingPunct="1">
              <a:lnSpc>
                <a:spcPct val="200000"/>
              </a:lnSpc>
              <a:defRPr/>
            </a:pPr>
            <a:r>
              <a:rPr lang="he-IL" dirty="0"/>
              <a:t>95%-90% בנות/נשים</a:t>
            </a:r>
          </a:p>
          <a:p>
            <a:pPr eaLnBrk="1" hangingPunct="1">
              <a:lnSpc>
                <a:spcPct val="200000"/>
              </a:lnSpc>
              <a:defRPr/>
            </a:pPr>
            <a:r>
              <a:rPr lang="he-IL" dirty="0"/>
              <a:t>בארה"ב: מעמד בינוני-גבוה, לבנות</a:t>
            </a:r>
          </a:p>
          <a:p>
            <a:pPr eaLnBrk="1" hangingPunct="1">
              <a:lnSpc>
                <a:spcPct val="200000"/>
              </a:lnSpc>
              <a:defRPr/>
            </a:pPr>
            <a:r>
              <a:rPr lang="he-IL" dirty="0"/>
              <a:t>בקרב מיעוטים: הזדהות עם התרבות הלבנה</a:t>
            </a:r>
          </a:p>
          <a:p>
            <a:pPr eaLnBrk="1" hangingPunct="1">
              <a:lnSpc>
                <a:spcPct val="200000"/>
              </a:lnSpc>
              <a:defRPr/>
            </a:pPr>
            <a:r>
              <a:rPr lang="he-IL" dirty="0"/>
              <a:t>גיל התחלה – בד"כ גיל ההתבגרות או בגרות צעירה (אך יש גם חריגים...)</a:t>
            </a:r>
          </a:p>
          <a:p>
            <a:pPr eaLnBrk="1" hangingPunct="1">
              <a:lnSpc>
                <a:spcPct val="200000"/>
              </a:lnSpc>
              <a:defRPr/>
            </a:pPr>
            <a:r>
              <a:rPr lang="he-IL" dirty="0"/>
              <a:t>לעתים התחלה סביב אירוע מלחיץ (למשל לעזוב את הבית)</a:t>
            </a:r>
          </a:p>
          <a:p>
            <a:pPr eaLnBrk="1" hangingPunct="1">
              <a:lnSpc>
                <a:spcPct val="200000"/>
              </a:lnSpc>
              <a:defRPr/>
            </a:pPr>
            <a:r>
              <a:rPr lang="he-IL" dirty="0"/>
              <a:t>בקרב בנים גיל התחלה ממוצע גבוה יותר</a:t>
            </a:r>
          </a:p>
          <a:p>
            <a:pPr eaLnBrk="1" hangingPunct="1">
              <a:lnSpc>
                <a:spcPct val="200000"/>
              </a:lnSpc>
              <a:defRPr/>
            </a:pPr>
            <a:r>
              <a:rPr lang="he-IL" dirty="0"/>
              <a:t>כ-40% מהבנים הומוסקסואלים או ביסקסואלים</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72" y="1628800"/>
            <a:ext cx="429310" cy="715516"/>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35619">
                                            <p:txEl>
                                              <p:pRg st="1" end="1"/>
                                            </p:txEl>
                                          </p:spTgt>
                                        </p:tgtEl>
                                        <p:attrNameLst>
                                          <p:attrName>style.visibility</p:attrName>
                                        </p:attrNameLst>
                                      </p:cBhvr>
                                      <p:to>
                                        <p:strVal val="visible"/>
                                      </p:to>
                                    </p:set>
                                    <p:animEffect transition="in" filter="fade">
                                      <p:cBhvr>
                                        <p:cTn id="7" dur="500"/>
                                        <p:tgtEl>
                                          <p:spTgt spid="113561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35619">
                                            <p:txEl>
                                              <p:pRg st="2" end="2"/>
                                            </p:txEl>
                                          </p:spTgt>
                                        </p:tgtEl>
                                        <p:attrNameLst>
                                          <p:attrName>style.visibility</p:attrName>
                                        </p:attrNameLst>
                                      </p:cBhvr>
                                      <p:to>
                                        <p:strVal val="visible"/>
                                      </p:to>
                                    </p:set>
                                    <p:animEffect transition="in" filter="fade">
                                      <p:cBhvr>
                                        <p:cTn id="12" dur="500"/>
                                        <p:tgtEl>
                                          <p:spTgt spid="113561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35619">
                                            <p:txEl>
                                              <p:pRg st="3" end="3"/>
                                            </p:txEl>
                                          </p:spTgt>
                                        </p:tgtEl>
                                        <p:attrNameLst>
                                          <p:attrName>style.visibility</p:attrName>
                                        </p:attrNameLst>
                                      </p:cBhvr>
                                      <p:to>
                                        <p:strVal val="visible"/>
                                      </p:to>
                                    </p:set>
                                    <p:animEffect transition="in" filter="fade">
                                      <p:cBhvr>
                                        <p:cTn id="17" dur="500"/>
                                        <p:tgtEl>
                                          <p:spTgt spid="113561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35619">
                                            <p:txEl>
                                              <p:pRg st="4" end="4"/>
                                            </p:txEl>
                                          </p:spTgt>
                                        </p:tgtEl>
                                        <p:attrNameLst>
                                          <p:attrName>style.visibility</p:attrName>
                                        </p:attrNameLst>
                                      </p:cBhvr>
                                      <p:to>
                                        <p:strVal val="visible"/>
                                      </p:to>
                                    </p:set>
                                    <p:animEffect transition="in" filter="fade">
                                      <p:cBhvr>
                                        <p:cTn id="22" dur="500"/>
                                        <p:tgtEl>
                                          <p:spTgt spid="113561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35619">
                                            <p:txEl>
                                              <p:pRg st="5" end="5"/>
                                            </p:txEl>
                                          </p:spTgt>
                                        </p:tgtEl>
                                        <p:attrNameLst>
                                          <p:attrName>style.visibility</p:attrName>
                                        </p:attrNameLst>
                                      </p:cBhvr>
                                      <p:to>
                                        <p:strVal val="visible"/>
                                      </p:to>
                                    </p:set>
                                    <p:animEffect transition="in" filter="fade">
                                      <p:cBhvr>
                                        <p:cTn id="27" dur="500"/>
                                        <p:tgtEl>
                                          <p:spTgt spid="1135619">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35619">
                                            <p:txEl>
                                              <p:pRg st="6" end="6"/>
                                            </p:txEl>
                                          </p:spTgt>
                                        </p:tgtEl>
                                        <p:attrNameLst>
                                          <p:attrName>style.visibility</p:attrName>
                                        </p:attrNameLst>
                                      </p:cBhvr>
                                      <p:to>
                                        <p:strVal val="visible"/>
                                      </p:to>
                                    </p:set>
                                    <p:animEffect transition="in" filter="fade">
                                      <p:cBhvr>
                                        <p:cTn id="32" dur="500"/>
                                        <p:tgtEl>
                                          <p:spTgt spid="11356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5619"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9714" name="Rectangle 2"/>
          <p:cNvSpPr>
            <a:spLocks noGrp="1" noChangeArrowheads="1"/>
          </p:cNvSpPr>
          <p:nvPr>
            <p:ph type="title"/>
          </p:nvPr>
        </p:nvSpPr>
        <p:spPr>
          <a:xfrm>
            <a:off x="756650" y="483765"/>
            <a:ext cx="7680960" cy="1371600"/>
          </a:xfrm>
        </p:spPr>
        <p:txBody>
          <a:bodyPr>
            <a:normAutofit/>
          </a:bodyPr>
          <a:lstStyle/>
          <a:p>
            <a:pPr algn="ctr" eaLnBrk="1" hangingPunct="1">
              <a:defRPr/>
            </a:pPr>
            <a:r>
              <a:rPr lang="he-IL" dirty="0"/>
              <a:t>אנורקסיה - מהלך</a:t>
            </a:r>
            <a:endParaRPr lang="en-US" dirty="0"/>
          </a:p>
        </p:txBody>
      </p:sp>
      <p:sp>
        <p:nvSpPr>
          <p:cNvPr id="1139715" name="Rectangle 3"/>
          <p:cNvSpPr>
            <a:spLocks noGrp="1" noChangeArrowheads="1"/>
          </p:cNvSpPr>
          <p:nvPr>
            <p:ph idx="1"/>
          </p:nvPr>
        </p:nvSpPr>
        <p:spPr>
          <a:xfrm>
            <a:off x="457200" y="1855365"/>
            <a:ext cx="8229600" cy="4525963"/>
          </a:xfrm>
        </p:spPr>
        <p:txBody>
          <a:bodyPr/>
          <a:lstStyle/>
          <a:p>
            <a:pPr>
              <a:lnSpc>
                <a:spcPct val="200000"/>
              </a:lnSpc>
              <a:defRPr/>
            </a:pPr>
            <a:r>
              <a:rPr lang="he-IL" dirty="0"/>
              <a:t>רדיפה אחרי רזון, אמונה שהגוף שמן</a:t>
            </a:r>
          </a:p>
          <a:p>
            <a:pPr>
              <a:lnSpc>
                <a:spcPct val="200000"/>
              </a:lnSpc>
              <a:defRPr/>
            </a:pPr>
            <a:r>
              <a:rPr lang="he-IL" dirty="0"/>
              <a:t>במקרים רבים זה מתחיל מ"להוריד כמה קילו", אולי קצת משקל עודף והערות ממכרים</a:t>
            </a:r>
          </a:p>
          <a:p>
            <a:pPr>
              <a:lnSpc>
                <a:spcPct val="200000"/>
              </a:lnSpc>
              <a:defRPr/>
            </a:pPr>
            <a:r>
              <a:rPr lang="he-IL" dirty="0"/>
              <a:t>לעתים חלק ספציפי בגוף נתפס כגדול מדי</a:t>
            </a:r>
          </a:p>
          <a:p>
            <a:pPr>
              <a:lnSpc>
                <a:spcPct val="200000"/>
              </a:lnSpc>
              <a:defRPr/>
            </a:pPr>
            <a:r>
              <a:rPr lang="he-IL" dirty="0"/>
              <a:t>בתחילה הימנעות מקינוחים ומאכלים משמינים</a:t>
            </a:r>
          </a:p>
          <a:p>
            <a:pPr>
              <a:lnSpc>
                <a:spcPct val="200000"/>
              </a:lnSpc>
              <a:defRPr/>
            </a:pPr>
            <a:r>
              <a:rPr lang="he-IL" dirty="0"/>
              <a:t>ההתנהגות מחוזקת</a:t>
            </a:r>
          </a:p>
          <a:p>
            <a:pPr>
              <a:lnSpc>
                <a:spcPct val="200000"/>
              </a:lnSpc>
              <a:defRPr/>
            </a:pPr>
            <a:r>
              <a:rPr lang="he-IL" dirty="0"/>
              <a:t>הגעה ליעד איננה מספקת</a:t>
            </a:r>
          </a:p>
          <a:p>
            <a:pPr>
              <a:lnSpc>
                <a:spcPct val="200000"/>
              </a:lnSpc>
              <a:defRPr/>
            </a:pPr>
            <a:endParaRPr lang="en-US" dirty="0"/>
          </a:p>
          <a:p>
            <a:pPr eaLnBrk="1" hangingPunct="1">
              <a:lnSpc>
                <a:spcPct val="200000"/>
              </a:lnSpc>
              <a:defRPr/>
            </a:pPr>
            <a:endParaRPr lang="en-US" sz="2000" dirty="0"/>
          </a:p>
        </p:txBody>
      </p:sp>
      <p:pic>
        <p:nvPicPr>
          <p:cNvPr id="4" name="תמונה 3" descr="הורד.jpg"/>
          <p:cNvPicPr>
            <a:picLocks noChangeAspect="1"/>
          </p:cNvPicPr>
          <p:nvPr/>
        </p:nvPicPr>
        <p:blipFill>
          <a:blip r:embed="rId3" cstate="print"/>
          <a:stretch>
            <a:fillRect/>
          </a:stretch>
        </p:blipFill>
        <p:spPr>
          <a:xfrm>
            <a:off x="756650" y="4093600"/>
            <a:ext cx="1513301" cy="220486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39715">
                                            <p:txEl>
                                              <p:pRg st="1" end="1"/>
                                            </p:txEl>
                                          </p:spTgt>
                                        </p:tgtEl>
                                        <p:attrNameLst>
                                          <p:attrName>style.visibility</p:attrName>
                                        </p:attrNameLst>
                                      </p:cBhvr>
                                      <p:to>
                                        <p:strVal val="visible"/>
                                      </p:to>
                                    </p:set>
                                    <p:animEffect transition="in" filter="fade">
                                      <p:cBhvr>
                                        <p:cTn id="7" dur="500"/>
                                        <p:tgtEl>
                                          <p:spTgt spid="113971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39715">
                                            <p:txEl>
                                              <p:pRg st="2" end="2"/>
                                            </p:txEl>
                                          </p:spTgt>
                                        </p:tgtEl>
                                        <p:attrNameLst>
                                          <p:attrName>style.visibility</p:attrName>
                                        </p:attrNameLst>
                                      </p:cBhvr>
                                      <p:to>
                                        <p:strVal val="visible"/>
                                      </p:to>
                                    </p:set>
                                    <p:animEffect transition="in" filter="fade">
                                      <p:cBhvr>
                                        <p:cTn id="12" dur="500"/>
                                        <p:tgtEl>
                                          <p:spTgt spid="113971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39715">
                                            <p:txEl>
                                              <p:pRg st="3" end="3"/>
                                            </p:txEl>
                                          </p:spTgt>
                                        </p:tgtEl>
                                        <p:attrNameLst>
                                          <p:attrName>style.visibility</p:attrName>
                                        </p:attrNameLst>
                                      </p:cBhvr>
                                      <p:to>
                                        <p:strVal val="visible"/>
                                      </p:to>
                                    </p:set>
                                    <p:animEffect transition="in" filter="fade">
                                      <p:cBhvr>
                                        <p:cTn id="17" dur="500"/>
                                        <p:tgtEl>
                                          <p:spTgt spid="113971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39715">
                                            <p:txEl>
                                              <p:pRg st="4" end="4"/>
                                            </p:txEl>
                                          </p:spTgt>
                                        </p:tgtEl>
                                        <p:attrNameLst>
                                          <p:attrName>style.visibility</p:attrName>
                                        </p:attrNameLst>
                                      </p:cBhvr>
                                      <p:to>
                                        <p:strVal val="visible"/>
                                      </p:to>
                                    </p:set>
                                    <p:animEffect transition="in" filter="fade">
                                      <p:cBhvr>
                                        <p:cTn id="22" dur="500"/>
                                        <p:tgtEl>
                                          <p:spTgt spid="113971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39715">
                                            <p:txEl>
                                              <p:pRg st="5" end="5"/>
                                            </p:txEl>
                                          </p:spTgt>
                                        </p:tgtEl>
                                        <p:attrNameLst>
                                          <p:attrName>style.visibility</p:attrName>
                                        </p:attrNameLst>
                                      </p:cBhvr>
                                      <p:to>
                                        <p:strVal val="visible"/>
                                      </p:to>
                                    </p:set>
                                    <p:animEffect transition="in" filter="fade">
                                      <p:cBhvr>
                                        <p:cTn id="27" dur="500"/>
                                        <p:tgtEl>
                                          <p:spTgt spid="11397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9715"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3810" name="Rectangle 2"/>
          <p:cNvSpPr>
            <a:spLocks noGrp="1" noChangeArrowheads="1"/>
          </p:cNvSpPr>
          <p:nvPr>
            <p:ph type="title"/>
          </p:nvPr>
        </p:nvSpPr>
        <p:spPr>
          <a:xfrm>
            <a:off x="731520" y="419182"/>
            <a:ext cx="7680960" cy="1371600"/>
          </a:xfrm>
        </p:spPr>
        <p:txBody>
          <a:bodyPr>
            <a:normAutofit/>
          </a:bodyPr>
          <a:lstStyle/>
          <a:p>
            <a:pPr algn="ctr">
              <a:defRPr/>
            </a:pPr>
            <a:r>
              <a:rPr lang="he-IL" dirty="0"/>
              <a:t>אנורקסיה - מהלך</a:t>
            </a:r>
            <a:endParaRPr lang="en-US" dirty="0"/>
          </a:p>
        </p:txBody>
      </p:sp>
      <p:sp>
        <p:nvSpPr>
          <p:cNvPr id="1143811" name="Rectangle 3"/>
          <p:cNvSpPr>
            <a:spLocks noGrp="1" noChangeArrowheads="1"/>
          </p:cNvSpPr>
          <p:nvPr>
            <p:ph idx="1"/>
          </p:nvPr>
        </p:nvSpPr>
        <p:spPr>
          <a:xfrm>
            <a:off x="457200" y="1833562"/>
            <a:ext cx="8229600" cy="3577555"/>
          </a:xfrm>
        </p:spPr>
        <p:txBody>
          <a:bodyPr>
            <a:normAutofit/>
          </a:bodyPr>
          <a:lstStyle/>
          <a:p>
            <a:pPr eaLnBrk="1" hangingPunct="1">
              <a:lnSpc>
                <a:spcPct val="200000"/>
              </a:lnSpc>
              <a:defRPr/>
            </a:pPr>
            <a:r>
              <a:rPr lang="he-IL" dirty="0"/>
              <a:t>צמצום האכילה ממשיך לאורך חודשים... ולבסוף הסביבה שמה לב...</a:t>
            </a:r>
          </a:p>
          <a:p>
            <a:pPr eaLnBrk="1" hangingPunct="1">
              <a:lnSpc>
                <a:spcPct val="200000"/>
              </a:lnSpc>
              <a:defRPr/>
            </a:pPr>
            <a:r>
              <a:rPr lang="he-IL" dirty="0"/>
              <a:t>לרוב מגיעים להגבלה ל-600-800 קלוריות ליום (בערך רבע מהצריכה המומלצת)</a:t>
            </a:r>
          </a:p>
          <a:p>
            <a:pPr eaLnBrk="1" hangingPunct="1">
              <a:lnSpc>
                <a:spcPct val="200000"/>
              </a:lnSpc>
              <a:defRPr/>
            </a:pPr>
            <a:r>
              <a:rPr lang="he-IL" dirty="0"/>
              <a:t>"פוביה" למאכלים מסוימים (</a:t>
            </a:r>
            <a:r>
              <a:rPr lang="en-US" dirty="0"/>
              <a:t>Crisp, 1967</a:t>
            </a:r>
            <a:r>
              <a:rPr lang="he-IL" dirty="0"/>
              <a:t>)</a:t>
            </a:r>
          </a:p>
          <a:p>
            <a:pPr eaLnBrk="1" hangingPunct="1">
              <a:lnSpc>
                <a:spcPct val="200000"/>
              </a:lnSpc>
              <a:defRPr/>
            </a:pPr>
            <a:r>
              <a:rPr lang="he-IL" dirty="0"/>
              <a:t>צמצום למאכלים מסוימים בלבד</a:t>
            </a:r>
          </a:p>
          <a:p>
            <a:pPr eaLnBrk="1" hangingPunct="1">
              <a:lnSpc>
                <a:spcPct val="200000"/>
              </a:lnSpc>
              <a:defRPr/>
            </a:pPr>
            <a:r>
              <a:rPr lang="he-IL" dirty="0"/>
              <a:t>זליגה מעבר להרשאה היומית תוביל לאשם רב, ורצון לפצות למחרת</a:t>
            </a: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3140968"/>
            <a:ext cx="1373899" cy="2060848"/>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1520" y="3389263"/>
            <a:ext cx="2534386" cy="127813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43811">
                                            <p:txEl>
                                              <p:pRg st="2" end="2"/>
                                            </p:txEl>
                                          </p:spTgt>
                                        </p:tgtEl>
                                        <p:attrNameLst>
                                          <p:attrName>style.visibility</p:attrName>
                                        </p:attrNameLst>
                                      </p:cBhvr>
                                      <p:to>
                                        <p:strVal val="visible"/>
                                      </p:to>
                                    </p:set>
                                    <p:animEffect transition="in" filter="fade">
                                      <p:cBhvr>
                                        <p:cTn id="7" dur="500"/>
                                        <p:tgtEl>
                                          <p:spTgt spid="1143811">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43811">
                                            <p:txEl>
                                              <p:pRg st="3" end="3"/>
                                            </p:txEl>
                                          </p:spTgt>
                                        </p:tgtEl>
                                        <p:attrNameLst>
                                          <p:attrName>style.visibility</p:attrName>
                                        </p:attrNameLst>
                                      </p:cBhvr>
                                      <p:to>
                                        <p:strVal val="visible"/>
                                      </p:to>
                                    </p:set>
                                    <p:animEffect transition="in" filter="fade">
                                      <p:cBhvr>
                                        <p:cTn id="15" dur="500"/>
                                        <p:tgtEl>
                                          <p:spTgt spid="1143811">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43811">
                                            <p:txEl>
                                              <p:pRg st="4" end="4"/>
                                            </p:txEl>
                                          </p:spTgt>
                                        </p:tgtEl>
                                        <p:attrNameLst>
                                          <p:attrName>style.visibility</p:attrName>
                                        </p:attrNameLst>
                                      </p:cBhvr>
                                      <p:to>
                                        <p:strVal val="visible"/>
                                      </p:to>
                                    </p:set>
                                    <p:animEffect transition="in" filter="fade">
                                      <p:cBhvr>
                                        <p:cTn id="23" dur="500"/>
                                        <p:tgtEl>
                                          <p:spTgt spid="11438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3811"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1762" name="Rectangle 2"/>
          <p:cNvSpPr>
            <a:spLocks noGrp="1" noChangeArrowheads="1"/>
          </p:cNvSpPr>
          <p:nvPr>
            <p:ph type="title"/>
          </p:nvPr>
        </p:nvSpPr>
        <p:spPr>
          <a:xfrm>
            <a:off x="741864" y="545232"/>
            <a:ext cx="7680960" cy="1371600"/>
          </a:xfrm>
        </p:spPr>
        <p:txBody>
          <a:bodyPr>
            <a:normAutofit/>
          </a:bodyPr>
          <a:lstStyle/>
          <a:p>
            <a:pPr algn="ctr">
              <a:defRPr/>
            </a:pPr>
            <a:r>
              <a:rPr lang="he-IL" dirty="0"/>
              <a:t>אנורקסיה - מהלך</a:t>
            </a:r>
            <a:endParaRPr lang="en-US" dirty="0"/>
          </a:p>
        </p:txBody>
      </p:sp>
      <p:sp>
        <p:nvSpPr>
          <p:cNvPr id="1141763" name="Rectangle 3"/>
          <p:cNvSpPr>
            <a:spLocks noGrp="1" noChangeArrowheads="1"/>
          </p:cNvSpPr>
          <p:nvPr>
            <p:ph idx="1"/>
          </p:nvPr>
        </p:nvSpPr>
        <p:spPr>
          <a:xfrm>
            <a:off x="467544" y="2030993"/>
            <a:ext cx="8229600" cy="3124944"/>
          </a:xfrm>
        </p:spPr>
        <p:txBody>
          <a:bodyPr>
            <a:normAutofit/>
          </a:bodyPr>
          <a:lstStyle/>
          <a:p>
            <a:pPr>
              <a:lnSpc>
                <a:spcPct val="200000"/>
              </a:lnSpc>
              <a:defRPr/>
            </a:pPr>
            <a:r>
              <a:rPr lang="he-IL" dirty="0"/>
              <a:t>לחץ סביבתי לאכול מוביל להתנהגויות של הסתרה</a:t>
            </a:r>
          </a:p>
          <a:p>
            <a:pPr>
              <a:lnSpc>
                <a:spcPct val="200000"/>
              </a:lnSpc>
              <a:defRPr/>
            </a:pPr>
            <a:r>
              <a:rPr lang="he-IL" dirty="0"/>
              <a:t>לעתים מעבר ללבישת בגדים רחבים... (פרדוקסלי)</a:t>
            </a:r>
          </a:p>
          <a:p>
            <a:pPr>
              <a:lnSpc>
                <a:spcPct val="200000"/>
              </a:lnSpc>
              <a:defRPr/>
            </a:pPr>
            <a:r>
              <a:rPr lang="he-IL" dirty="0"/>
              <a:t>לעתים ניסיונות ל"טיהור" (</a:t>
            </a:r>
            <a:r>
              <a:rPr lang="en-US" dirty="0"/>
              <a:t>purge</a:t>
            </a:r>
            <a:r>
              <a:rPr lang="he-IL" dirty="0"/>
              <a:t>) ע"י הקאה או שימוש במשלשלים</a:t>
            </a:r>
            <a:endParaRPr lang="en-US" dirty="0"/>
          </a:p>
        </p:txBody>
      </p:sp>
      <p:pic>
        <p:nvPicPr>
          <p:cNvPr id="4" name="תמונה 3" descr="images (2).jpg"/>
          <p:cNvPicPr>
            <a:picLocks noChangeAspect="1"/>
          </p:cNvPicPr>
          <p:nvPr/>
        </p:nvPicPr>
        <p:blipFill>
          <a:blip r:embed="rId3" cstate="print"/>
          <a:stretch>
            <a:fillRect/>
          </a:stretch>
        </p:blipFill>
        <p:spPr>
          <a:xfrm>
            <a:off x="3563888" y="4293096"/>
            <a:ext cx="2409968" cy="2204864"/>
          </a:xfrm>
          <a:prstGeom prst="rect">
            <a:avLst/>
          </a:prstGeom>
          <a:ln>
            <a:noFill/>
          </a:ln>
          <a:effectLst>
            <a:softEdge rad="112500"/>
          </a:effec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52548" y="1835442"/>
            <a:ext cx="789831" cy="789831"/>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4001" y="1692577"/>
            <a:ext cx="668410" cy="941422"/>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7407" y="1835442"/>
            <a:ext cx="798557" cy="798557"/>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7634" y="188640"/>
            <a:ext cx="1950724" cy="1463043"/>
          </a:xfrm>
          <a:prstGeom prst="rect">
            <a:avLst/>
          </a:prstGeom>
        </p:spPr>
      </p:pic>
      <p:sp>
        <p:nvSpPr>
          <p:cNvPr id="11" name="TextBox 10"/>
          <p:cNvSpPr txBox="1"/>
          <p:nvPr/>
        </p:nvSpPr>
        <p:spPr>
          <a:xfrm rot="20640120">
            <a:off x="482898" y="3041716"/>
            <a:ext cx="1370981" cy="369332"/>
          </a:xfrm>
          <a:prstGeom prst="rect">
            <a:avLst/>
          </a:prstGeom>
          <a:solidFill>
            <a:schemeClr val="bg2">
              <a:lumMod val="50000"/>
            </a:schemeClr>
          </a:solidFill>
        </p:spPr>
        <p:txBody>
          <a:bodyPr wrap="square" rtlCol="1">
            <a:spAutoFit/>
          </a:bodyPr>
          <a:lstStyle/>
          <a:p>
            <a:pPr algn="r" rtl="1"/>
            <a:r>
              <a:rPr lang="he-IL" dirty="0">
                <a:solidFill>
                  <a:schemeClr val="bg1"/>
                </a:solidFill>
              </a:rPr>
              <a:t>אני לא רעבה</a:t>
            </a:r>
          </a:p>
        </p:txBody>
      </p:sp>
      <p:sp>
        <p:nvSpPr>
          <p:cNvPr id="14" name="TextBox 13"/>
          <p:cNvSpPr txBox="1"/>
          <p:nvPr/>
        </p:nvSpPr>
        <p:spPr>
          <a:xfrm rot="930429">
            <a:off x="1060965" y="2895023"/>
            <a:ext cx="1888357" cy="369332"/>
          </a:xfrm>
          <a:prstGeom prst="rect">
            <a:avLst/>
          </a:prstGeom>
          <a:solidFill>
            <a:schemeClr val="bg2">
              <a:lumMod val="50000"/>
            </a:schemeClr>
          </a:solidFill>
        </p:spPr>
        <p:txBody>
          <a:bodyPr wrap="square" rtlCol="1">
            <a:spAutoFit/>
          </a:bodyPr>
          <a:lstStyle/>
          <a:p>
            <a:pPr algn="r" rtl="1"/>
            <a:r>
              <a:rPr lang="he-IL" dirty="0">
                <a:solidFill>
                  <a:schemeClr val="bg1"/>
                </a:solidFill>
              </a:rPr>
              <a:t>אכלתי אצל חברים</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41763">
                                            <p:txEl>
                                              <p:pRg st="1" end="1"/>
                                            </p:txEl>
                                          </p:spTgt>
                                        </p:tgtEl>
                                        <p:attrNameLst>
                                          <p:attrName>style.visibility</p:attrName>
                                        </p:attrNameLst>
                                      </p:cBhvr>
                                      <p:to>
                                        <p:strVal val="visible"/>
                                      </p:to>
                                    </p:set>
                                    <p:animEffect transition="in" filter="fade">
                                      <p:cBhvr>
                                        <p:cTn id="37" dur="500"/>
                                        <p:tgtEl>
                                          <p:spTgt spid="1141763">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41763">
                                            <p:txEl>
                                              <p:pRg st="2" end="2"/>
                                            </p:txEl>
                                          </p:spTgt>
                                        </p:tgtEl>
                                        <p:attrNameLst>
                                          <p:attrName>style.visibility</p:attrName>
                                        </p:attrNameLst>
                                      </p:cBhvr>
                                      <p:to>
                                        <p:strVal val="visible"/>
                                      </p:to>
                                    </p:set>
                                    <p:animEffect transition="in" filter="fade">
                                      <p:cBhvr>
                                        <p:cTn id="42" dur="500"/>
                                        <p:tgtEl>
                                          <p:spTgt spid="1141763">
                                            <p:txEl>
                                              <p:pRg st="2" end="2"/>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1763" grpId="0" uiExpand="1" build="p"/>
      <p:bldP spid="11"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404664"/>
            <a:ext cx="7680960" cy="1371600"/>
          </a:xfrm>
        </p:spPr>
        <p:txBody>
          <a:bodyPr/>
          <a:lstStyle/>
          <a:p>
            <a:pPr algn="ctr"/>
            <a:r>
              <a:rPr lang="he-IL" dirty="0"/>
              <a:t>אנורקסיה </a:t>
            </a:r>
            <a:r>
              <a:rPr lang="he-IL" dirty="0" err="1"/>
              <a:t>נרבוזה</a:t>
            </a:r>
            <a:r>
              <a:rPr lang="he-IL" dirty="0"/>
              <a:t> (</a:t>
            </a:r>
            <a:r>
              <a:rPr lang="en-US" dirty="0"/>
              <a:t>AN</a:t>
            </a:r>
            <a:r>
              <a:rPr lang="he-IL" dirty="0"/>
              <a:t>) - קריטריונים</a:t>
            </a:r>
          </a:p>
        </p:txBody>
      </p:sp>
      <p:sp>
        <p:nvSpPr>
          <p:cNvPr id="3" name="Content Placeholder 2"/>
          <p:cNvSpPr>
            <a:spLocks noGrp="1"/>
          </p:cNvSpPr>
          <p:nvPr>
            <p:ph idx="1"/>
          </p:nvPr>
        </p:nvSpPr>
        <p:spPr/>
        <p:txBody>
          <a:bodyPr/>
          <a:lstStyle/>
          <a:p>
            <a:pPr marL="0" indent="0" algn="r">
              <a:lnSpc>
                <a:spcPct val="200000"/>
              </a:lnSpc>
              <a:buNone/>
            </a:pPr>
            <a:r>
              <a:rPr lang="he-IL" i="1" dirty="0"/>
              <a:t>עם האבחנה יש לציין (</a:t>
            </a:r>
            <a:r>
              <a:rPr lang="he-IL" i="1" u="sng" dirty="0"/>
              <a:t>ע"פ 3 חודשים אחרונים</a:t>
            </a:r>
            <a:r>
              <a:rPr lang="he-IL" i="1" dirty="0"/>
              <a:t>):</a:t>
            </a:r>
          </a:p>
          <a:p>
            <a:pPr marL="0" indent="0" algn="r">
              <a:lnSpc>
                <a:spcPct val="200000"/>
              </a:lnSpc>
              <a:buNone/>
            </a:pPr>
            <a:endParaRPr lang="he-IL" sz="1050" dirty="0"/>
          </a:p>
          <a:p>
            <a:pPr>
              <a:lnSpc>
                <a:spcPct val="200000"/>
              </a:lnSpc>
            </a:pPr>
            <a:r>
              <a:rPr lang="he-IL" b="1" i="1" dirty="0"/>
              <a:t>סוג מגביל </a:t>
            </a:r>
            <a:r>
              <a:rPr lang="he-IL" dirty="0"/>
              <a:t>(</a:t>
            </a:r>
            <a:r>
              <a:rPr lang="en-US" dirty="0"/>
              <a:t>restricting type</a:t>
            </a:r>
            <a:r>
              <a:rPr lang="he-IL" dirty="0"/>
              <a:t>) – הירידה במשקל נעשית באמצעות הגבלה קלורית והתעמלות, וללא בולמוסי אכילה</a:t>
            </a:r>
          </a:p>
          <a:p>
            <a:pPr>
              <a:lnSpc>
                <a:spcPct val="200000"/>
              </a:lnSpc>
            </a:pPr>
            <a:r>
              <a:rPr lang="he-IL" b="1" i="1" dirty="0"/>
              <a:t>סוג בולמוס/טיהור </a:t>
            </a:r>
            <a:r>
              <a:rPr lang="he-IL" dirty="0"/>
              <a:t>(</a:t>
            </a:r>
            <a:r>
              <a:rPr lang="en-US" dirty="0"/>
              <a:t>binge-eating/purging type</a:t>
            </a:r>
            <a:r>
              <a:rPr lang="he-IL" dirty="0"/>
              <a:t>) – אפיזודות חוזרות של בולמוסי אכילה או ניסיונות לטיהור</a:t>
            </a:r>
          </a:p>
        </p:txBody>
      </p:sp>
    </p:spTree>
    <p:extLst>
      <p:ext uri="{BB962C8B-B14F-4D97-AF65-F5344CB8AC3E}">
        <p14:creationId xmlns:p14="http://schemas.microsoft.com/office/powerpoint/2010/main" val="1241929796"/>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5858" name="Rectangle 2"/>
          <p:cNvSpPr>
            <a:spLocks noGrp="1" noChangeArrowheads="1"/>
          </p:cNvSpPr>
          <p:nvPr>
            <p:ph type="title"/>
          </p:nvPr>
        </p:nvSpPr>
        <p:spPr/>
        <p:txBody>
          <a:bodyPr>
            <a:normAutofit/>
          </a:bodyPr>
          <a:lstStyle/>
          <a:p>
            <a:pPr algn="ctr" eaLnBrk="1" hangingPunct="1">
              <a:defRPr/>
            </a:pPr>
            <a:r>
              <a:rPr lang="he-IL" sz="4000" dirty="0"/>
              <a:t>הסוג המגביל</a:t>
            </a:r>
            <a:endParaRPr lang="en-US" sz="4000" dirty="0"/>
          </a:p>
        </p:txBody>
      </p:sp>
      <p:sp>
        <p:nvSpPr>
          <p:cNvPr id="1145859" name="Rectangle 3"/>
          <p:cNvSpPr>
            <a:spLocks noGrp="1" noChangeArrowheads="1"/>
          </p:cNvSpPr>
          <p:nvPr>
            <p:ph idx="1"/>
          </p:nvPr>
        </p:nvSpPr>
        <p:spPr>
          <a:xfrm>
            <a:off x="731520" y="2014194"/>
            <a:ext cx="7680960" cy="3931920"/>
          </a:xfrm>
        </p:spPr>
        <p:txBody>
          <a:bodyPr>
            <a:normAutofit/>
          </a:bodyPr>
          <a:lstStyle/>
          <a:p>
            <a:pPr>
              <a:lnSpc>
                <a:spcPct val="200000"/>
              </a:lnSpc>
              <a:defRPr/>
            </a:pPr>
            <a:r>
              <a:rPr lang="he-IL" dirty="0"/>
              <a:t>הגבלת הצריכה הקלורית דרך הפחתה בכמות והגבלה בסוגי מאכלים</a:t>
            </a:r>
          </a:p>
          <a:p>
            <a:pPr>
              <a:lnSpc>
                <a:spcPct val="200000"/>
              </a:lnSpc>
              <a:defRPr/>
            </a:pPr>
            <a:r>
              <a:rPr lang="he-IL" dirty="0"/>
              <a:t>לרוב התנהגויות נלוות (איטיות, חיתוך קפדני, הסתרה, אי-אכילה בפומבי)</a:t>
            </a:r>
          </a:p>
          <a:p>
            <a:pPr>
              <a:lnSpc>
                <a:spcPct val="200000"/>
              </a:lnSpc>
              <a:defRPr/>
            </a:pPr>
            <a:r>
              <a:rPr lang="he-IL" dirty="0"/>
              <a:t>"אנורקסיה" = אובדן תיאבון – בשלב מאוחר בלבד!</a:t>
            </a:r>
          </a:p>
          <a:p>
            <a:pPr>
              <a:lnSpc>
                <a:spcPct val="200000"/>
              </a:lnSpc>
              <a:defRPr/>
            </a:pPr>
            <a:r>
              <a:rPr lang="he-IL" dirty="0"/>
              <a:t>התנהגויות המדכאות תיאבון על מנת להתמודד עם הרעב (אמפטמינים, כדורי דיאטה, משקאות לא משמינים)</a:t>
            </a: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5856" y="4861588"/>
            <a:ext cx="856102" cy="1469641"/>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3648" y="4861588"/>
            <a:ext cx="1516415" cy="1628800"/>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45859">
                                            <p:txEl>
                                              <p:pRg st="1" end="1"/>
                                            </p:txEl>
                                          </p:spTgt>
                                        </p:tgtEl>
                                        <p:attrNameLst>
                                          <p:attrName>style.visibility</p:attrName>
                                        </p:attrNameLst>
                                      </p:cBhvr>
                                      <p:to>
                                        <p:strVal val="visible"/>
                                      </p:to>
                                    </p:set>
                                    <p:animEffect transition="in" filter="fade">
                                      <p:cBhvr>
                                        <p:cTn id="7" dur="500"/>
                                        <p:tgtEl>
                                          <p:spTgt spid="114585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45859">
                                            <p:txEl>
                                              <p:pRg st="2" end="2"/>
                                            </p:txEl>
                                          </p:spTgt>
                                        </p:tgtEl>
                                        <p:attrNameLst>
                                          <p:attrName>style.visibility</p:attrName>
                                        </p:attrNameLst>
                                      </p:cBhvr>
                                      <p:to>
                                        <p:strVal val="visible"/>
                                      </p:to>
                                    </p:set>
                                    <p:animEffect transition="in" filter="fade">
                                      <p:cBhvr>
                                        <p:cTn id="12" dur="500"/>
                                        <p:tgtEl>
                                          <p:spTgt spid="114585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45859">
                                            <p:txEl>
                                              <p:pRg st="3" end="3"/>
                                            </p:txEl>
                                          </p:spTgt>
                                        </p:tgtEl>
                                        <p:attrNameLst>
                                          <p:attrName>style.visibility</p:attrName>
                                        </p:attrNameLst>
                                      </p:cBhvr>
                                      <p:to>
                                        <p:strVal val="visible"/>
                                      </p:to>
                                    </p:set>
                                    <p:animEffect transition="in" filter="fade">
                                      <p:cBhvr>
                                        <p:cTn id="17" dur="500"/>
                                        <p:tgtEl>
                                          <p:spTgt spid="1145859">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par>
                                <p:cTn id="21" presetID="10"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5859"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he-IL" dirty="0"/>
              <a:t>בולמוס-טיהור</a:t>
            </a:r>
          </a:p>
        </p:txBody>
      </p:sp>
      <p:sp>
        <p:nvSpPr>
          <p:cNvPr id="3" name="Content Placeholder 2"/>
          <p:cNvSpPr>
            <a:spLocks noGrp="1"/>
          </p:cNvSpPr>
          <p:nvPr>
            <p:ph idx="1"/>
          </p:nvPr>
        </p:nvSpPr>
        <p:spPr>
          <a:xfrm>
            <a:off x="457200" y="2420888"/>
            <a:ext cx="8229600" cy="2808312"/>
          </a:xfrm>
        </p:spPr>
        <p:txBody>
          <a:bodyPr>
            <a:normAutofit/>
          </a:bodyPr>
          <a:lstStyle/>
          <a:p>
            <a:pPr>
              <a:lnSpc>
                <a:spcPct val="200000"/>
              </a:lnSpc>
              <a:defRPr/>
            </a:pPr>
            <a:r>
              <a:rPr lang="he-IL" b="1" u="sng" dirty="0"/>
              <a:t>בולמוס:</a:t>
            </a:r>
            <a:r>
              <a:rPr lang="he-IL" dirty="0"/>
              <a:t> צריכה קלורית רבה, מעבר לצריכה של רוב האנשים בפרק זמן דומה</a:t>
            </a:r>
          </a:p>
          <a:p>
            <a:pPr>
              <a:lnSpc>
                <a:spcPct val="200000"/>
              </a:lnSpc>
              <a:defRPr/>
            </a:pPr>
            <a:r>
              <a:rPr lang="he-IL" b="1" u="sng" dirty="0"/>
              <a:t>טיהור:</a:t>
            </a:r>
            <a:r>
              <a:rPr lang="he-IL" dirty="0"/>
              <a:t> הקאה יזומה, משלשלים, חומרים משתנים, חוקן</a:t>
            </a:r>
          </a:p>
        </p:txBody>
      </p:sp>
      <p:pic>
        <p:nvPicPr>
          <p:cNvPr id="4" name="תמונה 3" descr="images (1).jpg"/>
          <p:cNvPicPr>
            <a:picLocks noChangeAspect="1"/>
          </p:cNvPicPr>
          <p:nvPr/>
        </p:nvPicPr>
        <p:blipFill>
          <a:blip r:embed="rId3" cstate="print"/>
          <a:stretch>
            <a:fillRect/>
          </a:stretch>
        </p:blipFill>
        <p:spPr>
          <a:xfrm>
            <a:off x="611560" y="3645024"/>
            <a:ext cx="1691679" cy="25421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he-IL" dirty="0"/>
              <a:t>התעמלות</a:t>
            </a:r>
          </a:p>
        </p:txBody>
      </p:sp>
      <p:sp>
        <p:nvSpPr>
          <p:cNvPr id="3" name="Content Placeholder 2"/>
          <p:cNvSpPr>
            <a:spLocks noGrp="1"/>
          </p:cNvSpPr>
          <p:nvPr>
            <p:ph idx="1"/>
          </p:nvPr>
        </p:nvSpPr>
        <p:spPr>
          <a:xfrm>
            <a:off x="457200" y="2332037"/>
            <a:ext cx="8229600" cy="3257203"/>
          </a:xfrm>
        </p:spPr>
        <p:txBody>
          <a:bodyPr/>
          <a:lstStyle/>
          <a:p>
            <a:pPr>
              <a:lnSpc>
                <a:spcPct val="200000"/>
              </a:lnSpc>
              <a:defRPr/>
            </a:pPr>
            <a:r>
              <a:rPr lang="he-IL" dirty="0"/>
              <a:t>לעתים משטר קיצוני</a:t>
            </a:r>
          </a:p>
          <a:p>
            <a:pPr>
              <a:lnSpc>
                <a:spcPct val="200000"/>
              </a:lnSpc>
              <a:defRPr/>
            </a:pPr>
            <a:r>
              <a:rPr lang="he-IL" dirty="0"/>
              <a:t>נעשה מטרה בפני עצמה, מקבל אופי ריטואלי-אובססיבי</a:t>
            </a:r>
          </a:p>
          <a:p>
            <a:pPr>
              <a:lnSpc>
                <a:spcPct val="200000"/>
              </a:lnSpc>
              <a:defRPr/>
            </a:pPr>
            <a:r>
              <a:rPr lang="he-IL" dirty="0"/>
              <a:t>אי-קיום ה"טקס" יוביל לאשמה</a:t>
            </a:r>
            <a:endParaRPr lang="en-US" dirty="0"/>
          </a:p>
          <a:p>
            <a:pPr>
              <a:lnSpc>
                <a:spcPct val="200000"/>
              </a:lnSpc>
              <a:defRPr/>
            </a:pPr>
            <a:endParaRPr lang="he-IL"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4221088"/>
            <a:ext cx="3429000" cy="22860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he-IL" dirty="0"/>
              <a:t>מהלך ופרוגנוזה</a:t>
            </a:r>
          </a:p>
        </p:txBody>
      </p:sp>
      <p:sp>
        <p:nvSpPr>
          <p:cNvPr id="3" name="Content Placeholder 2"/>
          <p:cNvSpPr>
            <a:spLocks noGrp="1"/>
          </p:cNvSpPr>
          <p:nvPr>
            <p:ph idx="1"/>
          </p:nvPr>
        </p:nvSpPr>
        <p:spPr>
          <a:xfrm>
            <a:off x="323528" y="1916832"/>
            <a:ext cx="8229600" cy="4093915"/>
          </a:xfrm>
        </p:spPr>
        <p:txBody>
          <a:bodyPr/>
          <a:lstStyle/>
          <a:p>
            <a:pPr>
              <a:lnSpc>
                <a:spcPct val="200000"/>
              </a:lnSpc>
              <a:defRPr/>
            </a:pPr>
            <a:r>
              <a:rPr lang="he-IL" dirty="0"/>
              <a:t>הפרעה עיקשת וקטלנית</a:t>
            </a:r>
          </a:p>
          <a:p>
            <a:pPr>
              <a:lnSpc>
                <a:spcPct val="200000"/>
              </a:lnSpc>
              <a:defRPr/>
            </a:pPr>
            <a:r>
              <a:rPr lang="he-IL" dirty="0"/>
              <a:t>במחקר שבחן מטופלות 21 שנה לאחר הגעתן לטיפול:</a:t>
            </a:r>
          </a:p>
          <a:p>
            <a:pPr>
              <a:lnSpc>
                <a:spcPct val="200000"/>
              </a:lnSpc>
              <a:defRPr/>
            </a:pPr>
            <a:r>
              <a:rPr lang="he-IL" dirty="0"/>
              <a:t>16% לא שרדו</a:t>
            </a:r>
          </a:p>
          <a:p>
            <a:pPr>
              <a:lnSpc>
                <a:spcPct val="200000"/>
              </a:lnSpc>
              <a:defRPr/>
            </a:pPr>
            <a:r>
              <a:rPr lang="he-IL" dirty="0"/>
              <a:t>10% עדיין סבלו מההפרעה</a:t>
            </a:r>
          </a:p>
          <a:p>
            <a:pPr>
              <a:lnSpc>
                <a:spcPct val="200000"/>
              </a:lnSpc>
              <a:defRPr/>
            </a:pPr>
            <a:r>
              <a:rPr lang="he-IL" dirty="0"/>
              <a:t>21% החלימו חלקית בלבד</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501008"/>
            <a:ext cx="3567683" cy="2940665"/>
          </a:xfrm>
          <a:prstGeom prst="rect">
            <a:avLst/>
          </a:prstGeom>
          <a:ln w="88900" cap="sq" cmpd="thickThin">
            <a:solidFill>
              <a:srgbClr val="000000"/>
            </a:solidFill>
            <a:prstDash val="solid"/>
            <a:miter lim="800000"/>
          </a:ln>
          <a:effectLst>
            <a:innerShdw blurRad="76200">
              <a:srgbClr val="000000"/>
            </a:innerShdw>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84168" y="5383151"/>
            <a:ext cx="1049165" cy="1045067"/>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he-IL" dirty="0"/>
              <a:t>מהלך ופרוגנוזה</a:t>
            </a:r>
          </a:p>
        </p:txBody>
      </p:sp>
      <p:sp>
        <p:nvSpPr>
          <p:cNvPr id="3" name="Content Placeholder 2"/>
          <p:cNvSpPr>
            <a:spLocks noGrp="1"/>
          </p:cNvSpPr>
          <p:nvPr>
            <p:ph idx="1"/>
          </p:nvPr>
        </p:nvSpPr>
        <p:spPr>
          <a:xfrm>
            <a:off x="323528" y="1855365"/>
            <a:ext cx="8363272" cy="4525963"/>
          </a:xfrm>
        </p:spPr>
        <p:txBody>
          <a:bodyPr>
            <a:normAutofit/>
          </a:bodyPr>
          <a:lstStyle/>
          <a:p>
            <a:pPr>
              <a:lnSpc>
                <a:spcPct val="200000"/>
              </a:lnSpc>
              <a:defRPr/>
            </a:pPr>
            <a:r>
              <a:rPr lang="he-IL" dirty="0"/>
              <a:t>23%-3% יבצעו ניסיון אובדני</a:t>
            </a:r>
          </a:p>
          <a:p>
            <a:pPr>
              <a:lnSpc>
                <a:spcPct val="200000"/>
              </a:lnSpc>
              <a:defRPr/>
            </a:pPr>
            <a:r>
              <a:rPr lang="he-IL" dirty="0"/>
              <a:t>אחוז הניסיונות </a:t>
            </a:r>
            <a:r>
              <a:rPr lang="he-IL" u="sng" dirty="0"/>
              <a:t>המוצלחים</a:t>
            </a:r>
            <a:r>
              <a:rPr lang="he-IL" dirty="0"/>
              <a:t> גבוה </a:t>
            </a:r>
            <a:r>
              <a:rPr lang="he-IL" b="1" dirty="0"/>
              <a:t>פי 50 </a:t>
            </a:r>
            <a:r>
              <a:rPr lang="he-IL" dirty="0"/>
              <a:t>מהאוכלוסייה הכללית (נחישות? עמידות לכאב?)</a:t>
            </a:r>
          </a:p>
          <a:p>
            <a:pPr>
              <a:lnSpc>
                <a:spcPct val="200000"/>
              </a:lnSpc>
              <a:defRPr/>
            </a:pPr>
            <a:r>
              <a:rPr lang="he-IL" dirty="0"/>
              <a:t>שיעורי מוות בקרב בנות/נשים בגילאי 15-24 גבוה פי 12 בקרב </a:t>
            </a:r>
            <a:r>
              <a:rPr lang="en-US" dirty="0"/>
              <a:t>AN</a:t>
            </a:r>
            <a:r>
              <a:rPr lang="he-IL" dirty="0"/>
              <a:t> לעומת ללא </a:t>
            </a:r>
            <a:r>
              <a:rPr lang="en-US" dirty="0"/>
              <a:t>AN</a:t>
            </a:r>
            <a:endParaRPr lang="he-IL" dirty="0"/>
          </a:p>
        </p:txBody>
      </p:sp>
    </p:spTree>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9099"/>
            <a:ext cx="8229600" cy="1143000"/>
          </a:xfrm>
        </p:spPr>
        <p:txBody>
          <a:bodyPr/>
          <a:lstStyle/>
          <a:p>
            <a:pPr algn="ctr">
              <a:defRPr/>
            </a:pPr>
            <a:r>
              <a:rPr lang="he-IL" dirty="0"/>
              <a:t>מהלך ופרוגנוזה</a:t>
            </a:r>
          </a:p>
        </p:txBody>
      </p:sp>
      <p:sp>
        <p:nvSpPr>
          <p:cNvPr id="3" name="Content Placeholder 2"/>
          <p:cNvSpPr>
            <a:spLocks noGrp="1"/>
          </p:cNvSpPr>
          <p:nvPr>
            <p:ph idx="1"/>
          </p:nvPr>
        </p:nvSpPr>
        <p:spPr>
          <a:xfrm>
            <a:off x="457200" y="1844824"/>
            <a:ext cx="8229600" cy="2664296"/>
          </a:xfrm>
        </p:spPr>
        <p:txBody>
          <a:bodyPr>
            <a:normAutofit/>
          </a:bodyPr>
          <a:lstStyle/>
          <a:p>
            <a:pPr>
              <a:lnSpc>
                <a:spcPct val="200000"/>
              </a:lnSpc>
              <a:defRPr/>
            </a:pPr>
            <a:r>
              <a:rPr lang="he-IL" dirty="0"/>
              <a:t>הרבה ממקרי המוות נובעים מסיבוכים רפואיים של הרעבה</a:t>
            </a:r>
          </a:p>
          <a:p>
            <a:pPr>
              <a:lnSpc>
                <a:spcPct val="200000"/>
              </a:lnSpc>
              <a:defRPr/>
            </a:pPr>
            <a:r>
              <a:rPr lang="he-IL" dirty="0"/>
              <a:t>חשוב במיוחד בילדים ונוער</a:t>
            </a:r>
          </a:p>
        </p:txBody>
      </p:sp>
      <p:pic>
        <p:nvPicPr>
          <p:cNvPr id="4" name="תמונה 5" descr="הורד (1).jpg"/>
          <p:cNvPicPr>
            <a:picLocks noChangeAspect="1"/>
          </p:cNvPicPr>
          <p:nvPr/>
        </p:nvPicPr>
        <p:blipFill>
          <a:blip r:embed="rId3" cstate="print"/>
          <a:stretch>
            <a:fillRect/>
          </a:stretch>
        </p:blipFill>
        <p:spPr>
          <a:xfrm>
            <a:off x="1117683" y="3204626"/>
            <a:ext cx="3440051" cy="2983281"/>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9099"/>
            <a:ext cx="8229600" cy="1143000"/>
          </a:xfrm>
        </p:spPr>
        <p:txBody>
          <a:bodyPr/>
          <a:lstStyle/>
          <a:p>
            <a:pPr algn="ctr">
              <a:defRPr/>
            </a:pPr>
            <a:r>
              <a:rPr lang="he-IL" dirty="0"/>
              <a:t>סיבוכים רפואיים</a:t>
            </a:r>
          </a:p>
        </p:txBody>
      </p:sp>
      <p:sp>
        <p:nvSpPr>
          <p:cNvPr id="3" name="Content Placeholder 2"/>
          <p:cNvSpPr>
            <a:spLocks noGrp="1"/>
          </p:cNvSpPr>
          <p:nvPr>
            <p:ph idx="1"/>
          </p:nvPr>
        </p:nvSpPr>
        <p:spPr>
          <a:xfrm>
            <a:off x="2915816" y="2132856"/>
            <a:ext cx="5770984" cy="4465173"/>
          </a:xfrm>
        </p:spPr>
        <p:txBody>
          <a:bodyPr>
            <a:normAutofit/>
          </a:bodyPr>
          <a:lstStyle/>
          <a:p>
            <a:pPr>
              <a:lnSpc>
                <a:spcPct val="160000"/>
              </a:lnSpc>
              <a:defRPr/>
            </a:pPr>
            <a:r>
              <a:rPr lang="he-IL" dirty="0"/>
              <a:t>רגישות לקור</a:t>
            </a:r>
          </a:p>
          <a:p>
            <a:pPr>
              <a:lnSpc>
                <a:spcPct val="160000"/>
              </a:lnSpc>
              <a:defRPr/>
            </a:pPr>
            <a:r>
              <a:rPr lang="he-IL" dirty="0"/>
              <a:t>לחץ דם נמוך, </a:t>
            </a:r>
            <a:r>
              <a:rPr lang="he-IL" dirty="0" err="1"/>
              <a:t>ברדיקרדיה</a:t>
            </a:r>
            <a:r>
              <a:rPr lang="he-IL" dirty="0"/>
              <a:t> (דופק נמוך)</a:t>
            </a:r>
          </a:p>
          <a:p>
            <a:pPr>
              <a:lnSpc>
                <a:spcPct val="160000"/>
              </a:lnSpc>
              <a:defRPr/>
            </a:pPr>
            <a:r>
              <a:rPr lang="he-IL" dirty="0"/>
              <a:t>אי-סדירויות בקצב הלב (</a:t>
            </a:r>
            <a:r>
              <a:rPr lang="en-US" dirty="0" err="1"/>
              <a:t>Arrythmia</a:t>
            </a:r>
            <a:r>
              <a:rPr lang="he-IL" dirty="0"/>
              <a:t>) עקב חוסר איזון </a:t>
            </a:r>
            <a:r>
              <a:rPr lang="he-IL" dirty="0" err="1"/>
              <a:t>באלקטרוליטים</a:t>
            </a:r>
            <a:r>
              <a:rPr lang="he-IL" dirty="0"/>
              <a:t> חשובים (למשל פוטסיום)</a:t>
            </a:r>
          </a:p>
          <a:p>
            <a:pPr>
              <a:lnSpc>
                <a:spcPct val="160000"/>
              </a:lnSpc>
              <a:defRPr/>
            </a:pPr>
            <a:r>
              <a:rPr lang="he-IL" dirty="0"/>
              <a:t>מחסור </a:t>
            </a:r>
            <a:r>
              <a:rPr lang="he-IL" dirty="0" err="1"/>
              <a:t>בויטמין</a:t>
            </a:r>
            <a:r>
              <a:rPr lang="he-IL" dirty="0"/>
              <a:t> </a:t>
            </a:r>
            <a:r>
              <a:rPr lang="en-US" dirty="0"/>
              <a:t>B1</a:t>
            </a:r>
            <a:r>
              <a:rPr lang="he-IL" dirty="0"/>
              <a:t> ובמינרלים</a:t>
            </a:r>
          </a:p>
          <a:p>
            <a:pPr>
              <a:lnSpc>
                <a:spcPct val="160000"/>
              </a:lnSpc>
              <a:defRPr/>
            </a:pPr>
            <a:r>
              <a:rPr lang="he-IL" dirty="0"/>
              <a:t>דלדול במבנה העצמות, ואף </a:t>
            </a:r>
            <a:r>
              <a:rPr lang="he-IL" dirty="0" err="1"/>
              <a:t>אוסטראופרוזיס</a:t>
            </a:r>
            <a:endParaRPr lang="he-IL" dirty="0"/>
          </a:p>
          <a:p>
            <a:pPr>
              <a:lnSpc>
                <a:spcPct val="160000"/>
              </a:lnSpc>
              <a:defRPr/>
            </a:pPr>
            <a:r>
              <a:rPr lang="he-IL" dirty="0"/>
              <a:t>היעדר ווסת וקשיים עתידיים הקשורים בהיריון</a:t>
            </a:r>
          </a:p>
          <a:p>
            <a:pPr>
              <a:lnSpc>
                <a:spcPct val="160000"/>
              </a:lnSpc>
              <a:defRPr/>
            </a:pPr>
            <a:r>
              <a:rPr lang="he-IL" dirty="0"/>
              <a:t>לשימוש במשלשלים נזקים נוספים (פגיעה בשרירי הבטן)</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564" y="1340768"/>
            <a:ext cx="2743814" cy="183286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2430843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141246" y="338500"/>
            <a:ext cx="6864816" cy="1371600"/>
          </a:xfrm>
        </p:spPr>
        <p:txBody>
          <a:bodyPr/>
          <a:lstStyle/>
          <a:p>
            <a:pPr algn="ctr"/>
            <a:r>
              <a:rPr lang="he-IL" dirty="0"/>
              <a:t>שינויים גופניים הקשורים להפרעות אכילה</a:t>
            </a:r>
          </a:p>
        </p:txBody>
      </p:sp>
      <p:sp>
        <p:nvSpPr>
          <p:cNvPr id="3" name="מציין מיקום תוכן 2"/>
          <p:cNvSpPr>
            <a:spLocks noGrp="1"/>
          </p:cNvSpPr>
          <p:nvPr>
            <p:ph idx="1"/>
          </p:nvPr>
        </p:nvSpPr>
        <p:spPr>
          <a:xfrm>
            <a:off x="1115267" y="2646204"/>
            <a:ext cx="7512888" cy="3931920"/>
          </a:xfrm>
        </p:spPr>
        <p:txBody>
          <a:bodyPr>
            <a:normAutofit fontScale="92500" lnSpcReduction="20000"/>
          </a:bodyPr>
          <a:lstStyle/>
          <a:p>
            <a:r>
              <a:rPr lang="he-IL" dirty="0"/>
              <a:t>חולשה, סחרחורת, עייפות,התעלפויות והתייבשות.</a:t>
            </a:r>
          </a:p>
          <a:p>
            <a:r>
              <a:rPr lang="he-IL" dirty="0"/>
              <a:t>בעיות מעיים, </a:t>
            </a:r>
            <a:r>
              <a:rPr lang="he-IL" dirty="0" err="1"/>
              <a:t>עצירויות</a:t>
            </a:r>
            <a:r>
              <a:rPr lang="he-IL" dirty="0"/>
              <a:t>, טחורים, שלשולים וכאבי-בטן.</a:t>
            </a:r>
          </a:p>
          <a:p>
            <a:r>
              <a:rPr lang="he-IL" dirty="0"/>
              <a:t>כאבי גרון תכופים, לחיים נפוחות, בלוטות רוק נפוחות.</a:t>
            </a:r>
          </a:p>
          <a:p>
            <a:r>
              <a:rPr lang="he-IL" dirty="0"/>
              <a:t>כאבים בוושט, כאבי שיניים, נשירת שיער.</a:t>
            </a:r>
          </a:p>
          <a:p>
            <a:r>
              <a:rPr lang="he-IL" dirty="0"/>
              <a:t>שפשוף באצבע, צלקת בגב כף היד כתוצאה מהקאות.</a:t>
            </a:r>
          </a:p>
          <a:p>
            <a:r>
              <a:rPr lang="he-IL" dirty="0"/>
              <a:t>חום גוף נמוך, אי סבילות לקור, דופק איטי.</a:t>
            </a:r>
          </a:p>
          <a:p>
            <a:r>
              <a:rPr lang="he-IL" dirty="0"/>
              <a:t>עור יבש, פצעים בפנים.</a:t>
            </a:r>
          </a:p>
          <a:p>
            <a:r>
              <a:rPr lang="he-IL" dirty="0"/>
              <a:t>צמיחת פלומת שיער על הגוף.</a:t>
            </a:r>
          </a:p>
          <a:p>
            <a:r>
              <a:rPr lang="he-IL" dirty="0"/>
              <a:t>שינוים הורמונאליים-בלימת ההתפתחות המינית, עצירת הגובה (בנות – אל ווסת, בנים – הפסקת קרי לילה).</a:t>
            </a:r>
          </a:p>
          <a:p>
            <a:r>
              <a:rPr lang="he-IL" dirty="0"/>
              <a:t>אוסטיאופורוזיס-ציפורניים סדוקות, שברים ספונטאניים,עקמת.</a:t>
            </a:r>
          </a:p>
          <a:p>
            <a:r>
              <a:rPr lang="he-IL" dirty="0"/>
              <a:t>הפרעות שינה.</a:t>
            </a:r>
          </a:p>
        </p:txBody>
      </p:sp>
      <p:sp>
        <p:nvSpPr>
          <p:cNvPr id="4" name="TextBox 3"/>
          <p:cNvSpPr txBox="1"/>
          <p:nvPr/>
        </p:nvSpPr>
        <p:spPr>
          <a:xfrm>
            <a:off x="467544" y="1713135"/>
            <a:ext cx="7992888" cy="369332"/>
          </a:xfrm>
          <a:prstGeom prst="rect">
            <a:avLst/>
          </a:prstGeom>
          <a:noFill/>
        </p:spPr>
        <p:txBody>
          <a:bodyPr wrap="square" rtlCol="0">
            <a:spAutoFit/>
          </a:bodyPr>
          <a:lstStyle/>
          <a:p>
            <a:pPr algn="r" rtl="1"/>
            <a:r>
              <a:rPr lang="he-IL" dirty="0"/>
              <a:t>(על-פי העמותה הישראלית לטיפול, מניעה, ומחקר בהפרעות אכילה)</a:t>
            </a:r>
            <a:endParaRPr lang="en-US" dirty="0"/>
          </a:p>
        </p:txBody>
      </p:sp>
    </p:spTree>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9474" name="Rectangle 2"/>
          <p:cNvSpPr>
            <a:spLocks noGrp="1" noChangeArrowheads="1"/>
          </p:cNvSpPr>
          <p:nvPr>
            <p:ph type="title"/>
          </p:nvPr>
        </p:nvSpPr>
        <p:spPr>
          <a:xfrm>
            <a:off x="731520" y="404664"/>
            <a:ext cx="7680960" cy="1371600"/>
          </a:xfrm>
        </p:spPr>
        <p:txBody>
          <a:bodyPr/>
          <a:lstStyle/>
          <a:p>
            <a:pPr algn="ctr" eaLnBrk="1" hangingPunct="1">
              <a:defRPr/>
            </a:pPr>
            <a:r>
              <a:rPr lang="he-IL" dirty="0"/>
              <a:t>אטיולוגיה</a:t>
            </a:r>
            <a:endParaRPr lang="en-US" dirty="0"/>
          </a:p>
        </p:txBody>
      </p:sp>
      <p:sp>
        <p:nvSpPr>
          <p:cNvPr id="1129475" name="Rectangle 3"/>
          <p:cNvSpPr>
            <a:spLocks noGrp="1" noChangeArrowheads="1"/>
          </p:cNvSpPr>
          <p:nvPr>
            <p:ph idx="1"/>
          </p:nvPr>
        </p:nvSpPr>
        <p:spPr>
          <a:xfrm>
            <a:off x="731520" y="2204864"/>
            <a:ext cx="7680960" cy="3931920"/>
          </a:xfrm>
        </p:spPr>
        <p:txBody>
          <a:bodyPr>
            <a:normAutofit/>
          </a:bodyPr>
          <a:lstStyle/>
          <a:p>
            <a:pPr marL="0" indent="0" eaLnBrk="1" hangingPunct="1">
              <a:buNone/>
              <a:defRPr/>
            </a:pPr>
            <a:r>
              <a:rPr lang="he-IL" sz="2400" dirty="0"/>
              <a:t>על אף שזה לא כלול בקריטריונים הרשמיים, ישנן </a:t>
            </a:r>
            <a:r>
              <a:rPr lang="he-IL" sz="2400" dirty="0" err="1"/>
              <a:t>תימות</a:t>
            </a:r>
            <a:r>
              <a:rPr lang="he-IL" sz="2400" dirty="0"/>
              <a:t> של:</a:t>
            </a:r>
          </a:p>
          <a:p>
            <a:pPr eaLnBrk="1" hangingPunct="1">
              <a:defRPr/>
            </a:pPr>
            <a:r>
              <a:rPr lang="he-IL" sz="2400" dirty="0"/>
              <a:t>שליטה</a:t>
            </a:r>
          </a:p>
          <a:p>
            <a:pPr eaLnBrk="1" hangingPunct="1">
              <a:defRPr/>
            </a:pPr>
            <a:r>
              <a:rPr lang="he-IL" sz="2400" dirty="0"/>
              <a:t>זהות</a:t>
            </a:r>
          </a:p>
          <a:p>
            <a:pPr eaLnBrk="1" hangingPunct="1">
              <a:defRPr/>
            </a:pPr>
            <a:r>
              <a:rPr lang="he-IL" sz="2400" dirty="0" err="1"/>
              <a:t>ספרציה</a:t>
            </a:r>
            <a:r>
              <a:rPr lang="he-IL" sz="2400" dirty="0"/>
              <a:t>-אינדיווידואציה (נפרדות, עצמאות, אוטונומיה)</a:t>
            </a:r>
            <a:endParaRPr lang="en-US" sz="2400"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4502670"/>
            <a:ext cx="1980694" cy="2072669"/>
          </a:xfrm>
          <a:prstGeom prst="rect">
            <a:avLst/>
          </a:prstGeom>
        </p:spPr>
      </p:pic>
    </p:spTree>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2002" name="Rectangle 2"/>
          <p:cNvSpPr>
            <a:spLocks noGrp="1" noChangeArrowheads="1"/>
          </p:cNvSpPr>
          <p:nvPr>
            <p:ph type="title"/>
          </p:nvPr>
        </p:nvSpPr>
        <p:spPr>
          <a:xfrm>
            <a:off x="731520" y="260648"/>
            <a:ext cx="7680960" cy="1371600"/>
          </a:xfrm>
        </p:spPr>
        <p:txBody>
          <a:bodyPr/>
          <a:lstStyle/>
          <a:p>
            <a:pPr algn="ctr" eaLnBrk="1" hangingPunct="1">
              <a:defRPr/>
            </a:pPr>
            <a:r>
              <a:rPr lang="he-IL" dirty="0" err="1"/>
              <a:t>ספרציה</a:t>
            </a:r>
            <a:r>
              <a:rPr lang="he-IL" dirty="0"/>
              <a:t>-אינדיווידואציה</a:t>
            </a:r>
            <a:endParaRPr lang="en-US" dirty="0"/>
          </a:p>
        </p:txBody>
      </p:sp>
      <p:sp>
        <p:nvSpPr>
          <p:cNvPr id="1152003" name="Rectangle 3"/>
          <p:cNvSpPr>
            <a:spLocks noGrp="1" noChangeArrowheads="1"/>
          </p:cNvSpPr>
          <p:nvPr>
            <p:ph idx="1"/>
          </p:nvPr>
        </p:nvSpPr>
        <p:spPr>
          <a:xfrm>
            <a:off x="539552" y="1648272"/>
            <a:ext cx="8147248" cy="4586395"/>
          </a:xfrm>
        </p:spPr>
        <p:txBody>
          <a:bodyPr>
            <a:normAutofit lnSpcReduction="10000"/>
          </a:bodyPr>
          <a:lstStyle/>
          <a:p>
            <a:pPr>
              <a:lnSpc>
                <a:spcPct val="200000"/>
              </a:lnSpc>
              <a:defRPr/>
            </a:pPr>
            <a:r>
              <a:rPr lang="he-IL" sz="2400" dirty="0"/>
              <a:t>מרגרט מאהלר – שלב </a:t>
            </a:r>
            <a:r>
              <a:rPr lang="he-IL" sz="2400" dirty="0" err="1"/>
              <a:t>הספרציה</a:t>
            </a:r>
            <a:r>
              <a:rPr lang="he-IL" sz="2400" dirty="0"/>
              <a:t>-אינדיווידואציה מתרחש בגילאי 18 חודשים עד 3 שנים</a:t>
            </a:r>
          </a:p>
          <a:p>
            <a:pPr>
              <a:lnSpc>
                <a:spcPct val="200000"/>
              </a:lnSpc>
              <a:defRPr/>
            </a:pPr>
            <a:r>
              <a:rPr lang="he-IL" sz="2400" dirty="0"/>
              <a:t>ביטוי העצמי האוטונומי, הספונטני, והאוטנטי</a:t>
            </a:r>
            <a:endParaRPr lang="en-US" sz="2400" dirty="0"/>
          </a:p>
          <a:p>
            <a:pPr>
              <a:lnSpc>
                <a:spcPct val="200000"/>
              </a:lnSpc>
              <a:defRPr/>
            </a:pPr>
            <a:r>
              <a:rPr lang="he-IL" sz="2400" u="sng" dirty="0"/>
              <a:t>מצב אופטימלי</a:t>
            </a:r>
            <a:r>
              <a:rPr lang="he-IL" sz="2400" dirty="0"/>
              <a:t>: עידוד והתפעלות מהעצמי האוטונומי של הילד, לצד הצבת גבולות מתאימים</a:t>
            </a:r>
          </a:p>
          <a:p>
            <a:pPr>
              <a:lnSpc>
                <a:spcPct val="200000"/>
              </a:lnSpc>
              <a:defRPr/>
            </a:pPr>
            <a:r>
              <a:rPr lang="he-IL" sz="2400" dirty="0"/>
              <a:t>הכרה והנאה של ההורה מביטוי עצמי של הילד מאפשרת גדילה</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2420888"/>
            <a:ext cx="2317440" cy="154496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52003">
                                            <p:txEl>
                                              <p:pRg st="1" end="1"/>
                                            </p:txEl>
                                          </p:spTgt>
                                        </p:tgtEl>
                                        <p:attrNameLst>
                                          <p:attrName>style.visibility</p:attrName>
                                        </p:attrNameLst>
                                      </p:cBhvr>
                                      <p:to>
                                        <p:strVal val="visible"/>
                                      </p:to>
                                    </p:set>
                                    <p:animEffect transition="in" filter="fade">
                                      <p:cBhvr>
                                        <p:cTn id="7" dur="500"/>
                                        <p:tgtEl>
                                          <p:spTgt spid="115200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52003">
                                            <p:txEl>
                                              <p:pRg st="2" end="2"/>
                                            </p:txEl>
                                          </p:spTgt>
                                        </p:tgtEl>
                                        <p:attrNameLst>
                                          <p:attrName>style.visibility</p:attrName>
                                        </p:attrNameLst>
                                      </p:cBhvr>
                                      <p:to>
                                        <p:strVal val="visible"/>
                                      </p:to>
                                    </p:set>
                                    <p:animEffect transition="in" filter="fade">
                                      <p:cBhvr>
                                        <p:cTn id="13" dur="500"/>
                                        <p:tgtEl>
                                          <p:spTgt spid="115200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152003">
                                            <p:txEl>
                                              <p:pRg st="3" end="3"/>
                                            </p:txEl>
                                          </p:spTgt>
                                        </p:tgtEl>
                                        <p:attrNameLst>
                                          <p:attrName>style.visibility</p:attrName>
                                        </p:attrNameLst>
                                      </p:cBhvr>
                                      <p:to>
                                        <p:strVal val="visible"/>
                                      </p:to>
                                    </p:set>
                                    <p:animEffect transition="in" filter="fade">
                                      <p:cBhvr>
                                        <p:cTn id="18" dur="500"/>
                                        <p:tgtEl>
                                          <p:spTgt spid="115200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200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2002" name="Rectangle 2"/>
          <p:cNvSpPr>
            <a:spLocks noGrp="1" noChangeArrowheads="1"/>
          </p:cNvSpPr>
          <p:nvPr>
            <p:ph type="title"/>
          </p:nvPr>
        </p:nvSpPr>
        <p:spPr>
          <a:xfrm>
            <a:off x="683568" y="0"/>
            <a:ext cx="7680960" cy="1371600"/>
          </a:xfrm>
        </p:spPr>
        <p:txBody>
          <a:bodyPr/>
          <a:lstStyle/>
          <a:p>
            <a:pPr algn="ctr" eaLnBrk="1" hangingPunct="1">
              <a:defRPr/>
            </a:pPr>
            <a:r>
              <a:rPr lang="he-IL" dirty="0" err="1"/>
              <a:t>ספרציה</a:t>
            </a:r>
            <a:r>
              <a:rPr lang="he-IL" dirty="0"/>
              <a:t>-אינדיווידואציה</a:t>
            </a:r>
            <a:endParaRPr lang="en-US" dirty="0"/>
          </a:p>
        </p:txBody>
      </p:sp>
      <p:sp>
        <p:nvSpPr>
          <p:cNvPr id="1152003" name="Rectangle 3"/>
          <p:cNvSpPr>
            <a:spLocks noGrp="1" noChangeArrowheads="1"/>
          </p:cNvSpPr>
          <p:nvPr>
            <p:ph idx="1"/>
          </p:nvPr>
        </p:nvSpPr>
        <p:spPr>
          <a:xfrm>
            <a:off x="2123728" y="1340768"/>
            <a:ext cx="6563072" cy="4893899"/>
          </a:xfrm>
        </p:spPr>
        <p:txBody>
          <a:bodyPr>
            <a:normAutofit fontScale="92500"/>
          </a:bodyPr>
          <a:lstStyle/>
          <a:p>
            <a:pPr>
              <a:lnSpc>
                <a:spcPct val="200000"/>
              </a:lnSpc>
              <a:defRPr/>
            </a:pPr>
            <a:r>
              <a:rPr lang="he-IL" sz="2400" u="sng" dirty="0"/>
              <a:t>פסיכופתולוגיה</a:t>
            </a:r>
            <a:r>
              <a:rPr lang="he-IL" sz="2400" dirty="0"/>
              <a:t>: העצמי לא מקבל לגיטימציה אלא אם הוא מותאם להורה (אהבה מותנית). </a:t>
            </a:r>
          </a:p>
          <a:p>
            <a:pPr>
              <a:lnSpc>
                <a:spcPct val="200000"/>
              </a:lnSpc>
              <a:defRPr/>
            </a:pPr>
            <a:endParaRPr lang="he-IL" sz="1000" dirty="0"/>
          </a:p>
          <a:p>
            <a:pPr>
              <a:lnSpc>
                <a:spcPct val="200000"/>
              </a:lnSpc>
              <a:defRPr/>
            </a:pPr>
            <a:r>
              <a:rPr lang="he-IL" sz="2400" dirty="0"/>
              <a:t>ביטוי רגשות והתנהגויות אותנטיות נחסם (ההורה לא יכול לעמוד בהם, רגשית/פסיכולוגית)</a:t>
            </a:r>
          </a:p>
          <a:p>
            <a:pPr>
              <a:lnSpc>
                <a:spcPct val="200000"/>
              </a:lnSpc>
              <a:defRPr/>
            </a:pPr>
            <a:r>
              <a:rPr lang="he-IL" sz="2400" dirty="0"/>
              <a:t>הילד/ה נעשה/</a:t>
            </a:r>
            <a:r>
              <a:rPr lang="he-IL" sz="2400" dirty="0" err="1"/>
              <a:t>ית</a:t>
            </a:r>
            <a:r>
              <a:rPr lang="he-IL" sz="2400" dirty="0"/>
              <a:t> "ממוקד/ת באחר" (</a:t>
            </a:r>
            <a:r>
              <a:rPr lang="en-US" sz="2400" dirty="0"/>
              <a:t>“other” focused</a:t>
            </a:r>
            <a:r>
              <a:rPr lang="he-IL" sz="2400" dirty="0"/>
              <a:t>) ולא "ממוקד/ת בעצמי" (</a:t>
            </a:r>
            <a:r>
              <a:rPr lang="en-US" sz="2400" dirty="0"/>
              <a:t>“self” focused</a:t>
            </a:r>
            <a:r>
              <a:rPr lang="he-IL" sz="2400" dirty="0"/>
              <a:t>)</a:t>
            </a:r>
            <a:endParaRPr lang="en-US" sz="2400" dirty="0"/>
          </a:p>
        </p:txBody>
      </p:sp>
    </p:spTree>
    <p:extLst>
      <p:ext uri="{BB962C8B-B14F-4D97-AF65-F5344CB8AC3E}">
        <p14:creationId xmlns:p14="http://schemas.microsoft.com/office/powerpoint/2010/main" val="24755025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52003">
                                            <p:txEl>
                                              <p:pRg st="2" end="2"/>
                                            </p:txEl>
                                          </p:spTgt>
                                        </p:tgtEl>
                                        <p:attrNameLst>
                                          <p:attrName>style.visibility</p:attrName>
                                        </p:attrNameLst>
                                      </p:cBhvr>
                                      <p:to>
                                        <p:strVal val="visible"/>
                                      </p:to>
                                    </p:set>
                                    <p:animEffect transition="in" filter="fade">
                                      <p:cBhvr>
                                        <p:cTn id="7" dur="500"/>
                                        <p:tgtEl>
                                          <p:spTgt spid="115200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52003">
                                            <p:txEl>
                                              <p:pRg st="3" end="3"/>
                                            </p:txEl>
                                          </p:spTgt>
                                        </p:tgtEl>
                                        <p:attrNameLst>
                                          <p:attrName>style.visibility</p:attrName>
                                        </p:attrNameLst>
                                      </p:cBhvr>
                                      <p:to>
                                        <p:strVal val="visible"/>
                                      </p:to>
                                    </p:set>
                                    <p:animEffect transition="in" filter="fade">
                                      <p:cBhvr>
                                        <p:cTn id="12" dur="500"/>
                                        <p:tgtEl>
                                          <p:spTgt spid="115200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200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6338" name="Rectangle 2"/>
          <p:cNvSpPr>
            <a:spLocks noGrp="1" noChangeArrowheads="1"/>
          </p:cNvSpPr>
          <p:nvPr>
            <p:ph type="title"/>
          </p:nvPr>
        </p:nvSpPr>
        <p:spPr>
          <a:xfrm>
            <a:off x="731520" y="332656"/>
            <a:ext cx="7680960" cy="1371600"/>
          </a:xfrm>
        </p:spPr>
        <p:txBody>
          <a:bodyPr/>
          <a:lstStyle/>
          <a:p>
            <a:pPr algn="ctr">
              <a:defRPr/>
            </a:pPr>
            <a:r>
              <a:rPr lang="he-IL" dirty="0" err="1"/>
              <a:t>ספרציה</a:t>
            </a:r>
            <a:r>
              <a:rPr lang="he-IL" dirty="0"/>
              <a:t>-אינדיווידואציה</a:t>
            </a:r>
            <a:endParaRPr lang="en-US" dirty="0"/>
          </a:p>
        </p:txBody>
      </p:sp>
      <p:sp>
        <p:nvSpPr>
          <p:cNvPr id="1166339" name="Rectangle 3"/>
          <p:cNvSpPr>
            <a:spLocks noGrp="1" noChangeArrowheads="1"/>
          </p:cNvSpPr>
          <p:nvPr>
            <p:ph idx="1"/>
          </p:nvPr>
        </p:nvSpPr>
        <p:spPr>
          <a:xfrm>
            <a:off x="731520" y="1704256"/>
            <a:ext cx="7680960" cy="4605064"/>
          </a:xfrm>
        </p:spPr>
        <p:txBody>
          <a:bodyPr>
            <a:normAutofit/>
          </a:bodyPr>
          <a:lstStyle/>
          <a:p>
            <a:pPr eaLnBrk="1" hangingPunct="1">
              <a:defRPr/>
            </a:pPr>
            <a:r>
              <a:rPr lang="he-IL" sz="2400" dirty="0"/>
              <a:t>העצמי אובד באחר שאותו מנסים לרצות – היעדר אינדיווידואציה</a:t>
            </a:r>
          </a:p>
          <a:p>
            <a:pPr eaLnBrk="1" hangingPunct="1">
              <a:defRPr/>
            </a:pPr>
            <a:r>
              <a:rPr lang="he-IL" sz="2400" dirty="0"/>
              <a:t>קבלת משוב חיובי נתפס כלא רצוי! נחווה כזר ומקושר לשליטה חיצונית...</a:t>
            </a:r>
          </a:p>
          <a:p>
            <a:pPr eaLnBrk="1" hangingPunct="1">
              <a:defRPr/>
            </a:pPr>
            <a:r>
              <a:rPr lang="he-IL" sz="2400" dirty="0"/>
              <a:t>ייתכן כי ההגבלה הקלורית היא ניסיון להימנע משליטה שכזו – ניסיון לגבש זהות עצמאית</a:t>
            </a:r>
          </a:p>
          <a:p>
            <a:pPr eaLnBrk="1" hangingPunct="1">
              <a:defRPr/>
            </a:pPr>
            <a:r>
              <a:rPr lang="he-IL" sz="2400" dirty="0"/>
              <a:t>דחייה של הזנה שמגיעה עם תנאים... אי-אכילה היא בין היתר </a:t>
            </a:r>
            <a:r>
              <a:rPr lang="he-IL" sz="2400" b="1" i="1" dirty="0"/>
              <a:t>מרד </a:t>
            </a:r>
            <a:r>
              <a:rPr lang="he-IL" sz="2400" dirty="0"/>
              <a:t>(ובו בזמן הפיכה ליותר מושלמת)</a:t>
            </a:r>
          </a:p>
          <a:p>
            <a:pPr eaLnBrk="1" hangingPunct="1">
              <a:defRPr/>
            </a:pPr>
            <a:r>
              <a:rPr lang="he-IL" sz="2400" dirty="0"/>
              <a:t>פעמים רבות זו "הילדה הטובה"</a:t>
            </a:r>
          </a:p>
          <a:p>
            <a:pPr eaLnBrk="1" hangingPunct="1">
              <a:defRPr/>
            </a:pPr>
            <a:r>
              <a:rPr lang="he-IL" sz="2400" dirty="0"/>
              <a:t>במשחק הזה ההורים לא יכולים לנצח!</a:t>
            </a:r>
          </a:p>
          <a:p>
            <a:pPr eaLnBrk="1" hangingPunct="1">
              <a:defRPr/>
            </a:pPr>
            <a:endParaRPr lang="en-US" sz="2400"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66339">
                                            <p:txEl>
                                              <p:pRg st="1" end="1"/>
                                            </p:txEl>
                                          </p:spTgt>
                                        </p:tgtEl>
                                        <p:attrNameLst>
                                          <p:attrName>style.visibility</p:attrName>
                                        </p:attrNameLst>
                                      </p:cBhvr>
                                      <p:to>
                                        <p:strVal val="visible"/>
                                      </p:to>
                                    </p:set>
                                    <p:animEffect transition="in" filter="fade">
                                      <p:cBhvr>
                                        <p:cTn id="7" dur="500"/>
                                        <p:tgtEl>
                                          <p:spTgt spid="116633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66339">
                                            <p:txEl>
                                              <p:pRg st="2" end="2"/>
                                            </p:txEl>
                                          </p:spTgt>
                                        </p:tgtEl>
                                        <p:attrNameLst>
                                          <p:attrName>style.visibility</p:attrName>
                                        </p:attrNameLst>
                                      </p:cBhvr>
                                      <p:to>
                                        <p:strVal val="visible"/>
                                      </p:to>
                                    </p:set>
                                    <p:animEffect transition="in" filter="fade">
                                      <p:cBhvr>
                                        <p:cTn id="12" dur="500"/>
                                        <p:tgtEl>
                                          <p:spTgt spid="116633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66339">
                                            <p:txEl>
                                              <p:pRg st="3" end="3"/>
                                            </p:txEl>
                                          </p:spTgt>
                                        </p:tgtEl>
                                        <p:attrNameLst>
                                          <p:attrName>style.visibility</p:attrName>
                                        </p:attrNameLst>
                                      </p:cBhvr>
                                      <p:to>
                                        <p:strVal val="visible"/>
                                      </p:to>
                                    </p:set>
                                    <p:animEffect transition="in" filter="fade">
                                      <p:cBhvr>
                                        <p:cTn id="17" dur="500"/>
                                        <p:tgtEl>
                                          <p:spTgt spid="116633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66339">
                                            <p:txEl>
                                              <p:pRg st="4" end="4"/>
                                            </p:txEl>
                                          </p:spTgt>
                                        </p:tgtEl>
                                        <p:attrNameLst>
                                          <p:attrName>style.visibility</p:attrName>
                                        </p:attrNameLst>
                                      </p:cBhvr>
                                      <p:to>
                                        <p:strVal val="visible"/>
                                      </p:to>
                                    </p:set>
                                    <p:animEffect transition="in" filter="fade">
                                      <p:cBhvr>
                                        <p:cTn id="22" dur="500"/>
                                        <p:tgtEl>
                                          <p:spTgt spid="116633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66339">
                                            <p:txEl>
                                              <p:pRg st="5" end="5"/>
                                            </p:txEl>
                                          </p:spTgt>
                                        </p:tgtEl>
                                        <p:attrNameLst>
                                          <p:attrName>style.visibility</p:attrName>
                                        </p:attrNameLst>
                                      </p:cBhvr>
                                      <p:to>
                                        <p:strVal val="visible"/>
                                      </p:to>
                                    </p:set>
                                    <p:animEffect transition="in" filter="fade">
                                      <p:cBhvr>
                                        <p:cTn id="27" dur="500"/>
                                        <p:tgtEl>
                                          <p:spTgt spid="11663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6339"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8386" name="Rectangle 2"/>
          <p:cNvSpPr>
            <a:spLocks noGrp="1" noChangeArrowheads="1"/>
          </p:cNvSpPr>
          <p:nvPr>
            <p:ph type="title"/>
          </p:nvPr>
        </p:nvSpPr>
        <p:spPr>
          <a:xfrm>
            <a:off x="731520" y="476672"/>
            <a:ext cx="7680960" cy="1371600"/>
          </a:xfrm>
        </p:spPr>
        <p:txBody>
          <a:bodyPr>
            <a:normAutofit/>
          </a:bodyPr>
          <a:lstStyle/>
          <a:p>
            <a:pPr algn="ctr" eaLnBrk="1" hangingPunct="1">
              <a:defRPr/>
            </a:pPr>
            <a:r>
              <a:rPr lang="he-IL" dirty="0"/>
              <a:t>אשמת קיום</a:t>
            </a:r>
            <a:br>
              <a:rPr lang="he-IL" dirty="0"/>
            </a:br>
            <a:r>
              <a:rPr lang="en-US" dirty="0"/>
              <a:t>Depletion Guilt</a:t>
            </a:r>
          </a:p>
        </p:txBody>
      </p:sp>
      <p:sp>
        <p:nvSpPr>
          <p:cNvPr id="1168387" name="Rectangle 3"/>
          <p:cNvSpPr>
            <a:spLocks noGrp="1" noChangeArrowheads="1"/>
          </p:cNvSpPr>
          <p:nvPr>
            <p:ph idx="1"/>
          </p:nvPr>
        </p:nvSpPr>
        <p:spPr>
          <a:xfrm>
            <a:off x="731520" y="2276872"/>
            <a:ext cx="7680960" cy="3931920"/>
          </a:xfrm>
        </p:spPr>
        <p:txBody>
          <a:bodyPr>
            <a:normAutofit/>
          </a:bodyPr>
          <a:lstStyle/>
          <a:p>
            <a:pPr eaLnBrk="1" hangingPunct="1">
              <a:lnSpc>
                <a:spcPct val="80000"/>
              </a:lnSpc>
              <a:defRPr/>
            </a:pPr>
            <a:r>
              <a:rPr lang="he-IL" sz="2400" dirty="0">
                <a:effectLst/>
              </a:rPr>
              <a:t>אקט סימבולי: רגשות אשם סביב עצם הקיום הפסיכולוגי</a:t>
            </a:r>
          </a:p>
          <a:p>
            <a:pPr eaLnBrk="1" hangingPunct="1">
              <a:lnSpc>
                <a:spcPct val="80000"/>
              </a:lnSpc>
              <a:defRPr/>
            </a:pPr>
            <a:r>
              <a:rPr lang="he-IL" sz="2400" dirty="0"/>
              <a:t>מילוי צרכיה בא על חשבון מישהו אחר (למשל להיות עול על ההורה, או אח שמקבל יחס אחר מההורים)</a:t>
            </a:r>
          </a:p>
          <a:p>
            <a:pPr eaLnBrk="1" hangingPunct="1">
              <a:lnSpc>
                <a:spcPct val="80000"/>
              </a:lnSpc>
              <a:defRPr/>
            </a:pPr>
            <a:r>
              <a:rPr lang="he-IL" sz="2400" dirty="0">
                <a:effectLst/>
              </a:rPr>
              <a:t>לאכול = הזנה, מילוי צרכים</a:t>
            </a:r>
          </a:p>
          <a:p>
            <a:pPr eaLnBrk="1" hangingPunct="1">
              <a:lnSpc>
                <a:spcPct val="80000"/>
              </a:lnSpc>
              <a:defRPr/>
            </a:pPr>
            <a:r>
              <a:rPr lang="he-IL" sz="2400" dirty="0"/>
              <a:t>נחווה כלא-מוצדק (לא מגיע לה) וכגורע מהאחר</a:t>
            </a:r>
          </a:p>
          <a:p>
            <a:pPr eaLnBrk="1" hangingPunct="1">
              <a:lnSpc>
                <a:spcPct val="80000"/>
              </a:lnSpc>
              <a:defRPr/>
            </a:pPr>
            <a:r>
              <a:rPr lang="he-IL" sz="2400" dirty="0">
                <a:effectLst/>
              </a:rPr>
              <a:t>פסיכולוגיית העצמי (היינץ </a:t>
            </a:r>
            <a:r>
              <a:rPr lang="he-IL" sz="2400" dirty="0" err="1">
                <a:effectLst/>
              </a:rPr>
              <a:t>קוהוט</a:t>
            </a:r>
            <a:r>
              <a:rPr lang="he-IL" sz="2400" dirty="0">
                <a:effectLst/>
              </a:rPr>
              <a:t>) כבסיס להבנת הפרעות אכילה – "הפחד לתפוס מקום" (</a:t>
            </a:r>
            <a:r>
              <a:rPr lang="he-IL" sz="2400" dirty="0" err="1">
                <a:effectLst/>
              </a:rPr>
              <a:t>פרופ</a:t>
            </a:r>
            <a:r>
              <a:rPr lang="he-IL" sz="2400" dirty="0">
                <a:effectLst/>
              </a:rPr>
              <a:t>' איתן בכר):</a:t>
            </a:r>
          </a:p>
          <a:p>
            <a:pPr eaLnBrk="1" hangingPunct="1">
              <a:lnSpc>
                <a:spcPct val="80000"/>
              </a:lnSpc>
              <a:defRPr/>
            </a:pPr>
            <a:r>
              <a:rPr lang="he-IL" sz="2400" dirty="0"/>
              <a:t>האנורקטית לא מאמינה שאדם יהיה </a:t>
            </a:r>
            <a:r>
              <a:rPr lang="en-US" sz="2400" dirty="0" err="1"/>
              <a:t>selfobject</a:t>
            </a:r>
            <a:r>
              <a:rPr lang="he-IL" sz="2400" dirty="0"/>
              <a:t> עבורה, ולכן חוסמת את זה (ע"י להיות </a:t>
            </a:r>
            <a:r>
              <a:rPr lang="en-US" sz="2400" dirty="0" err="1"/>
              <a:t>selfobject</a:t>
            </a:r>
            <a:r>
              <a:rPr lang="he-IL" sz="2400" dirty="0"/>
              <a:t> עבור האחר, וכן שימוש בטקסים של אוכל כ-</a:t>
            </a:r>
            <a:r>
              <a:rPr lang="en-US" sz="2400" dirty="0" err="1"/>
              <a:t>selfobject</a:t>
            </a:r>
            <a:r>
              <a:rPr lang="he-IL" sz="2400" dirty="0"/>
              <a:t>)</a:t>
            </a:r>
            <a:endParaRPr lang="en-US" sz="2400" dirty="0">
              <a:effectLst/>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68387">
                                            <p:txEl>
                                              <p:pRg st="1" end="1"/>
                                            </p:txEl>
                                          </p:spTgt>
                                        </p:tgtEl>
                                        <p:attrNameLst>
                                          <p:attrName>style.visibility</p:attrName>
                                        </p:attrNameLst>
                                      </p:cBhvr>
                                      <p:to>
                                        <p:strVal val="visible"/>
                                      </p:to>
                                    </p:set>
                                    <p:animEffect transition="in" filter="fade">
                                      <p:cBhvr>
                                        <p:cTn id="7" dur="500"/>
                                        <p:tgtEl>
                                          <p:spTgt spid="116838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68387">
                                            <p:txEl>
                                              <p:pRg st="2" end="2"/>
                                            </p:txEl>
                                          </p:spTgt>
                                        </p:tgtEl>
                                        <p:attrNameLst>
                                          <p:attrName>style.visibility</p:attrName>
                                        </p:attrNameLst>
                                      </p:cBhvr>
                                      <p:to>
                                        <p:strVal val="visible"/>
                                      </p:to>
                                    </p:set>
                                    <p:animEffect transition="in" filter="fade">
                                      <p:cBhvr>
                                        <p:cTn id="12" dur="500"/>
                                        <p:tgtEl>
                                          <p:spTgt spid="116838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68387">
                                            <p:txEl>
                                              <p:pRg st="3" end="3"/>
                                            </p:txEl>
                                          </p:spTgt>
                                        </p:tgtEl>
                                        <p:attrNameLst>
                                          <p:attrName>style.visibility</p:attrName>
                                        </p:attrNameLst>
                                      </p:cBhvr>
                                      <p:to>
                                        <p:strVal val="visible"/>
                                      </p:to>
                                    </p:set>
                                    <p:animEffect transition="in" filter="fade">
                                      <p:cBhvr>
                                        <p:cTn id="17" dur="500"/>
                                        <p:tgtEl>
                                          <p:spTgt spid="116838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68387">
                                            <p:txEl>
                                              <p:pRg st="4" end="4"/>
                                            </p:txEl>
                                          </p:spTgt>
                                        </p:tgtEl>
                                        <p:attrNameLst>
                                          <p:attrName>style.visibility</p:attrName>
                                        </p:attrNameLst>
                                      </p:cBhvr>
                                      <p:to>
                                        <p:strVal val="visible"/>
                                      </p:to>
                                    </p:set>
                                    <p:animEffect transition="in" filter="fade">
                                      <p:cBhvr>
                                        <p:cTn id="22" dur="500"/>
                                        <p:tgtEl>
                                          <p:spTgt spid="116838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68387">
                                            <p:txEl>
                                              <p:pRg st="5" end="5"/>
                                            </p:txEl>
                                          </p:spTgt>
                                        </p:tgtEl>
                                        <p:attrNameLst>
                                          <p:attrName>style.visibility</p:attrName>
                                        </p:attrNameLst>
                                      </p:cBhvr>
                                      <p:to>
                                        <p:strVal val="visible"/>
                                      </p:to>
                                    </p:set>
                                    <p:animEffect transition="in" filter="fade">
                                      <p:cBhvr>
                                        <p:cTn id="27" dur="500"/>
                                        <p:tgtEl>
                                          <p:spTgt spid="11683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8387"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8146" name="Rectangle 2"/>
          <p:cNvSpPr>
            <a:spLocks noGrp="1" noChangeArrowheads="1"/>
          </p:cNvSpPr>
          <p:nvPr>
            <p:ph type="title"/>
          </p:nvPr>
        </p:nvSpPr>
        <p:spPr>
          <a:xfrm>
            <a:off x="731520" y="476672"/>
            <a:ext cx="7680960" cy="1371600"/>
          </a:xfrm>
        </p:spPr>
        <p:txBody>
          <a:bodyPr/>
          <a:lstStyle/>
          <a:p>
            <a:pPr algn="ctr" eaLnBrk="1" hangingPunct="1">
              <a:defRPr/>
            </a:pPr>
            <a:r>
              <a:rPr lang="he-IL" dirty="0"/>
              <a:t>בריחה מגדילה </a:t>
            </a:r>
            <a:br>
              <a:rPr lang="he-IL" dirty="0"/>
            </a:br>
            <a:r>
              <a:rPr lang="en-US" dirty="0"/>
              <a:t>Flight from growth</a:t>
            </a:r>
          </a:p>
        </p:txBody>
      </p:sp>
      <p:sp>
        <p:nvSpPr>
          <p:cNvPr id="1158147" name="Rectangle 3"/>
          <p:cNvSpPr>
            <a:spLocks noGrp="1" noChangeArrowheads="1"/>
          </p:cNvSpPr>
          <p:nvPr>
            <p:ph idx="1"/>
          </p:nvPr>
        </p:nvSpPr>
        <p:spPr>
          <a:xfrm>
            <a:off x="731520" y="2348880"/>
            <a:ext cx="7680960" cy="3931920"/>
          </a:xfrm>
        </p:spPr>
        <p:txBody>
          <a:bodyPr>
            <a:normAutofit/>
          </a:bodyPr>
          <a:lstStyle/>
          <a:p>
            <a:pPr eaLnBrk="1" hangingPunct="1">
              <a:lnSpc>
                <a:spcPct val="80000"/>
              </a:lnSpc>
              <a:defRPr/>
            </a:pPr>
            <a:r>
              <a:rPr lang="he-IL" sz="2400" dirty="0"/>
              <a:t>הרחבה של </a:t>
            </a:r>
            <a:r>
              <a:rPr lang="he-IL" sz="2400" dirty="0" err="1"/>
              <a:t>ספרציה</a:t>
            </a:r>
            <a:r>
              <a:rPr lang="he-IL" sz="2400" dirty="0"/>
              <a:t>-אינדיווידואציה לא פתורים</a:t>
            </a:r>
          </a:p>
          <a:p>
            <a:pPr eaLnBrk="1" hangingPunct="1">
              <a:lnSpc>
                <a:spcPct val="80000"/>
              </a:lnSpc>
              <a:defRPr/>
            </a:pPr>
            <a:r>
              <a:rPr lang="he-IL" sz="2400" dirty="0"/>
              <a:t>גיל ההתבגרות (</a:t>
            </a:r>
            <a:r>
              <a:rPr lang="en-US" sz="2400" dirty="0"/>
              <a:t>puberty</a:t>
            </a:r>
            <a:r>
              <a:rPr lang="he-IL" sz="2400" dirty="0"/>
              <a:t>) נחווה לרוב כתקופה מגושמת ומביכה, מלווה בחרדה</a:t>
            </a:r>
          </a:p>
          <a:p>
            <a:pPr eaLnBrk="1" hangingPunct="1">
              <a:lnSpc>
                <a:spcPct val="80000"/>
              </a:lnSpc>
              <a:defRPr/>
            </a:pPr>
            <a:r>
              <a:rPr lang="he-IL" sz="2400" dirty="0"/>
              <a:t>נערה במיוחד תחוש פחד מהתבגרות מינית במידה ולא ביססה ערך-עצמי יציב (תחושת שווי המבוססת על אישור חיצוני)</a:t>
            </a:r>
          </a:p>
          <a:p>
            <a:pPr eaLnBrk="1" hangingPunct="1">
              <a:lnSpc>
                <a:spcPct val="80000"/>
              </a:lnSpc>
              <a:defRPr/>
            </a:pPr>
            <a:r>
              <a:rPr lang="he-IL" sz="2400" dirty="0"/>
              <a:t>רגילה לחוקים נוקשים וברורים, ורגילה להתאים עצמה לאחרים (למטפלים)</a:t>
            </a:r>
          </a:p>
          <a:p>
            <a:pPr eaLnBrk="1" hangingPunct="1">
              <a:lnSpc>
                <a:spcPct val="80000"/>
              </a:lnSpc>
              <a:defRPr/>
            </a:pPr>
            <a:r>
              <a:rPr lang="he-IL" sz="2400" dirty="0"/>
              <a:t>קושי לסבול שינוי וחוויות רגשיות</a:t>
            </a:r>
          </a:p>
          <a:p>
            <a:pPr eaLnBrk="1" hangingPunct="1">
              <a:lnSpc>
                <a:spcPct val="80000"/>
              </a:lnSpc>
              <a:defRPr/>
            </a:pPr>
            <a:r>
              <a:rPr lang="he-IL" sz="2400" dirty="0"/>
              <a:t>בגיל ההתבגרות </a:t>
            </a:r>
            <a:r>
              <a:rPr lang="he-IL" sz="2400" dirty="0" err="1"/>
              <a:t>הכל</a:t>
            </a:r>
            <a:r>
              <a:rPr lang="he-IL" sz="2400" dirty="0"/>
              <a:t> יותר מסובך, קשה להיות "מושלמת"...</a:t>
            </a:r>
            <a:endParaRPr lang="en-US" sz="2400" dirty="0"/>
          </a:p>
        </p:txBody>
      </p:sp>
    </p:spTree>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0434" name="Rectangle 2"/>
          <p:cNvSpPr>
            <a:spLocks noGrp="1" noChangeArrowheads="1"/>
          </p:cNvSpPr>
          <p:nvPr>
            <p:ph type="title"/>
          </p:nvPr>
        </p:nvSpPr>
        <p:spPr/>
        <p:txBody>
          <a:bodyPr/>
          <a:lstStyle/>
          <a:p>
            <a:pPr algn="ctr">
              <a:defRPr/>
            </a:pPr>
            <a:r>
              <a:rPr lang="he-IL" dirty="0"/>
              <a:t>בריחה מגדילה</a:t>
            </a:r>
            <a:br>
              <a:rPr lang="he-IL" dirty="0"/>
            </a:br>
            <a:r>
              <a:rPr lang="en-US" dirty="0"/>
              <a:t>Flight from growth</a:t>
            </a:r>
          </a:p>
        </p:txBody>
      </p:sp>
      <p:sp>
        <p:nvSpPr>
          <p:cNvPr id="1170435" name="Rectangle 3"/>
          <p:cNvSpPr>
            <a:spLocks noGrp="1" noChangeArrowheads="1"/>
          </p:cNvSpPr>
          <p:nvPr>
            <p:ph idx="1"/>
          </p:nvPr>
        </p:nvSpPr>
        <p:spPr>
          <a:xfrm>
            <a:off x="457200" y="2564904"/>
            <a:ext cx="8229600" cy="3312367"/>
          </a:xfrm>
        </p:spPr>
        <p:txBody>
          <a:bodyPr>
            <a:noAutofit/>
          </a:bodyPr>
          <a:lstStyle/>
          <a:p>
            <a:pPr eaLnBrk="1" hangingPunct="1">
              <a:defRPr/>
            </a:pPr>
            <a:r>
              <a:rPr lang="en-US" sz="2400" dirty="0"/>
              <a:t>AN</a:t>
            </a:r>
            <a:r>
              <a:rPr lang="he-IL" sz="2400" dirty="0"/>
              <a:t> כבריחה מהתבגרות מינית (</a:t>
            </a:r>
            <a:r>
              <a:rPr lang="en-US" sz="2400" dirty="0"/>
              <a:t>puberty</a:t>
            </a:r>
            <a:r>
              <a:rPr lang="he-IL" sz="2400" dirty="0"/>
              <a:t>)</a:t>
            </a:r>
          </a:p>
          <a:p>
            <a:pPr eaLnBrk="1" hangingPunct="1">
              <a:defRPr/>
            </a:pPr>
            <a:r>
              <a:rPr lang="he-IL" sz="2400" dirty="0"/>
              <a:t>בריחה ממיניות, הנתפסת כמסוכנת (למשל עקב המסר בבית)</a:t>
            </a:r>
          </a:p>
          <a:p>
            <a:pPr eaLnBrk="1" hangingPunct="1">
              <a:defRPr/>
            </a:pPr>
            <a:r>
              <a:rPr lang="he-IL" sz="2400" dirty="0"/>
              <a:t>או בריחה מהתבגרות במובנה הרחב יותר</a:t>
            </a:r>
            <a:endParaRPr lang="en-US" sz="2400" dirty="0"/>
          </a:p>
        </p:txBody>
      </p:sp>
    </p:spTree>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2482" name="Rectangle 2"/>
          <p:cNvSpPr>
            <a:spLocks noGrp="1" noChangeArrowheads="1"/>
          </p:cNvSpPr>
          <p:nvPr>
            <p:ph type="title"/>
          </p:nvPr>
        </p:nvSpPr>
        <p:spPr/>
        <p:txBody>
          <a:bodyPr/>
          <a:lstStyle/>
          <a:p>
            <a:pPr algn="ctr" eaLnBrk="1" hangingPunct="1">
              <a:defRPr/>
            </a:pPr>
            <a:r>
              <a:rPr lang="he-IL" dirty="0"/>
              <a:t>בריחה מגדילה</a:t>
            </a:r>
            <a:br>
              <a:rPr lang="he-IL" dirty="0"/>
            </a:br>
            <a:r>
              <a:rPr lang="en-US" dirty="0"/>
              <a:t>Flight from growth</a:t>
            </a:r>
          </a:p>
        </p:txBody>
      </p:sp>
      <p:sp>
        <p:nvSpPr>
          <p:cNvPr id="1172483" name="Rectangle 3"/>
          <p:cNvSpPr>
            <a:spLocks noGrp="1" noChangeArrowheads="1"/>
          </p:cNvSpPr>
          <p:nvPr>
            <p:ph idx="1"/>
          </p:nvPr>
        </p:nvSpPr>
        <p:spPr>
          <a:xfrm>
            <a:off x="182880" y="2780928"/>
            <a:ext cx="8229600" cy="2764904"/>
          </a:xfrm>
        </p:spPr>
        <p:txBody>
          <a:bodyPr>
            <a:normAutofit/>
          </a:bodyPr>
          <a:lstStyle/>
          <a:p>
            <a:pPr eaLnBrk="1" hangingPunct="1">
              <a:defRPr/>
            </a:pPr>
            <a:r>
              <a:rPr lang="he-IL" sz="2400" dirty="0"/>
              <a:t>אי-אכילה מאטה את ההתבגרות</a:t>
            </a:r>
          </a:p>
          <a:p>
            <a:pPr eaLnBrk="1" hangingPunct="1">
              <a:defRPr/>
            </a:pPr>
            <a:r>
              <a:rPr lang="en-US" sz="2400" dirty="0"/>
              <a:t>AN</a:t>
            </a:r>
            <a:r>
              <a:rPr lang="he-IL" sz="2400" dirty="0"/>
              <a:t> מחלישה סממני מין</a:t>
            </a:r>
          </a:p>
          <a:p>
            <a:pPr eaLnBrk="1" hangingPunct="1">
              <a:defRPr/>
            </a:pPr>
            <a:r>
              <a:rPr lang="he-IL" sz="2400" dirty="0" err="1"/>
              <a:t>אמנוריאה</a:t>
            </a:r>
            <a:r>
              <a:rPr lang="he-IL" sz="2400" dirty="0"/>
              <a:t> (היעדר וסת)</a:t>
            </a:r>
            <a:endParaRPr lang="en-US" sz="2400" dirty="0"/>
          </a:p>
        </p:txBody>
      </p:sp>
    </p:spTree>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6578" name="Rectangle 2"/>
          <p:cNvSpPr>
            <a:spLocks noGrp="1" noChangeArrowheads="1"/>
          </p:cNvSpPr>
          <p:nvPr>
            <p:ph type="title"/>
          </p:nvPr>
        </p:nvSpPr>
        <p:spPr/>
        <p:txBody>
          <a:bodyPr/>
          <a:lstStyle/>
          <a:p>
            <a:pPr algn="ctr" eaLnBrk="1" hangingPunct="1">
              <a:defRPr/>
            </a:pPr>
            <a:r>
              <a:rPr lang="he-IL" dirty="0"/>
              <a:t>מחקר משפחתי על אנורקסיה</a:t>
            </a:r>
            <a:endParaRPr lang="en-US" dirty="0"/>
          </a:p>
        </p:txBody>
      </p:sp>
      <p:sp>
        <p:nvSpPr>
          <p:cNvPr id="1176579" name="Rectangle 3"/>
          <p:cNvSpPr>
            <a:spLocks noGrp="1" noChangeArrowheads="1"/>
          </p:cNvSpPr>
          <p:nvPr>
            <p:ph idx="1"/>
          </p:nvPr>
        </p:nvSpPr>
        <p:spPr>
          <a:xfrm>
            <a:off x="731520" y="2103120"/>
            <a:ext cx="7680960" cy="4566240"/>
          </a:xfrm>
        </p:spPr>
        <p:txBody>
          <a:bodyPr>
            <a:normAutofit/>
          </a:bodyPr>
          <a:lstStyle/>
          <a:p>
            <a:pPr>
              <a:lnSpc>
                <a:spcPct val="80000"/>
              </a:lnSpc>
              <a:defRPr/>
            </a:pPr>
            <a:r>
              <a:rPr lang="he-IL" sz="2400" dirty="0"/>
              <a:t>משפחה אופיינית: מוצלחת, </a:t>
            </a:r>
            <a:r>
              <a:rPr lang="he-IL" sz="2400" dirty="0" err="1"/>
              <a:t>דורשנית</a:t>
            </a:r>
            <a:r>
              <a:rPr lang="he-IL" sz="2400" dirty="0"/>
              <a:t>, שמה דגש על נראות כלפי חוץ, שמה דגש על הרמוניה – ולשם כך נמנעת מקונפליקטים.</a:t>
            </a:r>
            <a:endParaRPr lang="en-US" sz="2400" dirty="0"/>
          </a:p>
          <a:p>
            <a:pPr>
              <a:lnSpc>
                <a:spcPct val="80000"/>
              </a:lnSpc>
              <a:defRPr/>
            </a:pPr>
            <a:r>
              <a:rPr lang="he-IL" sz="2400" dirty="0"/>
              <a:t>(דוגמא: אבא יוצא לסיבוב)</a:t>
            </a:r>
          </a:p>
          <a:p>
            <a:pPr>
              <a:lnSpc>
                <a:spcPct val="80000"/>
              </a:lnSpc>
              <a:defRPr/>
            </a:pPr>
            <a:endParaRPr lang="he-IL" sz="2000" dirty="0"/>
          </a:p>
          <a:p>
            <a:pPr>
              <a:lnSpc>
                <a:spcPct val="80000"/>
              </a:lnSpc>
              <a:defRPr/>
            </a:pPr>
            <a:r>
              <a:rPr lang="he-IL" sz="2400" dirty="0"/>
              <a:t>אימהות המגבירות מסרים מהחברה לגבי רזון, עושות בעצמן דיאטה, פרפקציוניסטיות, פחות מרוצות ממשפחתן (</a:t>
            </a:r>
            <a:r>
              <a:rPr lang="en-US" sz="2400" dirty="0"/>
              <a:t>Pike &amp; Rodin </a:t>
            </a:r>
            <a:r>
              <a:rPr lang="he-IL" sz="2400" dirty="0"/>
              <a:t>)</a:t>
            </a:r>
          </a:p>
          <a:p>
            <a:pPr>
              <a:lnSpc>
                <a:spcPct val="80000"/>
              </a:lnSpc>
              <a:defRPr/>
            </a:pPr>
            <a:r>
              <a:rPr lang="he-IL" sz="2400" dirty="0"/>
              <a:t>(דוגמא: </a:t>
            </a:r>
            <a:r>
              <a:rPr lang="he-IL" sz="2400" dirty="0" err="1"/>
              <a:t>אמא</a:t>
            </a:r>
            <a:r>
              <a:rPr lang="he-IL" sz="2400" dirty="0"/>
              <a:t> מנסה לעזור)</a:t>
            </a:r>
          </a:p>
          <a:p>
            <a:pPr>
              <a:lnSpc>
                <a:spcPct val="80000"/>
              </a:lnSpc>
              <a:defRPr/>
            </a:pPr>
            <a:endParaRPr lang="he-IL" sz="2000" dirty="0"/>
          </a:p>
          <a:p>
            <a:pPr>
              <a:lnSpc>
                <a:spcPct val="80000"/>
              </a:lnSpc>
              <a:defRPr/>
            </a:pPr>
            <a:r>
              <a:rPr lang="he-IL" sz="2400" dirty="0"/>
              <a:t>אימהות שחשות מעט תחושת שליטה וביטחון ביכולותיהן, ערך עצמי נמוך, עיסוק חזק באופן שבו האחר תופס אותן.</a:t>
            </a:r>
            <a:endParaRPr lang="en-US" sz="2400" dirty="0"/>
          </a:p>
        </p:txBody>
      </p:sp>
    </p:spTree>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8626" name="Rectangle 2"/>
          <p:cNvSpPr>
            <a:spLocks noGrp="1" noChangeArrowheads="1"/>
          </p:cNvSpPr>
          <p:nvPr>
            <p:ph type="title"/>
          </p:nvPr>
        </p:nvSpPr>
        <p:spPr>
          <a:xfrm>
            <a:off x="467544" y="116632"/>
            <a:ext cx="8229600" cy="1143000"/>
          </a:xfrm>
        </p:spPr>
        <p:txBody>
          <a:bodyPr/>
          <a:lstStyle/>
          <a:p>
            <a:pPr algn="ctr" eaLnBrk="1" hangingPunct="1">
              <a:defRPr/>
            </a:pPr>
            <a:r>
              <a:rPr lang="he-IL" dirty="0"/>
              <a:t>ממדים חברתיים של אנורקסיה</a:t>
            </a:r>
            <a:endParaRPr lang="en-US" dirty="0"/>
          </a:p>
        </p:txBody>
      </p:sp>
      <p:sp>
        <p:nvSpPr>
          <p:cNvPr id="1178627" name="Rectangle 3"/>
          <p:cNvSpPr>
            <a:spLocks noGrp="1" noChangeArrowheads="1"/>
          </p:cNvSpPr>
          <p:nvPr>
            <p:ph idx="1"/>
          </p:nvPr>
        </p:nvSpPr>
        <p:spPr>
          <a:xfrm>
            <a:off x="446856" y="1331640"/>
            <a:ext cx="8229600" cy="2745432"/>
          </a:xfrm>
        </p:spPr>
        <p:txBody>
          <a:bodyPr>
            <a:normAutofit/>
          </a:bodyPr>
          <a:lstStyle/>
          <a:p>
            <a:pPr>
              <a:lnSpc>
                <a:spcPct val="90000"/>
              </a:lnSpc>
              <a:defRPr/>
            </a:pPr>
            <a:r>
              <a:rPr lang="he-IL" sz="2400" dirty="0"/>
              <a:t>בתרבות המערבית, לנשים רבות אידיאל הרזון חשוב מבריאות</a:t>
            </a:r>
          </a:p>
          <a:p>
            <a:pPr>
              <a:lnSpc>
                <a:spcPct val="90000"/>
              </a:lnSpc>
              <a:defRPr/>
            </a:pPr>
            <a:r>
              <a:rPr lang="he-IL" sz="2400" dirty="0"/>
              <a:t>בייחוד במעמד הביניים והעליון, נקשר לאושר, הצלחה, ערך עצמי</a:t>
            </a:r>
          </a:p>
          <a:p>
            <a:pPr>
              <a:lnSpc>
                <a:spcPct val="90000"/>
              </a:lnSpc>
              <a:defRPr/>
            </a:pPr>
            <a:r>
              <a:rPr lang="he-IL" sz="2400" dirty="0"/>
              <a:t>דיאטה, שליטה, ורזון נתפסים כאורח חיים לגיטימי ואף רצוי</a:t>
            </a:r>
          </a:p>
          <a:p>
            <a:pPr>
              <a:lnSpc>
                <a:spcPct val="90000"/>
              </a:lnSpc>
              <a:defRPr/>
            </a:pPr>
            <a:r>
              <a:rPr lang="he-IL" sz="2400" dirty="0"/>
              <a:t>האידיאל התרבותי מעודד דיאטה שהיא הצעד הראשון במדרון...</a:t>
            </a:r>
            <a:endParaRPr lang="en-US" sz="2400" dirty="0"/>
          </a:p>
        </p:txBody>
      </p:sp>
      <p:pic>
        <p:nvPicPr>
          <p:cNvPr id="4" name="תמונה 4" descr="eating-disorder.jpg"/>
          <p:cNvPicPr>
            <a:picLocks noChangeAspect="1"/>
          </p:cNvPicPr>
          <p:nvPr/>
        </p:nvPicPr>
        <p:blipFill>
          <a:blip r:embed="rId3" cstate="print"/>
          <a:stretch>
            <a:fillRect/>
          </a:stretch>
        </p:blipFill>
        <p:spPr>
          <a:xfrm>
            <a:off x="1740188" y="3955405"/>
            <a:ext cx="2546592" cy="2579241"/>
          </a:xfrm>
          <a:prstGeom prst="rect">
            <a:avLst/>
          </a:prstGeom>
          <a:ln>
            <a:noFill/>
          </a:ln>
          <a:effectLst>
            <a:outerShdw blurRad="292100" dist="139700" dir="2700000" algn="tl" rotWithShape="0">
              <a:srgbClr val="333333">
                <a:alpha val="65000"/>
              </a:srgbClr>
            </a:outerShdw>
          </a:effectLst>
        </p:spPr>
      </p:pic>
      <p:pic>
        <p:nvPicPr>
          <p:cNvPr id="5" name="תמונה 4" descr="הורד.jpg"/>
          <p:cNvPicPr>
            <a:picLocks noChangeAspect="1"/>
          </p:cNvPicPr>
          <p:nvPr/>
        </p:nvPicPr>
        <p:blipFill>
          <a:blip r:embed="rId4" cstate="print"/>
          <a:stretch>
            <a:fillRect/>
          </a:stretch>
        </p:blipFill>
        <p:spPr>
          <a:xfrm>
            <a:off x="5580112" y="3955405"/>
            <a:ext cx="1743075" cy="2628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0674" name="Rectangle 2"/>
          <p:cNvSpPr>
            <a:spLocks noGrp="1" noChangeArrowheads="1"/>
          </p:cNvSpPr>
          <p:nvPr>
            <p:ph type="title"/>
          </p:nvPr>
        </p:nvSpPr>
        <p:spPr>
          <a:xfrm>
            <a:off x="467544" y="262710"/>
            <a:ext cx="8229600" cy="1143000"/>
          </a:xfrm>
        </p:spPr>
        <p:txBody>
          <a:bodyPr/>
          <a:lstStyle/>
          <a:p>
            <a:pPr algn="ctr" eaLnBrk="1" hangingPunct="1">
              <a:defRPr/>
            </a:pPr>
            <a:r>
              <a:rPr lang="he-IL" dirty="0"/>
              <a:t>ממדים חברתיים של אנורקסיה</a:t>
            </a:r>
            <a:endParaRPr lang="en-US" dirty="0"/>
          </a:p>
        </p:txBody>
      </p:sp>
      <p:sp>
        <p:nvSpPr>
          <p:cNvPr id="1180675" name="Rectangle 3"/>
          <p:cNvSpPr>
            <a:spLocks noGrp="1" noChangeArrowheads="1"/>
          </p:cNvSpPr>
          <p:nvPr>
            <p:ph idx="1"/>
          </p:nvPr>
        </p:nvSpPr>
        <p:spPr>
          <a:xfrm>
            <a:off x="899592" y="1567333"/>
            <a:ext cx="7992888" cy="3229819"/>
          </a:xfrm>
        </p:spPr>
        <p:txBody>
          <a:bodyPr>
            <a:noAutofit/>
          </a:bodyPr>
          <a:lstStyle/>
          <a:p>
            <a:pPr eaLnBrk="1" hangingPunct="1">
              <a:lnSpc>
                <a:spcPct val="80000"/>
              </a:lnSpc>
              <a:defRPr/>
            </a:pPr>
            <a:r>
              <a:rPr lang="he-IL" sz="2400" dirty="0"/>
              <a:t>התהליך החברתי זהה ל-</a:t>
            </a:r>
            <a:r>
              <a:rPr lang="en-US" sz="2400" dirty="0"/>
              <a:t>AN</a:t>
            </a:r>
            <a:r>
              <a:rPr lang="he-IL" sz="2400" dirty="0"/>
              <a:t>: לעולם זה לא רזה מספיק!</a:t>
            </a:r>
          </a:p>
          <a:p>
            <a:pPr eaLnBrk="1" hangingPunct="1">
              <a:lnSpc>
                <a:spcPct val="80000"/>
              </a:lnSpc>
              <a:defRPr/>
            </a:pPr>
            <a:r>
              <a:rPr lang="he-IL" sz="2400" dirty="0"/>
              <a:t>מחקר על תחרויות "מיס אמריקה" ותמונות אמצע של "פלייבוי" מ-1959 עד 1988.</a:t>
            </a:r>
          </a:p>
          <a:p>
            <a:pPr eaLnBrk="1" hangingPunct="1">
              <a:lnSpc>
                <a:spcPct val="80000"/>
              </a:lnSpc>
              <a:defRPr/>
            </a:pPr>
            <a:r>
              <a:rPr lang="he-IL" sz="2400" dirty="0"/>
              <a:t>ירידה רציפה בהיקפים</a:t>
            </a:r>
          </a:p>
          <a:p>
            <a:pPr eaLnBrk="1" hangingPunct="1">
              <a:lnSpc>
                <a:spcPct val="80000"/>
              </a:lnSpc>
              <a:defRPr/>
            </a:pPr>
            <a:r>
              <a:rPr lang="he-IL" sz="2400" dirty="0"/>
              <a:t>69% מתמונות האמצע, 60% מהזוכות בתחרויות, היו לפחות 15% מתחת למשקל הגוף </a:t>
            </a:r>
            <a:r>
              <a:rPr lang="he-IL" sz="2400" dirty="0" err="1"/>
              <a:t>הנורמלי</a:t>
            </a:r>
            <a:endParaRPr lang="he-IL" sz="2400" dirty="0"/>
          </a:p>
        </p:txBody>
      </p:sp>
      <p:pic>
        <p:nvPicPr>
          <p:cNvPr id="4" name="תמונה 3" descr="הורד (2).jpg"/>
          <p:cNvPicPr>
            <a:picLocks noChangeAspect="1"/>
          </p:cNvPicPr>
          <p:nvPr/>
        </p:nvPicPr>
        <p:blipFill>
          <a:blip r:embed="rId3" cstate="print"/>
          <a:stretch>
            <a:fillRect/>
          </a:stretch>
        </p:blipFill>
        <p:spPr>
          <a:xfrm>
            <a:off x="0" y="4954802"/>
            <a:ext cx="1907704" cy="1899225"/>
          </a:xfrm>
          <a:prstGeom prst="rect">
            <a:avLst/>
          </a:prstGeom>
        </p:spPr>
      </p:pic>
      <p:pic>
        <p:nvPicPr>
          <p:cNvPr id="5" name="תמונה 4" descr="הורד (1).jpg"/>
          <p:cNvPicPr>
            <a:picLocks noChangeAspect="1"/>
          </p:cNvPicPr>
          <p:nvPr/>
        </p:nvPicPr>
        <p:blipFill>
          <a:blip r:embed="rId4" cstate="print"/>
          <a:stretch>
            <a:fillRect/>
          </a:stretch>
        </p:blipFill>
        <p:spPr>
          <a:xfrm>
            <a:off x="1727176" y="4710902"/>
            <a:ext cx="819150" cy="2143125"/>
          </a:xfrm>
          <a:prstGeom prst="rect">
            <a:avLst/>
          </a:prstGeom>
        </p:spPr>
      </p:pic>
      <p:sp>
        <p:nvSpPr>
          <p:cNvPr id="6" name="Rectangle 3"/>
          <p:cNvSpPr txBox="1">
            <a:spLocks noChangeArrowheads="1"/>
          </p:cNvSpPr>
          <p:nvPr/>
        </p:nvSpPr>
        <p:spPr>
          <a:xfrm>
            <a:off x="2821944" y="4797152"/>
            <a:ext cx="6069360" cy="1285603"/>
          </a:xfrm>
          <a:prstGeom prst="rect">
            <a:avLst/>
          </a:prstGeom>
        </p:spPr>
        <p:txBody>
          <a:bodyPr vert="horz" lIns="91440" tIns="45720" rIns="91440" bIns="45720" rtlCol="1">
            <a:noAutofit/>
          </a:bodyPr>
          <a:lstStyle/>
          <a:p>
            <a:pPr marL="342900" marR="0" lvl="0" indent="-342900" algn="r" defTabSz="914400" rtl="1" eaLnBrk="1" fontAlgn="auto" latinLnBrk="0" hangingPunct="1">
              <a:lnSpc>
                <a:spcPct val="80000"/>
              </a:lnSpc>
              <a:spcBef>
                <a:spcPct val="20000"/>
              </a:spcBef>
              <a:spcAft>
                <a:spcPts val="0"/>
              </a:spcAft>
              <a:buClrTx/>
              <a:buSzTx/>
              <a:buFont typeface="Arial" panose="020B0604020202020204" pitchFamily="34" charset="0"/>
              <a:buChar char="•"/>
              <a:tabLst/>
              <a:defRPr/>
            </a:pPr>
            <a:r>
              <a:rPr kumimoji="0" lang="he-IL" sz="2400" b="0" i="0" u="none" strike="noStrike" kern="1200" cap="none" spc="0" normalizeH="0" baseline="0" noProof="0" dirty="0">
                <a:ln>
                  <a:noFill/>
                </a:ln>
                <a:solidFill>
                  <a:schemeClr val="tx1"/>
                </a:solidFill>
                <a:effectLst/>
                <a:uLnTx/>
                <a:uFillTx/>
                <a:latin typeface="+mn-lt"/>
                <a:ea typeface="+mn-ea"/>
                <a:cs typeface="+mn-cs"/>
              </a:rPr>
              <a:t>מחקר על כתבות דיאטה והתעמלות ב-6 מגזיני נשים בין 1959 ל-1988</a:t>
            </a:r>
          </a:p>
          <a:p>
            <a:pPr marL="342900" marR="0" lvl="0" indent="-342900" algn="r" defTabSz="914400" rtl="1" eaLnBrk="1" fontAlgn="auto" latinLnBrk="0" hangingPunct="1">
              <a:lnSpc>
                <a:spcPct val="80000"/>
              </a:lnSpc>
              <a:spcBef>
                <a:spcPct val="20000"/>
              </a:spcBef>
              <a:spcAft>
                <a:spcPts val="0"/>
              </a:spcAft>
              <a:buClrTx/>
              <a:buSzTx/>
              <a:buFont typeface="Arial" panose="020B0604020202020204" pitchFamily="34" charset="0"/>
              <a:buChar char="•"/>
              <a:tabLst/>
              <a:defRPr/>
            </a:pPr>
            <a:r>
              <a:rPr kumimoji="0" lang="he-IL" sz="2400" b="0" i="0" u="none" strike="noStrike" kern="1200" cap="none" spc="0" normalizeH="0" baseline="0" noProof="0" dirty="0">
                <a:ln>
                  <a:noFill/>
                </a:ln>
                <a:solidFill>
                  <a:schemeClr val="tx1"/>
                </a:solidFill>
                <a:effectLst/>
                <a:uLnTx/>
                <a:uFillTx/>
                <a:latin typeface="+mn-lt"/>
                <a:ea typeface="+mn-ea"/>
                <a:cs typeface="+mn-cs"/>
              </a:rPr>
              <a:t>עלייה דרמטית ובייחוד ב-8 השנים האחרונות למחקר</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80675">
                                            <p:txEl>
                                              <p:pRg st="1" end="1"/>
                                            </p:txEl>
                                          </p:spTgt>
                                        </p:tgtEl>
                                        <p:attrNameLst>
                                          <p:attrName>style.visibility</p:attrName>
                                        </p:attrNameLst>
                                      </p:cBhvr>
                                      <p:to>
                                        <p:strVal val="visible"/>
                                      </p:to>
                                    </p:set>
                                    <p:animEffect transition="in" filter="fade">
                                      <p:cBhvr>
                                        <p:cTn id="7" dur="500"/>
                                        <p:tgtEl>
                                          <p:spTgt spid="118067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80675">
                                            <p:txEl>
                                              <p:pRg st="2" end="2"/>
                                            </p:txEl>
                                          </p:spTgt>
                                        </p:tgtEl>
                                        <p:attrNameLst>
                                          <p:attrName>style.visibility</p:attrName>
                                        </p:attrNameLst>
                                      </p:cBhvr>
                                      <p:to>
                                        <p:strVal val="visible"/>
                                      </p:to>
                                    </p:set>
                                    <p:animEffect transition="in" filter="fade">
                                      <p:cBhvr>
                                        <p:cTn id="12" dur="500"/>
                                        <p:tgtEl>
                                          <p:spTgt spid="118067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80675">
                                            <p:txEl>
                                              <p:pRg st="3" end="3"/>
                                            </p:txEl>
                                          </p:spTgt>
                                        </p:tgtEl>
                                        <p:attrNameLst>
                                          <p:attrName>style.visibility</p:attrName>
                                        </p:attrNameLst>
                                      </p:cBhvr>
                                      <p:to>
                                        <p:strVal val="visible"/>
                                      </p:to>
                                    </p:set>
                                    <p:animEffect transition="in" filter="fade">
                                      <p:cBhvr>
                                        <p:cTn id="17" dur="500"/>
                                        <p:tgtEl>
                                          <p:spTgt spid="118067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0675" grpId="0" uiExpand="1" build="p"/>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אם כי יש לסייג...</a:t>
            </a:r>
          </a:p>
        </p:txBody>
      </p:sp>
      <p:sp>
        <p:nvSpPr>
          <p:cNvPr id="3" name="מציין מיקום תוכן 2"/>
          <p:cNvSpPr>
            <a:spLocks noGrp="1"/>
          </p:cNvSpPr>
          <p:nvPr>
            <p:ph idx="1"/>
          </p:nvPr>
        </p:nvSpPr>
        <p:spPr>
          <a:xfrm>
            <a:off x="395536" y="2348880"/>
            <a:ext cx="8229600" cy="1684784"/>
          </a:xfrm>
        </p:spPr>
        <p:txBody>
          <a:bodyPr>
            <a:normAutofit/>
          </a:bodyPr>
          <a:lstStyle/>
          <a:p>
            <a:r>
              <a:rPr lang="he-IL" sz="2400" dirty="0"/>
              <a:t>מחקרים מאוחרים יותר, שכללו את שנות ה-2000 מראים התמתנות מסוימת בטרנדים הללו </a:t>
            </a:r>
          </a:p>
          <a:p>
            <a:pPr>
              <a:buNone/>
            </a:pPr>
            <a:r>
              <a:rPr lang="he-IL" sz="2400" dirty="0"/>
              <a:t>	(</a:t>
            </a:r>
            <a:r>
              <a:rPr lang="en-US" sz="2400" dirty="0" err="1"/>
              <a:t>Franko</a:t>
            </a:r>
            <a:r>
              <a:rPr lang="en-US" sz="2400" dirty="0"/>
              <a:t> et al., 2013; </a:t>
            </a:r>
            <a:r>
              <a:rPr lang="en-US" sz="2400" dirty="0" err="1"/>
              <a:t>Luff</a:t>
            </a:r>
            <a:r>
              <a:rPr lang="en-US" sz="2400" dirty="0"/>
              <a:t> &amp; Grey, 2009</a:t>
            </a:r>
            <a:r>
              <a:rPr lang="he-IL" sz="2400" dirty="0"/>
              <a:t>)</a:t>
            </a:r>
          </a:p>
        </p:txBody>
      </p:sp>
      <p:pic>
        <p:nvPicPr>
          <p:cNvPr id="5" name="Picture 4">
            <a:extLst>
              <a:ext uri="{FF2B5EF4-FFF2-40B4-BE49-F238E27FC236}">
                <a16:creationId xmlns:a16="http://schemas.microsoft.com/office/drawing/2014/main" id="{A59CE0B1-0E03-4FC9-8FE3-3901DAF060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984" y="4033664"/>
            <a:ext cx="3049521" cy="2287141"/>
          </a:xfrm>
          <a:prstGeom prst="rect">
            <a:avLst/>
          </a:prstGeom>
          <a:ln>
            <a:noFill/>
          </a:ln>
          <a:effectLst>
            <a:outerShdw blurRad="190500" algn="tl" rotWithShape="0">
              <a:srgbClr val="000000">
                <a:alpha val="70000"/>
              </a:srgbClr>
            </a:outerShdw>
          </a:effectLst>
        </p:spPr>
      </p:pic>
      <p:pic>
        <p:nvPicPr>
          <p:cNvPr id="6" name="Picture 5">
            <a:extLst>
              <a:ext uri="{FF2B5EF4-FFF2-40B4-BE49-F238E27FC236}">
                <a16:creationId xmlns:a16="http://schemas.microsoft.com/office/drawing/2014/main" id="{E6BFED1B-24A7-4320-BF62-208162FB448B}"/>
              </a:ext>
            </a:extLst>
          </p:cNvPr>
          <p:cNvPicPr>
            <a:picLocks noChangeAspect="1"/>
          </p:cNvPicPr>
          <p:nvPr/>
        </p:nvPicPr>
        <p:blipFill>
          <a:blip r:embed="rId4"/>
          <a:stretch>
            <a:fillRect/>
          </a:stretch>
        </p:blipFill>
        <p:spPr>
          <a:xfrm>
            <a:off x="3143250" y="4202963"/>
            <a:ext cx="6000750" cy="1752600"/>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2722" name="Rectangle 2"/>
          <p:cNvSpPr>
            <a:spLocks noGrp="1" noChangeArrowheads="1"/>
          </p:cNvSpPr>
          <p:nvPr>
            <p:ph type="title"/>
          </p:nvPr>
        </p:nvSpPr>
        <p:spPr>
          <a:xfrm>
            <a:off x="1657411" y="78248"/>
            <a:ext cx="6052226" cy="1143000"/>
          </a:xfrm>
        </p:spPr>
        <p:txBody>
          <a:bodyPr>
            <a:normAutofit fontScale="90000"/>
          </a:bodyPr>
          <a:lstStyle/>
          <a:p>
            <a:pPr eaLnBrk="1" hangingPunct="1">
              <a:defRPr/>
            </a:pPr>
            <a:r>
              <a:rPr lang="he-IL" sz="4000" dirty="0"/>
              <a:t>ממדים חברתיים של אנורקסיה</a:t>
            </a:r>
            <a:endParaRPr lang="en-US" sz="4000" dirty="0"/>
          </a:p>
        </p:txBody>
      </p:sp>
      <p:sp>
        <p:nvSpPr>
          <p:cNvPr id="1182723" name="Rectangle 3"/>
          <p:cNvSpPr>
            <a:spLocks noGrp="1" noChangeArrowheads="1"/>
          </p:cNvSpPr>
          <p:nvPr>
            <p:ph idx="1"/>
          </p:nvPr>
        </p:nvSpPr>
        <p:spPr>
          <a:xfrm>
            <a:off x="755576" y="1484784"/>
            <a:ext cx="6429400" cy="1728192"/>
          </a:xfrm>
        </p:spPr>
        <p:txBody>
          <a:bodyPr>
            <a:normAutofit/>
          </a:bodyPr>
          <a:lstStyle/>
          <a:p>
            <a:pPr eaLnBrk="1" hangingPunct="1">
              <a:lnSpc>
                <a:spcPct val="90000"/>
              </a:lnSpc>
              <a:defRPr/>
            </a:pPr>
            <a:r>
              <a:rPr lang="he-IL" sz="2400" dirty="0"/>
              <a:t>האדרה של נשים רזות בטלוויזיה ובסרטים</a:t>
            </a:r>
          </a:p>
          <a:p>
            <a:pPr eaLnBrk="1" hangingPunct="1">
              <a:lnSpc>
                <a:spcPct val="90000"/>
              </a:lnSpc>
              <a:defRPr/>
            </a:pPr>
            <a:r>
              <a:rPr lang="en-US" sz="2400" dirty="0"/>
              <a:t>MTV</a:t>
            </a:r>
            <a:r>
              <a:rPr lang="he-IL" sz="2400" dirty="0"/>
              <a:t>, ערוץ האופנה</a:t>
            </a:r>
          </a:p>
        </p:txBody>
      </p:sp>
      <p:pic>
        <p:nvPicPr>
          <p:cNvPr id="15" name="תמונה 14" descr="02751c7b973f48e454e00660bc9ba22e.jpg"/>
          <p:cNvPicPr>
            <a:picLocks noChangeAspect="1"/>
          </p:cNvPicPr>
          <p:nvPr/>
        </p:nvPicPr>
        <p:blipFill>
          <a:blip r:embed="rId3" cstate="print"/>
          <a:stretch>
            <a:fillRect/>
          </a:stretch>
        </p:blipFill>
        <p:spPr>
          <a:xfrm>
            <a:off x="7380312" y="3329947"/>
            <a:ext cx="5292080" cy="3528053"/>
          </a:xfrm>
          <a:prstGeom prst="rect">
            <a:avLst/>
          </a:prstGeom>
        </p:spPr>
      </p:pic>
      <p:pic>
        <p:nvPicPr>
          <p:cNvPr id="16" name="תמונה 15" descr="scary-skinny-nc.jpg"/>
          <p:cNvPicPr>
            <a:picLocks noChangeAspect="1"/>
          </p:cNvPicPr>
          <p:nvPr/>
        </p:nvPicPr>
        <p:blipFill>
          <a:blip r:embed="rId4" cstate="print"/>
          <a:stretch>
            <a:fillRect/>
          </a:stretch>
        </p:blipFill>
        <p:spPr>
          <a:xfrm>
            <a:off x="1691680" y="3545632"/>
            <a:ext cx="3312368" cy="3312368"/>
          </a:xfrm>
          <a:prstGeom prst="rect">
            <a:avLst/>
          </a:prstGeom>
        </p:spPr>
      </p:pic>
      <p:pic>
        <p:nvPicPr>
          <p:cNvPr id="17" name="תמונה 16" descr="keira-knightly.jpg"/>
          <p:cNvPicPr>
            <a:picLocks noChangeAspect="1"/>
          </p:cNvPicPr>
          <p:nvPr/>
        </p:nvPicPr>
        <p:blipFill>
          <a:blip r:embed="rId5" cstate="print"/>
          <a:stretch>
            <a:fillRect/>
          </a:stretch>
        </p:blipFill>
        <p:spPr>
          <a:xfrm>
            <a:off x="0" y="0"/>
            <a:ext cx="1642066" cy="3212976"/>
          </a:xfrm>
          <a:prstGeom prst="rect">
            <a:avLst/>
          </a:prstGeom>
        </p:spPr>
      </p:pic>
      <p:pic>
        <p:nvPicPr>
          <p:cNvPr id="14" name="תמונה 13" descr="הורד (3).jpg"/>
          <p:cNvPicPr>
            <a:picLocks noChangeAspect="1"/>
          </p:cNvPicPr>
          <p:nvPr/>
        </p:nvPicPr>
        <p:blipFill>
          <a:blip r:embed="rId6" cstate="print"/>
          <a:stretch>
            <a:fillRect/>
          </a:stretch>
        </p:blipFill>
        <p:spPr>
          <a:xfrm>
            <a:off x="0" y="3476512"/>
            <a:ext cx="2555776" cy="3381488"/>
          </a:xfrm>
          <a:prstGeom prst="rect">
            <a:avLst/>
          </a:prstGeom>
        </p:spPr>
      </p:pic>
      <p:pic>
        <p:nvPicPr>
          <p:cNvPr id="18" name="תמונה 17" descr="images6.jpg"/>
          <p:cNvPicPr>
            <a:picLocks noChangeAspect="1"/>
          </p:cNvPicPr>
          <p:nvPr/>
        </p:nvPicPr>
        <p:blipFill>
          <a:blip r:embed="rId7" cstate="print"/>
          <a:stretch>
            <a:fillRect/>
          </a:stretch>
        </p:blipFill>
        <p:spPr>
          <a:xfrm>
            <a:off x="5220072" y="3861048"/>
            <a:ext cx="1994335" cy="2996952"/>
          </a:xfrm>
          <a:prstGeom prst="rect">
            <a:avLst/>
          </a:prstGeom>
        </p:spPr>
      </p:pic>
      <p:pic>
        <p:nvPicPr>
          <p:cNvPr id="20" name="תמונה 19" descr="keiravenicepa2908_468x667.jpg"/>
          <p:cNvPicPr>
            <a:picLocks noChangeAspect="1"/>
          </p:cNvPicPr>
          <p:nvPr/>
        </p:nvPicPr>
        <p:blipFill>
          <a:blip r:embed="rId8" cstate="print"/>
          <a:stretch>
            <a:fillRect/>
          </a:stretch>
        </p:blipFill>
        <p:spPr>
          <a:xfrm>
            <a:off x="7344337" y="1"/>
            <a:ext cx="1799663" cy="2564904"/>
          </a:xfrm>
          <a:prstGeom prst="rect">
            <a:avLst/>
          </a:prstGeom>
        </p:spPr>
      </p:pic>
    </p:spTree>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2722" name="Rectangle 2"/>
          <p:cNvSpPr>
            <a:spLocks noGrp="1" noChangeArrowheads="1"/>
          </p:cNvSpPr>
          <p:nvPr>
            <p:ph type="title"/>
          </p:nvPr>
        </p:nvSpPr>
        <p:spPr>
          <a:xfrm>
            <a:off x="457200" y="44624"/>
            <a:ext cx="8229600" cy="1143000"/>
          </a:xfrm>
        </p:spPr>
        <p:txBody>
          <a:bodyPr>
            <a:normAutofit/>
          </a:bodyPr>
          <a:lstStyle/>
          <a:p>
            <a:pPr algn="ctr" eaLnBrk="1" hangingPunct="1">
              <a:defRPr/>
            </a:pPr>
            <a:r>
              <a:rPr lang="he-IL" dirty="0"/>
              <a:t>ממדים חברתיים של אנורקסיה</a:t>
            </a:r>
            <a:endParaRPr lang="en-US" dirty="0"/>
          </a:p>
        </p:txBody>
      </p:sp>
      <p:sp>
        <p:nvSpPr>
          <p:cNvPr id="1182723" name="Rectangle 3"/>
          <p:cNvSpPr>
            <a:spLocks noGrp="1" noChangeArrowheads="1"/>
          </p:cNvSpPr>
          <p:nvPr>
            <p:ph idx="1"/>
          </p:nvPr>
        </p:nvSpPr>
        <p:spPr>
          <a:xfrm>
            <a:off x="395536" y="1700808"/>
            <a:ext cx="8229600" cy="1660119"/>
          </a:xfrm>
        </p:spPr>
        <p:txBody>
          <a:bodyPr>
            <a:normAutofit/>
          </a:bodyPr>
          <a:lstStyle/>
          <a:p>
            <a:pPr eaLnBrk="1" hangingPunct="1">
              <a:lnSpc>
                <a:spcPct val="90000"/>
              </a:lnSpc>
              <a:defRPr/>
            </a:pPr>
            <a:r>
              <a:rPr lang="he-IL" sz="2400" dirty="0"/>
              <a:t>גברים עם עודף משקל בטלוויזיה: פי 2 עד 5 מנשים</a:t>
            </a:r>
          </a:p>
        </p:txBody>
      </p:sp>
      <p:pic>
        <p:nvPicPr>
          <p:cNvPr id="4" name="תמונה 3" descr="images (1).jpg"/>
          <p:cNvPicPr>
            <a:picLocks noChangeAspect="1"/>
          </p:cNvPicPr>
          <p:nvPr/>
        </p:nvPicPr>
        <p:blipFill>
          <a:blip r:embed="rId3" cstate="print"/>
          <a:stretch>
            <a:fillRect/>
          </a:stretch>
        </p:blipFill>
        <p:spPr>
          <a:xfrm>
            <a:off x="4283968" y="3140968"/>
            <a:ext cx="1449603" cy="1967855"/>
          </a:xfrm>
          <a:prstGeom prst="rect">
            <a:avLst/>
          </a:prstGeom>
        </p:spPr>
      </p:pic>
      <p:pic>
        <p:nvPicPr>
          <p:cNvPr id="6" name="תמונה 5" descr="images (3).jpg"/>
          <p:cNvPicPr>
            <a:picLocks noChangeAspect="1"/>
          </p:cNvPicPr>
          <p:nvPr/>
        </p:nvPicPr>
        <p:blipFill>
          <a:blip r:embed="rId4" cstate="print"/>
          <a:stretch>
            <a:fillRect/>
          </a:stretch>
        </p:blipFill>
        <p:spPr>
          <a:xfrm>
            <a:off x="6012160" y="3140968"/>
            <a:ext cx="1471747" cy="1972444"/>
          </a:xfrm>
          <a:prstGeom prst="rect">
            <a:avLst/>
          </a:prstGeom>
        </p:spPr>
      </p:pic>
      <p:pic>
        <p:nvPicPr>
          <p:cNvPr id="7" name="תמונה 6" descr="images (4).jpg"/>
          <p:cNvPicPr>
            <a:picLocks noChangeAspect="1"/>
          </p:cNvPicPr>
          <p:nvPr/>
        </p:nvPicPr>
        <p:blipFill>
          <a:blip r:embed="rId5" cstate="print"/>
          <a:stretch>
            <a:fillRect/>
          </a:stretch>
        </p:blipFill>
        <p:spPr>
          <a:xfrm>
            <a:off x="4572000" y="5474965"/>
            <a:ext cx="2078331" cy="1383035"/>
          </a:xfrm>
          <a:prstGeom prst="rect">
            <a:avLst/>
          </a:prstGeom>
        </p:spPr>
      </p:pic>
      <p:pic>
        <p:nvPicPr>
          <p:cNvPr id="8" name="תמונה 7" descr="images.jpg"/>
          <p:cNvPicPr>
            <a:picLocks noChangeAspect="1"/>
          </p:cNvPicPr>
          <p:nvPr/>
        </p:nvPicPr>
        <p:blipFill>
          <a:blip r:embed="rId6" cstate="print"/>
          <a:stretch>
            <a:fillRect/>
          </a:stretch>
        </p:blipFill>
        <p:spPr>
          <a:xfrm>
            <a:off x="0" y="3645024"/>
            <a:ext cx="2556942" cy="1431888"/>
          </a:xfrm>
          <a:prstGeom prst="rect">
            <a:avLst/>
          </a:prstGeom>
        </p:spPr>
      </p:pic>
      <p:pic>
        <p:nvPicPr>
          <p:cNvPr id="9" name="תמונה 8" descr="הורד (4).jpg"/>
          <p:cNvPicPr>
            <a:picLocks noChangeAspect="1"/>
          </p:cNvPicPr>
          <p:nvPr/>
        </p:nvPicPr>
        <p:blipFill>
          <a:blip r:embed="rId7" cstate="print"/>
          <a:stretch>
            <a:fillRect/>
          </a:stretch>
        </p:blipFill>
        <p:spPr>
          <a:xfrm>
            <a:off x="7734300" y="3573016"/>
            <a:ext cx="2819400" cy="1619250"/>
          </a:xfrm>
          <a:prstGeom prst="rect">
            <a:avLst/>
          </a:prstGeom>
        </p:spPr>
      </p:pic>
      <p:pic>
        <p:nvPicPr>
          <p:cNvPr id="10" name="תמונה 9" descr="הורד (5).jpg"/>
          <p:cNvPicPr>
            <a:picLocks noChangeAspect="1"/>
          </p:cNvPicPr>
          <p:nvPr/>
        </p:nvPicPr>
        <p:blipFill>
          <a:blip r:embed="rId8" cstate="print"/>
          <a:stretch>
            <a:fillRect/>
          </a:stretch>
        </p:blipFill>
        <p:spPr>
          <a:xfrm>
            <a:off x="2051720" y="5589240"/>
            <a:ext cx="2265643" cy="1268760"/>
          </a:xfrm>
          <a:prstGeom prst="rect">
            <a:avLst/>
          </a:prstGeom>
        </p:spPr>
      </p:pic>
      <p:pic>
        <p:nvPicPr>
          <p:cNvPr id="11" name="תמונה 10" descr="הורד (6).jpg"/>
          <p:cNvPicPr>
            <a:picLocks noChangeAspect="1"/>
          </p:cNvPicPr>
          <p:nvPr/>
        </p:nvPicPr>
        <p:blipFill>
          <a:blip r:embed="rId9" cstate="print"/>
          <a:stretch>
            <a:fillRect/>
          </a:stretch>
        </p:blipFill>
        <p:spPr>
          <a:xfrm>
            <a:off x="2627784" y="3212976"/>
            <a:ext cx="1440160" cy="2164175"/>
          </a:xfrm>
          <a:prstGeom prst="rect">
            <a:avLst/>
          </a:prstGeom>
        </p:spPr>
      </p:pic>
      <p:pic>
        <p:nvPicPr>
          <p:cNvPr id="12" name="תמונה 11" descr="הורד (7).jpg"/>
          <p:cNvPicPr>
            <a:picLocks noChangeAspect="1"/>
          </p:cNvPicPr>
          <p:nvPr/>
        </p:nvPicPr>
        <p:blipFill>
          <a:blip r:embed="rId10" cstate="print"/>
          <a:stretch>
            <a:fillRect/>
          </a:stretch>
        </p:blipFill>
        <p:spPr>
          <a:xfrm>
            <a:off x="6876256" y="5196142"/>
            <a:ext cx="2267744" cy="1661858"/>
          </a:xfrm>
          <a:prstGeom prst="rect">
            <a:avLst/>
          </a:prstGeom>
        </p:spPr>
      </p:pic>
      <p:pic>
        <p:nvPicPr>
          <p:cNvPr id="13" name="תמונה 12" descr="הורד (8).jpg"/>
          <p:cNvPicPr>
            <a:picLocks noChangeAspect="1"/>
          </p:cNvPicPr>
          <p:nvPr/>
        </p:nvPicPr>
        <p:blipFill>
          <a:blip r:embed="rId11" cstate="print"/>
          <a:stretch>
            <a:fillRect/>
          </a:stretch>
        </p:blipFill>
        <p:spPr>
          <a:xfrm>
            <a:off x="-396552" y="5252251"/>
            <a:ext cx="1944216" cy="1605749"/>
          </a:xfrm>
          <a:prstGeom prst="rect">
            <a:avLst/>
          </a:prstGeom>
        </p:spPr>
      </p:pic>
      <p:pic>
        <p:nvPicPr>
          <p:cNvPr id="3" name="Picture 2">
            <a:extLst>
              <a:ext uri="{FF2B5EF4-FFF2-40B4-BE49-F238E27FC236}">
                <a16:creationId xmlns:a16="http://schemas.microsoft.com/office/drawing/2014/main" id="{0FBC0510-27A7-0A4A-54AC-855A372EE8E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6518" y="1027558"/>
            <a:ext cx="1615201" cy="2508946"/>
          </a:xfrm>
          <a:prstGeom prst="rect">
            <a:avLst/>
          </a:prstGeom>
        </p:spPr>
      </p:pic>
    </p:spTree>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2722" name="Rectangle 2"/>
          <p:cNvSpPr>
            <a:spLocks noGrp="1" noChangeArrowheads="1"/>
          </p:cNvSpPr>
          <p:nvPr>
            <p:ph type="title"/>
          </p:nvPr>
        </p:nvSpPr>
        <p:spPr>
          <a:xfrm>
            <a:off x="1016184" y="404664"/>
            <a:ext cx="7680960" cy="1371600"/>
          </a:xfrm>
        </p:spPr>
        <p:txBody>
          <a:bodyPr/>
          <a:lstStyle/>
          <a:p>
            <a:pPr algn="ctr" eaLnBrk="1" hangingPunct="1">
              <a:defRPr/>
            </a:pPr>
            <a:r>
              <a:rPr lang="he-IL" dirty="0"/>
              <a:t>ממדים חברתיים של אנורקסיה</a:t>
            </a:r>
            <a:endParaRPr lang="en-US" dirty="0"/>
          </a:p>
        </p:txBody>
      </p:sp>
      <p:sp>
        <p:nvSpPr>
          <p:cNvPr id="1182723" name="Rectangle 3"/>
          <p:cNvSpPr>
            <a:spLocks noGrp="1" noChangeArrowheads="1"/>
          </p:cNvSpPr>
          <p:nvPr>
            <p:ph idx="1"/>
          </p:nvPr>
        </p:nvSpPr>
        <p:spPr>
          <a:xfrm>
            <a:off x="467544" y="2132856"/>
            <a:ext cx="8229600" cy="2016224"/>
          </a:xfrm>
        </p:spPr>
        <p:txBody>
          <a:bodyPr>
            <a:normAutofit/>
          </a:bodyPr>
          <a:lstStyle/>
          <a:p>
            <a:pPr eaLnBrk="1" hangingPunct="1">
              <a:lnSpc>
                <a:spcPct val="90000"/>
              </a:lnSpc>
              <a:defRPr/>
            </a:pPr>
            <a:r>
              <a:rPr lang="he-IL" sz="2400" dirty="0"/>
              <a:t>מחקר מ-1994: קשר חזק בין כמות שעות החשיפה לטלוויזיה (למשל, 8 שעות בשבוע) לבין חוסר סיפוק ממשקל הגוף, </a:t>
            </a:r>
            <a:r>
              <a:rPr lang="he-IL" sz="2400" u="sng" dirty="0"/>
              <a:t>גם בשליטה על משקל </a:t>
            </a:r>
            <a:r>
              <a:rPr lang="he-IL" sz="2400" u="sng" dirty="0" err="1"/>
              <a:t>אמיתי</a:t>
            </a:r>
            <a:r>
              <a:rPr lang="he-IL" sz="2400" dirty="0"/>
              <a:t> (ניתן לשלול הסבר חלופי)</a:t>
            </a:r>
            <a:endParaRPr lang="en-US" sz="2400" dirty="0"/>
          </a:p>
        </p:txBody>
      </p:sp>
      <p:pic>
        <p:nvPicPr>
          <p:cNvPr id="5" name="תמונה 4" descr="images.jpg"/>
          <p:cNvPicPr>
            <a:picLocks noChangeAspect="1"/>
          </p:cNvPicPr>
          <p:nvPr/>
        </p:nvPicPr>
        <p:blipFill>
          <a:blip r:embed="rId3" cstate="print"/>
          <a:stretch>
            <a:fillRect/>
          </a:stretch>
        </p:blipFill>
        <p:spPr>
          <a:xfrm>
            <a:off x="3203848" y="4797152"/>
            <a:ext cx="2847975" cy="1600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ממדים חברתיים של אנורקסיה</a:t>
            </a:r>
          </a:p>
        </p:txBody>
      </p:sp>
      <p:sp>
        <p:nvSpPr>
          <p:cNvPr id="3" name="מציין מיקום תוכן 2"/>
          <p:cNvSpPr>
            <a:spLocks noGrp="1"/>
          </p:cNvSpPr>
          <p:nvPr>
            <p:ph idx="1"/>
          </p:nvPr>
        </p:nvSpPr>
        <p:spPr>
          <a:xfrm>
            <a:off x="731520" y="2492896"/>
            <a:ext cx="7931224" cy="1972816"/>
          </a:xfrm>
        </p:spPr>
        <p:txBody>
          <a:bodyPr>
            <a:normAutofit/>
          </a:bodyPr>
          <a:lstStyle/>
          <a:p>
            <a:r>
              <a:rPr lang="he-IL" sz="2400" dirty="0"/>
              <a:t>ישנם מחקרים אשר מראים כי מי שפגיע ומלכתחילה (בתחילת המחקר) חש לחץ להיות רזה, נפגע מחשיפה לדימויי יופי של התקשורת המוצגים לו במסגרת המחקר: דימוי הגוף יורד, מאמצים לדיאטה עולים</a:t>
            </a:r>
          </a:p>
        </p:txBody>
      </p:sp>
    </p:spTree>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731520" y="476672"/>
            <a:ext cx="7680960" cy="1371600"/>
          </a:xfrm>
        </p:spPr>
        <p:txBody>
          <a:bodyPr/>
          <a:lstStyle/>
          <a:p>
            <a:pPr algn="ctr"/>
            <a:r>
              <a:rPr lang="he-IL" dirty="0"/>
              <a:t>הילה </a:t>
            </a:r>
            <a:r>
              <a:rPr lang="he-IL" dirty="0" err="1"/>
              <a:t>אלמליח</a:t>
            </a:r>
            <a:endParaRPr lang="he-IL" dirty="0"/>
          </a:p>
        </p:txBody>
      </p:sp>
      <p:pic>
        <p:nvPicPr>
          <p:cNvPr id="4" name="מציין מיקום תוכן 3" descr="hila_elmalich.jpg"/>
          <p:cNvPicPr>
            <a:picLocks noGrp="1" noChangeAspect="1"/>
          </p:cNvPicPr>
          <p:nvPr>
            <p:ph idx="1"/>
          </p:nvPr>
        </p:nvPicPr>
        <p:blipFill>
          <a:blip r:embed="rId3" cstate="print"/>
          <a:stretch>
            <a:fillRect/>
          </a:stretch>
        </p:blipFill>
        <p:spPr>
          <a:xfrm>
            <a:off x="731520" y="2014193"/>
            <a:ext cx="2989754" cy="44958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p:cNvSpPr txBox="1"/>
          <p:nvPr/>
        </p:nvSpPr>
        <p:spPr>
          <a:xfrm>
            <a:off x="4746392" y="3134364"/>
            <a:ext cx="3672408" cy="1569660"/>
          </a:xfrm>
          <a:prstGeom prst="rect">
            <a:avLst/>
          </a:prstGeom>
          <a:noFill/>
        </p:spPr>
        <p:txBody>
          <a:bodyPr wrap="square" rtlCol="0">
            <a:spAutoFit/>
          </a:bodyPr>
          <a:lstStyle/>
          <a:p>
            <a:pPr algn="r" rtl="1"/>
            <a:r>
              <a:rPr lang="he-IL" sz="2400" dirty="0"/>
              <a:t>דוגמנית ישראלית שנפטרה ב-2007</a:t>
            </a:r>
          </a:p>
          <a:p>
            <a:pPr algn="r" rtl="1"/>
            <a:r>
              <a:rPr lang="he-IL" sz="2400" dirty="0"/>
              <a:t>במותה הייתה בת 34 ושקלה 32 ק"ג</a:t>
            </a:r>
            <a:endParaRPr lang="en-US" sz="2400" dirty="0"/>
          </a:p>
        </p:txBody>
      </p:sp>
    </p:spTree>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520219"/>
            <a:ext cx="7680960" cy="1371600"/>
          </a:xfrm>
        </p:spPr>
        <p:txBody>
          <a:bodyPr/>
          <a:lstStyle/>
          <a:p>
            <a:pPr algn="ctr">
              <a:defRPr/>
            </a:pPr>
            <a:r>
              <a:rPr lang="he-IL" dirty="0"/>
              <a:t>ממדים חברתיים של אנורקסיה</a:t>
            </a:r>
          </a:p>
        </p:txBody>
      </p:sp>
      <p:sp>
        <p:nvSpPr>
          <p:cNvPr id="3" name="Content Placeholder 2"/>
          <p:cNvSpPr>
            <a:spLocks noGrp="1"/>
          </p:cNvSpPr>
          <p:nvPr>
            <p:ph idx="1"/>
          </p:nvPr>
        </p:nvSpPr>
        <p:spPr>
          <a:xfrm>
            <a:off x="1619672" y="1892851"/>
            <a:ext cx="6501408" cy="1612776"/>
          </a:xfrm>
        </p:spPr>
        <p:txBody>
          <a:bodyPr>
            <a:normAutofit/>
          </a:bodyPr>
          <a:lstStyle/>
          <a:p>
            <a:pPr>
              <a:defRPr/>
            </a:pPr>
            <a:r>
              <a:rPr lang="he-IL" sz="2400" dirty="0"/>
              <a:t>אתרי אינטרנט </a:t>
            </a:r>
            <a:r>
              <a:rPr lang="en-US" sz="2400" dirty="0"/>
              <a:t>PRO-ANA</a:t>
            </a:r>
            <a:endParaRPr lang="he-IL" sz="2400" dirty="0"/>
          </a:p>
        </p:txBody>
      </p:sp>
      <p:pic>
        <p:nvPicPr>
          <p:cNvPr id="4" name="תמונה 3" descr="1365537651363945.jpg"/>
          <p:cNvPicPr>
            <a:picLocks noChangeAspect="1"/>
          </p:cNvPicPr>
          <p:nvPr/>
        </p:nvPicPr>
        <p:blipFill>
          <a:blip r:embed="rId3" cstate="print"/>
          <a:stretch>
            <a:fillRect/>
          </a:stretch>
        </p:blipFill>
        <p:spPr>
          <a:xfrm>
            <a:off x="2411760" y="3101401"/>
            <a:ext cx="3932299" cy="32539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lstStyle/>
          <a:p>
            <a:endParaRPr lang="he-IL"/>
          </a:p>
        </p:txBody>
      </p:sp>
      <p:pic>
        <p:nvPicPr>
          <p:cNvPr id="1026" name="Picture 2"/>
          <p:cNvPicPr>
            <a:picLocks noChangeAspect="1" noChangeArrowheads="1"/>
          </p:cNvPicPr>
          <p:nvPr/>
        </p:nvPicPr>
        <p:blipFill>
          <a:blip r:embed="rId2" cstate="print"/>
          <a:srcRect/>
          <a:stretch>
            <a:fillRect/>
          </a:stretch>
        </p:blipFill>
        <p:spPr bwMode="auto">
          <a:xfrm>
            <a:off x="1547664" y="100067"/>
            <a:ext cx="6028332" cy="6757933"/>
          </a:xfrm>
          <a:prstGeom prst="rect">
            <a:avLst/>
          </a:prstGeom>
          <a:noFill/>
          <a:ln w="9525">
            <a:noFill/>
            <a:miter lim="800000"/>
            <a:headEnd/>
            <a:tailEnd/>
          </a:ln>
        </p:spPr>
      </p:pic>
    </p:spTree>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lstStyle/>
          <a:p>
            <a:endParaRPr lang="he-IL"/>
          </a:p>
        </p:txBody>
      </p:sp>
      <p:pic>
        <p:nvPicPr>
          <p:cNvPr id="2050" name="Picture 2"/>
          <p:cNvPicPr>
            <a:picLocks noChangeAspect="1" noChangeArrowheads="1"/>
          </p:cNvPicPr>
          <p:nvPr/>
        </p:nvPicPr>
        <p:blipFill>
          <a:blip r:embed="rId3" cstate="print"/>
          <a:srcRect/>
          <a:stretch>
            <a:fillRect/>
          </a:stretch>
        </p:blipFill>
        <p:spPr bwMode="auto">
          <a:xfrm>
            <a:off x="1385888" y="61913"/>
            <a:ext cx="6372225" cy="6734175"/>
          </a:xfrm>
          <a:prstGeom prst="rect">
            <a:avLst/>
          </a:prstGeom>
          <a:noFill/>
          <a:ln w="9525">
            <a:noFill/>
            <a:miter lim="800000"/>
            <a:headEnd/>
            <a:tailEnd/>
          </a:ln>
        </p:spPr>
      </p:pic>
    </p:spTree>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lstStyle/>
          <a:p>
            <a:endParaRPr lang="he-IL"/>
          </a:p>
        </p:txBody>
      </p:sp>
      <p:pic>
        <p:nvPicPr>
          <p:cNvPr id="3074" name="Picture 2"/>
          <p:cNvPicPr>
            <a:picLocks noChangeAspect="1" noChangeArrowheads="1"/>
          </p:cNvPicPr>
          <p:nvPr/>
        </p:nvPicPr>
        <p:blipFill>
          <a:blip r:embed="rId3" cstate="print"/>
          <a:srcRect/>
          <a:stretch>
            <a:fillRect/>
          </a:stretch>
        </p:blipFill>
        <p:spPr bwMode="auto">
          <a:xfrm>
            <a:off x="1475656" y="44624"/>
            <a:ext cx="6090044" cy="6725369"/>
          </a:xfrm>
          <a:prstGeom prst="rect">
            <a:avLst/>
          </a:prstGeom>
          <a:noFill/>
          <a:ln w="9525">
            <a:noFill/>
            <a:miter lim="800000"/>
            <a:headEnd/>
            <a:tailEnd/>
          </a:ln>
        </p:spPr>
      </p:pic>
    </p:spTree>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86818" name="Rectangle 2"/>
          <p:cNvSpPr>
            <a:spLocks noGrp="1" noChangeArrowheads="1"/>
          </p:cNvSpPr>
          <p:nvPr>
            <p:ph type="title"/>
          </p:nvPr>
        </p:nvSpPr>
        <p:spPr>
          <a:xfrm>
            <a:off x="395536" y="125760"/>
            <a:ext cx="8229600" cy="1143000"/>
          </a:xfrm>
        </p:spPr>
        <p:txBody>
          <a:bodyPr/>
          <a:lstStyle/>
          <a:p>
            <a:pPr algn="ctr" eaLnBrk="1" hangingPunct="1">
              <a:defRPr/>
            </a:pPr>
            <a:r>
              <a:rPr lang="he-IL" dirty="0"/>
              <a:t>אידיאל חברתי מול מציאות</a:t>
            </a:r>
            <a:endParaRPr lang="en-US" dirty="0"/>
          </a:p>
        </p:txBody>
      </p:sp>
      <p:sp>
        <p:nvSpPr>
          <p:cNvPr id="1186819" name="Rectangle 3"/>
          <p:cNvSpPr>
            <a:spLocks noGrp="1" noChangeArrowheads="1"/>
          </p:cNvSpPr>
          <p:nvPr>
            <p:ph idx="1"/>
          </p:nvPr>
        </p:nvSpPr>
        <p:spPr>
          <a:xfrm>
            <a:off x="683568" y="1268760"/>
            <a:ext cx="8229600" cy="1080120"/>
          </a:xfrm>
        </p:spPr>
        <p:txBody>
          <a:bodyPr>
            <a:normAutofit/>
          </a:bodyPr>
          <a:lstStyle/>
          <a:p>
            <a:pPr>
              <a:lnSpc>
                <a:spcPct val="80000"/>
              </a:lnSpc>
              <a:defRPr/>
            </a:pPr>
            <a:r>
              <a:rPr lang="he-IL" sz="2400" dirty="0"/>
              <a:t>הסטנדרטים הולכים ומתרחקים מהשגה עקב שיפור תזונתי המביא לעלייה במשקל הממוצע</a:t>
            </a:r>
          </a:p>
        </p:txBody>
      </p:sp>
      <p:pic>
        <p:nvPicPr>
          <p:cNvPr id="4" name="תמונה 3" descr="BeforeAfterAnorexia2Beach.jpg"/>
          <p:cNvPicPr>
            <a:picLocks noChangeAspect="1"/>
          </p:cNvPicPr>
          <p:nvPr/>
        </p:nvPicPr>
        <p:blipFill>
          <a:blip r:embed="rId3" cstate="print"/>
          <a:stretch>
            <a:fillRect/>
          </a:stretch>
        </p:blipFill>
        <p:spPr>
          <a:xfrm>
            <a:off x="0" y="2414926"/>
            <a:ext cx="3785961" cy="4443074"/>
          </a:xfrm>
          <a:prstGeom prst="rect">
            <a:avLst/>
          </a:prstGeom>
        </p:spPr>
      </p:pic>
      <p:sp>
        <p:nvSpPr>
          <p:cNvPr id="5" name="Rectangle 3"/>
          <p:cNvSpPr txBox="1">
            <a:spLocks noChangeArrowheads="1"/>
          </p:cNvSpPr>
          <p:nvPr/>
        </p:nvSpPr>
        <p:spPr>
          <a:xfrm>
            <a:off x="3851920" y="2680320"/>
            <a:ext cx="5141640" cy="4177680"/>
          </a:xfrm>
          <a:prstGeom prst="rect">
            <a:avLst/>
          </a:prstGeom>
        </p:spPr>
        <p:txBody>
          <a:bodyPr vert="horz" lIns="91440" tIns="45720" rIns="91440" bIns="45720" rtlCol="1">
            <a:normAutofit/>
          </a:bodyPr>
          <a:lstStyle/>
          <a:p>
            <a:pPr marL="342900" marR="0" lvl="0" indent="-342900" algn="r" defTabSz="914400" rtl="1" eaLnBrk="1" fontAlgn="auto" latinLnBrk="0" hangingPunct="1">
              <a:lnSpc>
                <a:spcPct val="150000"/>
              </a:lnSpc>
              <a:spcBef>
                <a:spcPct val="20000"/>
              </a:spcBef>
              <a:spcAft>
                <a:spcPts val="0"/>
              </a:spcAft>
              <a:buClrTx/>
              <a:buSzTx/>
              <a:buFont typeface="Arial" panose="020B0604020202020204" pitchFamily="34" charset="0"/>
              <a:buChar char="•"/>
              <a:tabLst/>
              <a:defRPr/>
            </a:pPr>
            <a:r>
              <a:rPr kumimoji="0" lang="he-IL" sz="2400" b="0" i="0" u="none" strike="noStrike" kern="1200" cap="none" spc="0" normalizeH="0" baseline="0" noProof="0" dirty="0">
                <a:ln>
                  <a:noFill/>
                </a:ln>
                <a:solidFill>
                  <a:schemeClr val="tx1"/>
                </a:solidFill>
                <a:effectLst/>
                <a:uLnTx/>
                <a:uFillTx/>
                <a:latin typeface="+mn-lt"/>
                <a:ea typeface="+mn-ea"/>
                <a:cs typeface="+mn-cs"/>
              </a:rPr>
              <a:t>התנגשות בין התרבות לביולוגיה מביאה אותנו לחוסר</a:t>
            </a:r>
            <a:r>
              <a:rPr kumimoji="0" lang="he-IL" sz="2400" b="0" i="0" u="none" strike="noStrike" kern="1200" cap="none" spc="0" normalizeH="0" noProof="0" dirty="0">
                <a:ln>
                  <a:noFill/>
                </a:ln>
                <a:solidFill>
                  <a:schemeClr val="tx1"/>
                </a:solidFill>
                <a:effectLst/>
                <a:uLnTx/>
                <a:uFillTx/>
                <a:latin typeface="+mn-lt"/>
                <a:ea typeface="+mn-ea"/>
                <a:cs typeface="+mn-cs"/>
              </a:rPr>
              <a:t> סיפוק</a:t>
            </a:r>
          </a:p>
          <a:p>
            <a:pPr marL="342900" marR="0" lvl="0" indent="-342900" algn="r" defTabSz="914400" rtl="1" eaLnBrk="1" fontAlgn="auto" latinLnBrk="0" hangingPunct="1">
              <a:lnSpc>
                <a:spcPct val="150000"/>
              </a:lnSpc>
              <a:spcBef>
                <a:spcPct val="20000"/>
              </a:spcBef>
              <a:spcAft>
                <a:spcPts val="0"/>
              </a:spcAft>
              <a:buClrTx/>
              <a:buSzTx/>
              <a:buFont typeface="Arial" panose="020B0604020202020204" pitchFamily="34" charset="0"/>
              <a:buChar char="•"/>
              <a:tabLst/>
              <a:defRPr/>
            </a:pPr>
            <a:r>
              <a:rPr lang="he-IL" sz="2400" baseline="0" dirty="0"/>
              <a:t>האם מטרתנו ברת-השגה?</a:t>
            </a:r>
            <a:endParaRPr kumimoji="0" lang="he-IL" sz="24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r" defTabSz="914400" rtl="1" eaLnBrk="1" fontAlgn="auto" latinLnBrk="0" hangingPunct="1">
              <a:lnSpc>
                <a:spcPct val="150000"/>
              </a:lnSpc>
              <a:spcBef>
                <a:spcPct val="20000"/>
              </a:spcBef>
              <a:spcAft>
                <a:spcPts val="0"/>
              </a:spcAft>
              <a:buClrTx/>
              <a:buSzTx/>
              <a:buFont typeface="Arial" panose="020B0604020202020204" pitchFamily="34" charset="0"/>
              <a:buChar char="•"/>
              <a:tabLst/>
              <a:defRPr/>
            </a:pPr>
            <a:r>
              <a:rPr kumimoji="0" lang="he-IL" sz="2400" b="0" i="0" u="none" strike="noStrike" kern="1200" cap="none" spc="0" normalizeH="0" baseline="0" noProof="0" dirty="0">
                <a:ln>
                  <a:noFill/>
                </a:ln>
                <a:solidFill>
                  <a:schemeClr val="tx1"/>
                </a:solidFill>
                <a:effectLst/>
                <a:uLnTx/>
                <a:uFillTx/>
                <a:latin typeface="+mn-lt"/>
                <a:ea typeface="+mn-ea"/>
                <a:cs typeface="+mn-cs"/>
              </a:rPr>
              <a:t>כל אישה בנויה אחרת</a:t>
            </a:r>
          </a:p>
          <a:p>
            <a:pPr marL="342900" marR="0" lvl="0" indent="-342900" algn="r" defTabSz="914400" rtl="1" eaLnBrk="1" fontAlgn="auto" latinLnBrk="0" hangingPunct="1">
              <a:lnSpc>
                <a:spcPct val="150000"/>
              </a:lnSpc>
              <a:spcBef>
                <a:spcPct val="20000"/>
              </a:spcBef>
              <a:spcAft>
                <a:spcPts val="0"/>
              </a:spcAft>
              <a:buClrTx/>
              <a:buSzTx/>
              <a:buFont typeface="Arial" panose="020B0604020202020204" pitchFamily="34" charset="0"/>
              <a:buChar char="•"/>
              <a:tabLst/>
              <a:defRPr/>
            </a:pPr>
            <a:r>
              <a:rPr kumimoji="0" lang="he-IL" sz="2400" b="0" i="0" u="none" strike="noStrike" kern="1200" cap="none" spc="0" normalizeH="0" baseline="0" noProof="0" dirty="0">
                <a:ln>
                  <a:noFill/>
                </a:ln>
                <a:solidFill>
                  <a:schemeClr val="tx1"/>
                </a:solidFill>
                <a:effectLst/>
                <a:uLnTx/>
                <a:uFillTx/>
                <a:latin typeface="+mn-lt"/>
                <a:ea typeface="+mn-ea"/>
                <a:cs typeface="+mn-cs"/>
              </a:rPr>
              <a:t>הרבה נקבע ע"י גנטיקה</a:t>
            </a:r>
          </a:p>
          <a:p>
            <a:pPr marL="342900" marR="0" lvl="0" indent="-342900" algn="r" defTabSz="914400" rtl="1" eaLnBrk="1" fontAlgn="auto" latinLnBrk="0" hangingPunct="1">
              <a:lnSpc>
                <a:spcPct val="150000"/>
              </a:lnSpc>
              <a:spcBef>
                <a:spcPct val="20000"/>
              </a:spcBef>
              <a:spcAft>
                <a:spcPts val="0"/>
              </a:spcAft>
              <a:buClrTx/>
              <a:buSzTx/>
              <a:buFont typeface="Arial" panose="020B0604020202020204" pitchFamily="34" charset="0"/>
              <a:buChar char="•"/>
              <a:tabLst/>
              <a:defRPr/>
            </a:pPr>
            <a:r>
              <a:rPr kumimoji="0" lang="he-IL" sz="2400" b="0" i="0" u="none" strike="noStrike" kern="1200" cap="none" spc="0" normalizeH="0" baseline="0" noProof="0" dirty="0">
                <a:ln>
                  <a:noFill/>
                </a:ln>
                <a:solidFill>
                  <a:schemeClr val="tx1"/>
                </a:solidFill>
                <a:effectLst/>
                <a:uLnTx/>
                <a:uFillTx/>
                <a:latin typeface="+mn-lt"/>
                <a:ea typeface="+mn-ea"/>
                <a:cs typeface="+mn-cs"/>
              </a:rPr>
              <a:t>ובכל זאת נלחמים עד למצב של הרעבה</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8" name="קבוצה 7"/>
          <p:cNvGrpSpPr/>
          <p:nvPr/>
        </p:nvGrpSpPr>
        <p:grpSpPr>
          <a:xfrm>
            <a:off x="0" y="2348880"/>
            <a:ext cx="4067944" cy="4509120"/>
            <a:chOff x="0" y="2348880"/>
            <a:chExt cx="4067944" cy="4509120"/>
          </a:xfrm>
        </p:grpSpPr>
        <p:sp>
          <p:nvSpPr>
            <p:cNvPr id="6" name="מלבן 5"/>
            <p:cNvSpPr/>
            <p:nvPr/>
          </p:nvSpPr>
          <p:spPr>
            <a:xfrm>
              <a:off x="1907704" y="2348880"/>
              <a:ext cx="2160240" cy="45091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מלבן 6"/>
            <p:cNvSpPr/>
            <p:nvPr/>
          </p:nvSpPr>
          <p:spPr>
            <a:xfrm>
              <a:off x="0" y="5661248"/>
              <a:ext cx="2051720" cy="11967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8"/>
                                        </p:tgtEl>
                                        <p:attrNameLst>
                                          <p:attrName>ppt_x</p:attrName>
                                        </p:attrNameLst>
                                      </p:cBhvr>
                                      <p:tavLst>
                                        <p:tav tm="0">
                                          <p:val>
                                            <p:strVal val="ppt_x"/>
                                          </p:val>
                                        </p:tav>
                                        <p:tav tm="100000">
                                          <p:val>
                                            <p:strVal val="ppt_x"/>
                                          </p:val>
                                        </p:tav>
                                      </p:tavLst>
                                    </p:anim>
                                    <p:anim calcmode="lin" valueType="num">
                                      <p:cBhvr additive="base">
                                        <p:cTn id="7" dur="500"/>
                                        <p:tgtEl>
                                          <p:spTgt spid="8"/>
                                        </p:tgtEl>
                                        <p:attrNameLst>
                                          <p:attrName>ppt_y</p:attrName>
                                        </p:attrNameLst>
                                      </p:cBhvr>
                                      <p:tavLst>
                                        <p:tav tm="0">
                                          <p:val>
                                            <p:strVal val="ppt_y"/>
                                          </p:val>
                                        </p:tav>
                                        <p:tav tm="100000">
                                          <p:val>
                                            <p:strVal val="1+ppt_h/2"/>
                                          </p:val>
                                        </p:tav>
                                      </p:tavLst>
                                    </p:anim>
                                    <p:set>
                                      <p:cBhvr>
                                        <p:cTn id="8"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790575" y="304800"/>
            <a:ext cx="7562850" cy="6248400"/>
          </a:xfrm>
          <a:prstGeom prst="rect">
            <a:avLst/>
          </a:prstGeom>
          <a:noFill/>
          <a:ln w="9525">
            <a:noFill/>
            <a:miter lim="800000"/>
            <a:headEnd/>
            <a:tailEnd/>
          </a:ln>
        </p:spPr>
      </p:pic>
      <p:graphicFrame>
        <p:nvGraphicFramePr>
          <p:cNvPr id="2" name="Object 1">
            <a:extLst>
              <a:ext uri="{FF2B5EF4-FFF2-40B4-BE49-F238E27FC236}">
                <a16:creationId xmlns:a16="http://schemas.microsoft.com/office/drawing/2014/main" id="{A56A2605-B6E4-4ACF-B787-97088A990ECB}"/>
              </a:ext>
            </a:extLst>
          </p:cNvPr>
          <p:cNvGraphicFramePr>
            <a:graphicFrameLocks noChangeAspect="1"/>
          </p:cNvGraphicFramePr>
          <p:nvPr>
            <p:extLst>
              <p:ext uri="{D42A27DB-BD31-4B8C-83A1-F6EECF244321}">
                <p14:modId xmlns:p14="http://schemas.microsoft.com/office/powerpoint/2010/main" val="4191073441"/>
              </p:ext>
            </p:extLst>
          </p:nvPr>
        </p:nvGraphicFramePr>
        <p:xfrm>
          <a:off x="4932040" y="304800"/>
          <a:ext cx="2125907" cy="5823532"/>
        </p:xfrm>
        <a:graphic>
          <a:graphicData uri="http://schemas.openxmlformats.org/presentationml/2006/ole">
            <mc:AlternateContent xmlns:mc="http://schemas.openxmlformats.org/markup-compatibility/2006">
              <mc:Choice xmlns:v="urn:schemas-microsoft-com:vml" Requires="v">
                <p:oleObj name="‏‏תמונת מפת סיביות" r:id="rId4" imgW="2228760" imgH="6105600" progId="Paint.Picture">
                  <p:embed/>
                </p:oleObj>
              </mc:Choice>
              <mc:Fallback>
                <p:oleObj name="‏‏תמונת מפת סיביות" r:id="rId4" imgW="2228760" imgH="6105600" progId="Paint.Picture">
                  <p:embed/>
                  <p:pic>
                    <p:nvPicPr>
                      <p:cNvPr id="2" name="Object 1">
                        <a:extLst>
                          <a:ext uri="{FF2B5EF4-FFF2-40B4-BE49-F238E27FC236}">
                            <a16:creationId xmlns:a16="http://schemas.microsoft.com/office/drawing/2014/main" id="{A56A2605-B6E4-4ACF-B787-97088A990ECB}"/>
                          </a:ext>
                        </a:extLst>
                      </p:cNvPr>
                      <p:cNvPicPr/>
                      <p:nvPr/>
                    </p:nvPicPr>
                    <p:blipFill>
                      <a:blip r:embed="rId5"/>
                      <a:stretch>
                        <a:fillRect/>
                      </a:stretch>
                    </p:blipFill>
                    <p:spPr>
                      <a:xfrm>
                        <a:off x="4932040" y="304800"/>
                        <a:ext cx="2125907" cy="5823532"/>
                      </a:xfrm>
                      <a:prstGeom prst="rect">
                        <a:avLst/>
                      </a:prstGeom>
                    </p:spPr>
                  </p:pic>
                </p:oleObj>
              </mc:Fallback>
            </mc:AlternateContent>
          </a:graphicData>
        </a:graphic>
      </p:graphicFrame>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5516" y="548680"/>
            <a:ext cx="8232968" cy="1371600"/>
          </a:xfrm>
        </p:spPr>
        <p:txBody>
          <a:bodyPr>
            <a:normAutofit/>
          </a:bodyPr>
          <a:lstStyle/>
          <a:p>
            <a:pPr algn="ctr" rtl="0"/>
            <a:r>
              <a:rPr lang="en-US" dirty="0"/>
              <a:t>American Medical Association - 2011</a:t>
            </a:r>
            <a:endParaRPr lang="he-IL" dirty="0"/>
          </a:p>
        </p:txBody>
      </p:sp>
      <p:sp>
        <p:nvSpPr>
          <p:cNvPr id="3" name="מציין מיקום תוכן 2"/>
          <p:cNvSpPr>
            <a:spLocks noGrp="1"/>
          </p:cNvSpPr>
          <p:nvPr>
            <p:ph idx="1"/>
          </p:nvPr>
        </p:nvSpPr>
        <p:spPr/>
        <p:txBody>
          <a:bodyPr>
            <a:normAutofit/>
          </a:bodyPr>
          <a:lstStyle/>
          <a:p>
            <a:pPr algn="l" rtl="0"/>
            <a:r>
              <a:rPr lang="en-US" sz="2400" dirty="0"/>
              <a:t>"The appearance of advertisements with extremely altered models can create unrealistic expectations of appropriate body image. </a:t>
            </a:r>
            <a:r>
              <a:rPr lang="en-US" sz="2400" dirty="0">
                <a:solidFill>
                  <a:srgbClr val="FF0000"/>
                </a:solidFill>
              </a:rPr>
              <a:t>In one image, a model's waist was slimmed so severely, her head appeared to be wider than her waist," </a:t>
            </a:r>
            <a:r>
              <a:rPr lang="en-US" sz="2400" dirty="0"/>
              <a:t>said Dr. </a:t>
            </a:r>
            <a:r>
              <a:rPr lang="en-US" sz="2400" dirty="0" err="1"/>
              <a:t>McAneny</a:t>
            </a:r>
            <a:r>
              <a:rPr lang="en-US" sz="2400" dirty="0"/>
              <a:t>. "We must stop exposing impressionable children and teenagers to advertisements portraying models with body types only attainable with the help of photo editing software."</a:t>
            </a:r>
            <a:endParaRPr lang="he-IL" sz="2400" dirty="0"/>
          </a:p>
        </p:txBody>
      </p:sp>
    </p:spTree>
  </p:cSld>
  <p:clrMapOvr>
    <a:masterClrMapping/>
  </p:clrMapOvr>
  <p:transition spd="slow">
    <p:push di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descr="201203_calc.jpg"/>
          <p:cNvPicPr>
            <a:picLocks noChangeAspect="1"/>
          </p:cNvPicPr>
          <p:nvPr/>
        </p:nvPicPr>
        <p:blipFill>
          <a:blip r:embed="rId3" cstate="print"/>
          <a:stretch>
            <a:fillRect/>
          </a:stretch>
        </p:blipFill>
        <p:spPr>
          <a:xfrm>
            <a:off x="323528" y="1988840"/>
            <a:ext cx="4846320" cy="3078480"/>
          </a:xfrm>
          <a:prstGeom prst="rect">
            <a:avLst/>
          </a:prstGeom>
        </p:spPr>
      </p:pic>
      <p:pic>
        <p:nvPicPr>
          <p:cNvPr id="5" name="תמונה 4" descr="images.jpg"/>
          <p:cNvPicPr>
            <a:picLocks noChangeAspect="1"/>
          </p:cNvPicPr>
          <p:nvPr/>
        </p:nvPicPr>
        <p:blipFill>
          <a:blip r:embed="rId4" cstate="print"/>
          <a:stretch>
            <a:fillRect/>
          </a:stretch>
        </p:blipFill>
        <p:spPr>
          <a:xfrm>
            <a:off x="7740352" y="100372"/>
            <a:ext cx="1296144" cy="18884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תמונה 5" descr="mako.jpg"/>
          <p:cNvPicPr>
            <a:picLocks noChangeAspect="1"/>
          </p:cNvPicPr>
          <p:nvPr/>
        </p:nvPicPr>
        <p:blipFill>
          <a:blip r:embed="rId5" cstate="print"/>
          <a:stretch>
            <a:fillRect/>
          </a:stretch>
        </p:blipFill>
        <p:spPr>
          <a:xfrm>
            <a:off x="1979712" y="0"/>
            <a:ext cx="4533900" cy="1962150"/>
          </a:xfrm>
          <a:prstGeom prst="rect">
            <a:avLst/>
          </a:prstGeom>
        </p:spPr>
      </p:pic>
      <p:pic>
        <p:nvPicPr>
          <p:cNvPr id="7" name="תמונה 6" descr="mqdefault.jpg"/>
          <p:cNvPicPr>
            <a:picLocks noChangeAspect="1"/>
          </p:cNvPicPr>
          <p:nvPr/>
        </p:nvPicPr>
        <p:blipFill>
          <a:blip r:embed="rId6" cstate="print"/>
          <a:stretch>
            <a:fillRect/>
          </a:stretch>
        </p:blipFill>
        <p:spPr>
          <a:xfrm>
            <a:off x="0" y="5258358"/>
            <a:ext cx="2843808" cy="1599642"/>
          </a:xfrm>
          <a:prstGeom prst="rect">
            <a:avLst/>
          </a:prstGeom>
        </p:spPr>
      </p:pic>
      <p:pic>
        <p:nvPicPr>
          <p:cNvPr id="8" name="תמונה 7" descr="nrg_20120320.jpg"/>
          <p:cNvPicPr>
            <a:picLocks noChangeAspect="1"/>
          </p:cNvPicPr>
          <p:nvPr/>
        </p:nvPicPr>
        <p:blipFill>
          <a:blip r:embed="rId7" cstate="print"/>
          <a:stretch>
            <a:fillRect/>
          </a:stretch>
        </p:blipFill>
        <p:spPr>
          <a:xfrm>
            <a:off x="5263450" y="2636912"/>
            <a:ext cx="3880550" cy="4221088"/>
          </a:xfrm>
          <a:prstGeom prst="rect">
            <a:avLst/>
          </a:prstGeom>
        </p:spPr>
      </p:pic>
      <p:sp>
        <p:nvSpPr>
          <p:cNvPr id="10" name="TextBox 9"/>
          <p:cNvSpPr txBox="1"/>
          <p:nvPr/>
        </p:nvSpPr>
        <p:spPr>
          <a:xfrm>
            <a:off x="7596336" y="2041103"/>
            <a:ext cx="1440160" cy="307777"/>
          </a:xfrm>
          <a:prstGeom prst="rect">
            <a:avLst/>
          </a:prstGeom>
          <a:noFill/>
        </p:spPr>
        <p:txBody>
          <a:bodyPr wrap="square" rtlCol="1">
            <a:spAutoFit/>
          </a:bodyPr>
          <a:lstStyle/>
          <a:p>
            <a:r>
              <a:rPr lang="he-IL" sz="1400" b="1" dirty="0"/>
              <a:t>דר' רחל </a:t>
            </a:r>
            <a:r>
              <a:rPr lang="he-IL" sz="1400" b="1" dirty="0" err="1"/>
              <a:t>אדטו</a:t>
            </a:r>
            <a:endParaRPr lang="he-IL" sz="1400" b="1" dirty="0"/>
          </a:p>
        </p:txBody>
      </p:sp>
    </p:spTree>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467544" y="661483"/>
            <a:ext cx="8208912" cy="5535033"/>
          </a:xfrm>
          <a:prstGeom prst="rect">
            <a:avLst/>
          </a:prstGeom>
          <a:noFill/>
          <a:ln w="9525">
            <a:noFill/>
            <a:miter lim="800000"/>
            <a:headEnd/>
            <a:tailEnd/>
          </a:ln>
        </p:spPr>
      </p:pic>
    </p:spTree>
  </p:cSld>
  <p:clrMapOvr>
    <a:masterClrMapping/>
  </p:clrMapOvr>
  <p:transition spd="slow">
    <p:push dir="u"/>
  </p:transition>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תמונה 3" descr="100909photoshop4.jpg"/>
          <p:cNvPicPr>
            <a:picLocks noChangeAspect="1"/>
          </p:cNvPicPr>
          <p:nvPr/>
        </p:nvPicPr>
        <p:blipFill>
          <a:blip r:embed="rId2" cstate="print"/>
          <a:stretch>
            <a:fillRect/>
          </a:stretch>
        </p:blipFill>
        <p:spPr>
          <a:xfrm>
            <a:off x="-180528" y="0"/>
            <a:ext cx="6234545" cy="6858000"/>
          </a:xfrm>
          <a:prstGeom prst="rect">
            <a:avLst/>
          </a:prstGeom>
        </p:spPr>
      </p:pic>
      <p:sp>
        <p:nvSpPr>
          <p:cNvPr id="2" name="כותרת 1"/>
          <p:cNvSpPr>
            <a:spLocks noGrp="1"/>
          </p:cNvSpPr>
          <p:nvPr>
            <p:ph type="title"/>
          </p:nvPr>
        </p:nvSpPr>
        <p:spPr>
          <a:xfrm>
            <a:off x="5652120" y="274638"/>
            <a:ext cx="3034680" cy="1143000"/>
          </a:xfrm>
        </p:spPr>
        <p:txBody>
          <a:bodyPr/>
          <a:lstStyle/>
          <a:p>
            <a:pPr algn="r"/>
            <a:r>
              <a:rPr lang="he-IL" dirty="0">
                <a:solidFill>
                  <a:schemeClr val="tx1"/>
                </a:solidFill>
              </a:rPr>
              <a:t>לצערנו...</a:t>
            </a:r>
          </a:p>
        </p:txBody>
      </p:sp>
      <p:sp>
        <p:nvSpPr>
          <p:cNvPr id="3" name="מציין מיקום תוכן 2"/>
          <p:cNvSpPr>
            <a:spLocks noGrp="1"/>
          </p:cNvSpPr>
          <p:nvPr>
            <p:ph idx="1"/>
          </p:nvPr>
        </p:nvSpPr>
        <p:spPr>
          <a:xfrm>
            <a:off x="6372200" y="1600200"/>
            <a:ext cx="2448272" cy="4525963"/>
          </a:xfrm>
        </p:spPr>
        <p:txBody>
          <a:bodyPr>
            <a:normAutofit/>
          </a:bodyPr>
          <a:lstStyle/>
          <a:p>
            <a:r>
              <a:rPr lang="he-IL" sz="2400" dirty="0"/>
              <a:t>לא נראה ש"תווית אזהרה" יעילה בשינוי מידת ההשפעה על דפוסי חשיבה ודימוי גוף (למשל: </a:t>
            </a:r>
            <a:r>
              <a:rPr lang="en-US" sz="2400" dirty="0"/>
              <a:t>Ata, Thompson, &amp; Small, 2013</a:t>
            </a:r>
            <a:r>
              <a:rPr lang="he-IL" sz="2400" dirty="0"/>
              <a:t>)</a:t>
            </a:r>
          </a:p>
        </p:txBody>
      </p:sp>
    </p:spTree>
  </p:cSld>
  <p:clrMapOvr>
    <a:masterClrMapping/>
  </p:clrMapOvr>
  <p:transition spd="slow">
    <p:push dir="u"/>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0914" name="Rectangle 2"/>
          <p:cNvSpPr>
            <a:spLocks noGrp="1" noChangeArrowheads="1"/>
          </p:cNvSpPr>
          <p:nvPr>
            <p:ph type="title"/>
          </p:nvPr>
        </p:nvSpPr>
        <p:spPr>
          <a:xfrm>
            <a:off x="731520" y="404664"/>
            <a:ext cx="7680960" cy="1371600"/>
          </a:xfrm>
        </p:spPr>
        <p:txBody>
          <a:bodyPr/>
          <a:lstStyle/>
          <a:p>
            <a:pPr algn="ctr" eaLnBrk="1" hangingPunct="1">
              <a:defRPr/>
            </a:pPr>
            <a:r>
              <a:rPr lang="he-IL" dirty="0"/>
              <a:t>מחקרים בין-תרבותיים</a:t>
            </a:r>
            <a:endParaRPr lang="en-US" dirty="0"/>
          </a:p>
        </p:txBody>
      </p:sp>
      <p:sp>
        <p:nvSpPr>
          <p:cNvPr id="1190915" name="Rectangle 3"/>
          <p:cNvSpPr>
            <a:spLocks noGrp="1" noChangeArrowheads="1"/>
          </p:cNvSpPr>
          <p:nvPr>
            <p:ph idx="1"/>
          </p:nvPr>
        </p:nvSpPr>
        <p:spPr>
          <a:xfrm>
            <a:off x="457200" y="2030219"/>
            <a:ext cx="8229600" cy="3775046"/>
          </a:xfrm>
        </p:spPr>
        <p:txBody>
          <a:bodyPr>
            <a:normAutofit/>
          </a:bodyPr>
          <a:lstStyle/>
          <a:p>
            <a:pPr eaLnBrk="1" hangingPunct="1">
              <a:lnSpc>
                <a:spcPct val="80000"/>
              </a:lnSpc>
              <a:defRPr/>
            </a:pPr>
            <a:r>
              <a:rPr lang="he-IL" sz="2400" dirty="0"/>
              <a:t>מחקרים מסוימים מראים אחוזי הפרעות אכילה נמוכים יותר בתרבויות לא-מערביות שבהן פחות דגש על רזון</a:t>
            </a:r>
          </a:p>
          <a:p>
            <a:pPr marL="0" indent="0" eaLnBrk="1" hangingPunct="1">
              <a:lnSpc>
                <a:spcPct val="80000"/>
              </a:lnSpc>
              <a:buNone/>
              <a:defRPr/>
            </a:pPr>
            <a:endParaRPr lang="he-IL" sz="2400" dirty="0"/>
          </a:p>
          <a:p>
            <a:pPr eaLnBrk="1" hangingPunct="1">
              <a:lnSpc>
                <a:spcPct val="80000"/>
              </a:lnSpc>
              <a:defRPr/>
            </a:pPr>
            <a:r>
              <a:rPr lang="he-IL" sz="2400" dirty="0"/>
              <a:t>50 נשים מצריות באוניברסיטה בלונדון לעומת 60 נשים מצריות מאוניברסיטאות בקהיר (</a:t>
            </a:r>
            <a:r>
              <a:rPr lang="en-US" sz="2400" dirty="0"/>
              <a:t>Nasser, 1986</a:t>
            </a:r>
            <a:r>
              <a:rPr lang="he-IL" sz="2400" dirty="0"/>
              <a:t>) – 12% לעומת 0%!</a:t>
            </a:r>
          </a:p>
          <a:p>
            <a:pPr marL="0" indent="0" eaLnBrk="1" hangingPunct="1">
              <a:lnSpc>
                <a:spcPct val="80000"/>
              </a:lnSpc>
              <a:buNone/>
              <a:defRPr/>
            </a:pPr>
            <a:endParaRPr lang="he-IL" sz="2400" dirty="0"/>
          </a:p>
          <a:p>
            <a:pPr eaLnBrk="1" hangingPunct="1">
              <a:lnSpc>
                <a:spcPct val="80000"/>
              </a:lnSpc>
              <a:defRPr/>
            </a:pPr>
            <a:r>
              <a:rPr lang="he-IL" sz="2400" dirty="0"/>
              <a:t>גם נשים אסייתיות שהיגרו לארה"ב</a:t>
            </a:r>
            <a:endParaRPr lang="en-US" sz="2400" dirty="0"/>
          </a:p>
        </p:txBody>
      </p:sp>
    </p:spTree>
  </p:cSld>
  <p:clrMapOvr>
    <a:masterClrMapping/>
  </p:clrMapOvr>
  <p:transition spd="slow">
    <p:push dir="u"/>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he-IL" dirty="0"/>
              <a:t>מחקרים בין-תרבותיים</a:t>
            </a:r>
          </a:p>
        </p:txBody>
      </p:sp>
      <p:sp>
        <p:nvSpPr>
          <p:cNvPr id="3" name="Content Placeholder 2"/>
          <p:cNvSpPr>
            <a:spLocks noGrp="1"/>
          </p:cNvSpPr>
          <p:nvPr>
            <p:ph idx="1"/>
          </p:nvPr>
        </p:nvSpPr>
        <p:spPr>
          <a:xfrm>
            <a:off x="827584" y="2492896"/>
            <a:ext cx="7787208" cy="2088232"/>
          </a:xfrm>
        </p:spPr>
        <p:txBody>
          <a:bodyPr>
            <a:normAutofit/>
          </a:bodyPr>
          <a:lstStyle/>
          <a:p>
            <a:pPr>
              <a:defRPr/>
            </a:pPr>
            <a:r>
              <a:rPr lang="he-IL" sz="2400" dirty="0"/>
              <a:t>מטה-אנליזה (</a:t>
            </a:r>
            <a:r>
              <a:rPr lang="en-US" sz="2400" dirty="0"/>
              <a:t>Keel &amp; </a:t>
            </a:r>
            <a:r>
              <a:rPr lang="en-US" sz="2400" dirty="0" err="1"/>
              <a:t>Klump</a:t>
            </a:r>
            <a:r>
              <a:rPr lang="en-US" sz="2400" dirty="0"/>
              <a:t>, 2003</a:t>
            </a:r>
            <a:r>
              <a:rPr lang="he-IL" sz="2400" dirty="0"/>
              <a:t>) מצאה דווקא אחוזים דומים של </a:t>
            </a:r>
            <a:r>
              <a:rPr lang="en-US" sz="2400" dirty="0"/>
              <a:t>AN</a:t>
            </a:r>
            <a:r>
              <a:rPr lang="he-IL" sz="2400" dirty="0"/>
              <a:t> בתרבויות שונות, כולל גם תרבויות לא מערביות (קוריאה, אתיופיה, ניגריה, הודו, יפן) אך לא </a:t>
            </a:r>
            <a:r>
              <a:rPr lang="en-US" sz="2400" dirty="0"/>
              <a:t>BN</a:t>
            </a:r>
            <a:r>
              <a:rPr lang="he-IL" sz="2400" dirty="0"/>
              <a:t>!</a:t>
            </a:r>
          </a:p>
          <a:p>
            <a:pPr>
              <a:buNone/>
              <a:defRPr/>
            </a:pPr>
            <a:endParaRPr lang="he-IL" sz="2400" dirty="0"/>
          </a:p>
        </p:txBody>
      </p:sp>
    </p:spTree>
  </p:cSld>
  <p:clrMapOvr>
    <a:masterClrMapping/>
  </p:clrMapOvr>
  <p:transition spd="slow">
    <p:push dir="u"/>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404664"/>
            <a:ext cx="7680960" cy="1371600"/>
          </a:xfrm>
        </p:spPr>
        <p:txBody>
          <a:bodyPr/>
          <a:lstStyle/>
          <a:p>
            <a:pPr algn="ctr">
              <a:defRPr/>
            </a:pPr>
            <a:r>
              <a:rPr lang="he-IL" dirty="0"/>
              <a:t>מחקרים בין-תרבותיים</a:t>
            </a:r>
          </a:p>
        </p:txBody>
      </p:sp>
      <p:sp>
        <p:nvSpPr>
          <p:cNvPr id="3" name="Content Placeholder 2"/>
          <p:cNvSpPr>
            <a:spLocks noGrp="1"/>
          </p:cNvSpPr>
          <p:nvPr>
            <p:ph idx="1"/>
          </p:nvPr>
        </p:nvSpPr>
        <p:spPr>
          <a:xfrm>
            <a:off x="899592" y="1772856"/>
            <a:ext cx="7787208" cy="4525963"/>
          </a:xfrm>
        </p:spPr>
        <p:txBody>
          <a:bodyPr/>
          <a:lstStyle/>
          <a:p>
            <a:pPr>
              <a:defRPr/>
            </a:pPr>
            <a:r>
              <a:rPr lang="he-IL" sz="2400" dirty="0"/>
              <a:t>נראה כי סימפטומים מסוימים הם תלויי-תרבות, יותר מאשר אבחנה שלמה</a:t>
            </a:r>
          </a:p>
          <a:p>
            <a:pPr>
              <a:defRPr/>
            </a:pPr>
            <a:r>
              <a:rPr lang="he-IL" sz="2400" dirty="0"/>
              <a:t>סימפטומים כגון בולמוסי אכילה או טיהור נמצאו קשורים לחשיפה תרבותית</a:t>
            </a:r>
          </a:p>
          <a:p>
            <a:pPr>
              <a:buNone/>
              <a:defRPr/>
            </a:pPr>
            <a:endParaRPr lang="he-IL" sz="2800" dirty="0"/>
          </a:p>
          <a:p>
            <a:pPr>
              <a:defRPr/>
            </a:pPr>
            <a:r>
              <a:rPr lang="he-IL" sz="2400" dirty="0"/>
              <a:t>מחקר על האי פיג'י </a:t>
            </a:r>
            <a:r>
              <a:rPr lang="he-IL" sz="1800" dirty="0"/>
              <a:t>(</a:t>
            </a:r>
            <a:r>
              <a:rPr lang="de-DE" sz="1800" dirty="0"/>
              <a:t>Becker, Burwell, Gilman, Herzog, &amp; Hamburg, 2002</a:t>
            </a:r>
            <a:r>
              <a:rPr lang="he-IL" sz="1800" dirty="0"/>
              <a:t>) </a:t>
            </a:r>
            <a:r>
              <a:rPr lang="he-IL" sz="2400" dirty="0"/>
              <a:t>והשפעות החשיפה לטלוויזיה:</a:t>
            </a:r>
          </a:p>
          <a:p>
            <a:pPr>
              <a:defRPr/>
            </a:pPr>
            <a:r>
              <a:rPr lang="he-IL" sz="2400" dirty="0"/>
              <a:t>7.9% לעומת 4.6% בולמוסים (1995 עד 1998)</a:t>
            </a:r>
          </a:p>
          <a:p>
            <a:pPr>
              <a:defRPr/>
            </a:pPr>
            <a:r>
              <a:rPr lang="he-IL" sz="2400" dirty="0"/>
              <a:t>0% לעומת 11.3% הקאות!</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544" y="4221088"/>
            <a:ext cx="3515883" cy="2636912"/>
          </a:xfrm>
          <a:prstGeom prst="rect">
            <a:avLst/>
          </a:prstGeom>
        </p:spPr>
      </p:pic>
    </p:spTree>
  </p:cSld>
  <p:clrMapOvr>
    <a:masterClrMapping/>
  </p:clrMapOvr>
  <p:transition spd="slow">
    <p:push di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60648"/>
            <a:ext cx="7680960" cy="1371600"/>
          </a:xfrm>
        </p:spPr>
        <p:txBody>
          <a:bodyPr/>
          <a:lstStyle/>
          <a:p>
            <a:pPr algn="ctr">
              <a:defRPr/>
            </a:pPr>
            <a:r>
              <a:rPr lang="he-IL" dirty="0"/>
              <a:t>מחקרים בין-תרבותיים</a:t>
            </a:r>
          </a:p>
        </p:txBody>
      </p:sp>
      <p:sp>
        <p:nvSpPr>
          <p:cNvPr id="3" name="Content Placeholder 2"/>
          <p:cNvSpPr>
            <a:spLocks noGrp="1"/>
          </p:cNvSpPr>
          <p:nvPr>
            <p:ph idx="1"/>
          </p:nvPr>
        </p:nvSpPr>
        <p:spPr>
          <a:xfrm>
            <a:off x="1547664" y="1601416"/>
            <a:ext cx="7200800" cy="5256584"/>
          </a:xfrm>
        </p:spPr>
        <p:txBody>
          <a:bodyPr>
            <a:normAutofit/>
          </a:bodyPr>
          <a:lstStyle/>
          <a:p>
            <a:pPr>
              <a:defRPr/>
            </a:pPr>
            <a:r>
              <a:rPr lang="he-IL" sz="2400" dirty="0"/>
              <a:t>המוטיבציה להרעבה יכולה להשתנות תרבותית</a:t>
            </a:r>
          </a:p>
          <a:p>
            <a:pPr>
              <a:defRPr/>
            </a:pPr>
            <a:r>
              <a:rPr lang="he-IL" sz="2400" dirty="0"/>
              <a:t>ישנן תרבויות בהן יש הפרעה דומה אך ללא אלמנט ה-</a:t>
            </a:r>
            <a:r>
              <a:rPr lang="en-US" sz="2400" dirty="0"/>
              <a:t>"fat-phobia”</a:t>
            </a:r>
            <a:r>
              <a:rPr lang="he-IL" sz="2400" dirty="0"/>
              <a:t> אלא הסבר אחר (למשל, עיכול)</a:t>
            </a:r>
          </a:p>
          <a:p>
            <a:pPr>
              <a:defRPr/>
            </a:pPr>
            <a:r>
              <a:rPr lang="he-IL" sz="2400" dirty="0"/>
              <a:t>למשל הודו, המזרח הרחוק, מיעוטים לטיניים בארה"ב</a:t>
            </a:r>
          </a:p>
          <a:p>
            <a:pPr>
              <a:defRPr/>
            </a:pPr>
            <a:endParaRPr lang="he-IL" sz="2400" dirty="0"/>
          </a:p>
          <a:p>
            <a:pPr>
              <a:defRPr/>
            </a:pPr>
            <a:r>
              <a:rPr lang="he-IL" sz="2400" dirty="0"/>
              <a:t>בימי הביניים – </a:t>
            </a:r>
            <a:r>
              <a:rPr lang="en-US" sz="2400" dirty="0"/>
              <a:t>Anorexia Mirabilis</a:t>
            </a:r>
            <a:r>
              <a:rPr lang="he-IL" sz="2400" dirty="0"/>
              <a:t> (חוסר תיאבון פלאי) – </a:t>
            </a:r>
            <a:r>
              <a:rPr lang="en-US" sz="2400" dirty="0"/>
              <a:t>miraculous maids </a:t>
            </a:r>
            <a:r>
              <a:rPr lang="he-IL" sz="2400" dirty="0"/>
              <a:t> שצמו ממניעים דתיים</a:t>
            </a:r>
          </a:p>
          <a:p>
            <a:pPr>
              <a:defRPr/>
            </a:pPr>
            <a:r>
              <a:rPr lang="he-IL" sz="2400" dirty="0"/>
              <a:t>נקשר לקדושה ואדיקות</a:t>
            </a:r>
          </a:p>
          <a:p>
            <a:pPr>
              <a:defRPr/>
            </a:pPr>
            <a:endParaRPr lang="he-IL" sz="2400" dirty="0"/>
          </a:p>
          <a:p>
            <a:pPr>
              <a:defRPr/>
            </a:pPr>
            <a:r>
              <a:rPr lang="he-IL" sz="2400" dirty="0"/>
              <a:t>נראה כי החשש מהשמנה זה מה שתלוי-תרבות</a:t>
            </a:r>
          </a:p>
        </p:txBody>
      </p:sp>
      <p:pic>
        <p:nvPicPr>
          <p:cNvPr id="4" name="תמונה 3" descr="IMG_0381-e1362433753862.jpg"/>
          <p:cNvPicPr>
            <a:picLocks noChangeAspect="1"/>
          </p:cNvPicPr>
          <p:nvPr/>
        </p:nvPicPr>
        <p:blipFill>
          <a:blip r:embed="rId3" cstate="print"/>
          <a:stretch>
            <a:fillRect/>
          </a:stretch>
        </p:blipFill>
        <p:spPr>
          <a:xfrm>
            <a:off x="323528" y="4365104"/>
            <a:ext cx="1635646" cy="21808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15179" y="4797152"/>
            <a:ext cx="1638640" cy="8640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fade">
                                      <p:cBhvr>
                                        <p:cTn id="13" dur="500"/>
                                        <p:tgtEl>
                                          <p:spTgt spid="3">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2962" name="Rectangle 2"/>
          <p:cNvSpPr>
            <a:spLocks noGrp="1" noChangeArrowheads="1"/>
          </p:cNvSpPr>
          <p:nvPr>
            <p:ph type="title"/>
          </p:nvPr>
        </p:nvSpPr>
        <p:spPr>
          <a:xfrm>
            <a:off x="733143" y="257200"/>
            <a:ext cx="7680960" cy="1371600"/>
          </a:xfrm>
        </p:spPr>
        <p:txBody>
          <a:bodyPr>
            <a:normAutofit/>
          </a:bodyPr>
          <a:lstStyle/>
          <a:p>
            <a:pPr algn="ctr">
              <a:defRPr/>
            </a:pPr>
            <a:r>
              <a:rPr lang="he-IL" sz="4000" dirty="0"/>
              <a:t>המודל הביו-פסיכו-סוציאלי ההתפתחותי של </a:t>
            </a:r>
            <a:r>
              <a:rPr lang="en-US" sz="4000" dirty="0" err="1"/>
              <a:t>Strober</a:t>
            </a:r>
            <a:endParaRPr lang="en-US" sz="4000" dirty="0"/>
          </a:p>
        </p:txBody>
      </p:sp>
      <p:sp>
        <p:nvSpPr>
          <p:cNvPr id="1192963" name="Rectangle 3"/>
          <p:cNvSpPr>
            <a:spLocks noGrp="1" noChangeArrowheads="1"/>
          </p:cNvSpPr>
          <p:nvPr>
            <p:ph idx="1"/>
          </p:nvPr>
        </p:nvSpPr>
        <p:spPr/>
        <p:txBody>
          <a:bodyPr/>
          <a:lstStyle/>
          <a:p>
            <a:pPr eaLnBrk="1" hangingPunct="1">
              <a:lnSpc>
                <a:spcPct val="80000"/>
              </a:lnSpc>
              <a:buFontTx/>
              <a:buNone/>
              <a:defRPr/>
            </a:pPr>
            <a:r>
              <a:rPr lang="en-US" sz="2000" dirty="0"/>
              <a:t>	</a:t>
            </a:r>
          </a:p>
        </p:txBody>
      </p:sp>
      <p:sp>
        <p:nvSpPr>
          <p:cNvPr id="6" name="Content Placeholder 2"/>
          <p:cNvSpPr txBox="1">
            <a:spLocks/>
          </p:cNvSpPr>
          <p:nvPr/>
        </p:nvSpPr>
        <p:spPr>
          <a:xfrm>
            <a:off x="971600" y="1916832"/>
            <a:ext cx="7787208" cy="4608512"/>
          </a:xfrm>
          <a:prstGeom prst="rect">
            <a:avLst/>
          </a:prstGeom>
        </p:spPr>
        <p:txBody>
          <a:bodyPr vert="horz" lIns="91440" tIns="45720" rIns="91440" bIns="45720" rtlCol="1">
            <a:normAutofit/>
          </a:bodyPr>
          <a:lstStyle/>
          <a:p>
            <a:pPr marL="342900" marR="0" lvl="0" indent="-342900" algn="r" defTabSz="914400" rtl="1" eaLnBrk="1" fontAlgn="auto" latinLnBrk="0" hangingPunct="1">
              <a:lnSpc>
                <a:spcPct val="100000"/>
              </a:lnSpc>
              <a:spcBef>
                <a:spcPct val="20000"/>
              </a:spcBef>
              <a:spcAft>
                <a:spcPts val="0"/>
              </a:spcAft>
              <a:buClrTx/>
              <a:buSzTx/>
              <a:buFont typeface="Arial" panose="020B0604020202020204" pitchFamily="34" charset="0"/>
              <a:buChar char="•"/>
              <a:tabLst/>
              <a:defRPr/>
            </a:pPr>
            <a:r>
              <a:rPr lang="he-IL" sz="2400" dirty="0">
                <a:solidFill>
                  <a:schemeClr val="tx1"/>
                </a:solidFill>
                <a:latin typeface="+mn-lt"/>
                <a:cs typeface="+mn-cs"/>
              </a:rPr>
              <a:t>אינטראקציה בין אישיות (נקבעת גם גנטית), חוויות הקשורות לגיל, סביבה משפחתית, והשפעות חברתיות</a:t>
            </a:r>
          </a:p>
          <a:p>
            <a:pPr marL="342900" marR="0" lvl="0" indent="-342900" algn="r" defTabSz="914400" rtl="1"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he-IL" sz="24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r" defTabSz="914400" rtl="1" eaLnBrk="1" fontAlgn="auto" latinLnBrk="0" hangingPunct="1">
              <a:lnSpc>
                <a:spcPct val="100000"/>
              </a:lnSpc>
              <a:spcBef>
                <a:spcPct val="20000"/>
              </a:spcBef>
              <a:spcAft>
                <a:spcPts val="0"/>
              </a:spcAft>
              <a:buClrTx/>
              <a:buSzTx/>
              <a:buFont typeface="Arial" panose="020B0604020202020204" pitchFamily="34" charset="0"/>
              <a:buChar char="•"/>
              <a:tabLst/>
              <a:defRPr/>
            </a:pPr>
            <a:r>
              <a:rPr lang="he-IL" sz="2400" i="1" dirty="0">
                <a:solidFill>
                  <a:schemeClr val="tx1"/>
                </a:solidFill>
                <a:latin typeface="+mn-lt"/>
                <a:cs typeface="+mn-cs"/>
              </a:rPr>
              <a:t>תכונות אישיות המקושרות ל-</a:t>
            </a:r>
            <a:r>
              <a:rPr lang="en-US" sz="2400" i="1" dirty="0">
                <a:solidFill>
                  <a:schemeClr val="tx1"/>
                </a:solidFill>
                <a:latin typeface="+mn-lt"/>
                <a:cs typeface="+mn-cs"/>
              </a:rPr>
              <a:t>AN</a:t>
            </a:r>
            <a:r>
              <a:rPr lang="he-IL" sz="2400" i="1" dirty="0">
                <a:solidFill>
                  <a:schemeClr val="tx1"/>
                </a:solidFill>
                <a:latin typeface="+mn-lt"/>
                <a:cs typeface="+mn-cs"/>
              </a:rPr>
              <a:t> (מהוות </a:t>
            </a:r>
            <a:r>
              <a:rPr lang="he-IL" sz="2400" i="1" u="sng" dirty="0">
                <a:solidFill>
                  <a:schemeClr val="tx1"/>
                </a:solidFill>
                <a:latin typeface="+mn-lt"/>
                <a:cs typeface="+mn-cs"/>
              </a:rPr>
              <a:t>פגיעות</a:t>
            </a:r>
            <a:r>
              <a:rPr lang="he-IL" sz="2400" i="1" dirty="0">
                <a:solidFill>
                  <a:schemeClr val="tx1"/>
                </a:solidFill>
                <a:latin typeface="+mn-lt"/>
                <a:cs typeface="+mn-cs"/>
              </a:rPr>
              <a:t>):</a:t>
            </a:r>
          </a:p>
          <a:p>
            <a:pPr marL="342900" marR="0" lvl="0" indent="-342900" algn="r" defTabSz="914400" rtl="1"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he-IL" sz="2400" b="0" i="0" u="none" strike="noStrike" kern="1200" cap="none" spc="0" normalizeH="0" baseline="0" noProof="0" dirty="0">
                <a:ln>
                  <a:noFill/>
                </a:ln>
                <a:solidFill>
                  <a:schemeClr val="tx1"/>
                </a:solidFill>
                <a:effectLst/>
                <a:uLnTx/>
                <a:uFillTx/>
                <a:latin typeface="+mn-lt"/>
                <a:ea typeface="+mn-ea"/>
                <a:cs typeface="+mn-cs"/>
              </a:rPr>
              <a:t>איפוק</a:t>
            </a:r>
            <a:r>
              <a:rPr kumimoji="0" lang="he-IL" sz="2400" b="0" i="0" u="none" strike="noStrike" kern="1200" cap="none" spc="0" normalizeH="0" noProof="0" dirty="0">
                <a:ln>
                  <a:noFill/>
                </a:ln>
                <a:solidFill>
                  <a:schemeClr val="tx1"/>
                </a:solidFill>
                <a:effectLst/>
                <a:uLnTx/>
                <a:uFillTx/>
                <a:latin typeface="+mn-lt"/>
                <a:ea typeface="+mn-ea"/>
                <a:cs typeface="+mn-cs"/>
              </a:rPr>
              <a:t> רגשי, </a:t>
            </a:r>
            <a:r>
              <a:rPr kumimoji="0" lang="he-IL" sz="2400" b="0" i="0" u="none" strike="noStrike" kern="1200" cap="none" spc="0" normalizeH="0" noProof="0" dirty="0" err="1">
                <a:ln>
                  <a:noFill/>
                </a:ln>
                <a:solidFill>
                  <a:schemeClr val="tx1"/>
                </a:solidFill>
                <a:effectLst/>
                <a:uLnTx/>
                <a:uFillTx/>
                <a:latin typeface="+mn-lt"/>
                <a:ea typeface="+mn-ea"/>
                <a:cs typeface="+mn-cs"/>
              </a:rPr>
              <a:t>אינהיבציה</a:t>
            </a:r>
            <a:endParaRPr kumimoji="0" lang="he-IL" sz="2400" b="0" i="0" u="none" strike="noStrike" kern="1200" cap="none" spc="0" normalizeH="0" noProof="0" dirty="0">
              <a:ln>
                <a:noFill/>
              </a:ln>
              <a:solidFill>
                <a:schemeClr val="tx1"/>
              </a:solidFill>
              <a:effectLst/>
              <a:uLnTx/>
              <a:uFillTx/>
              <a:latin typeface="+mn-lt"/>
              <a:ea typeface="+mn-ea"/>
              <a:cs typeface="+mn-cs"/>
            </a:endParaRPr>
          </a:p>
          <a:p>
            <a:pPr marL="342900" marR="0" lvl="0" indent="-342900" algn="r" defTabSz="914400" rtl="1" eaLnBrk="1" fontAlgn="auto" latinLnBrk="0" hangingPunct="1">
              <a:lnSpc>
                <a:spcPct val="100000"/>
              </a:lnSpc>
              <a:spcBef>
                <a:spcPct val="20000"/>
              </a:spcBef>
              <a:spcAft>
                <a:spcPts val="0"/>
              </a:spcAft>
              <a:buClrTx/>
              <a:buSzTx/>
              <a:buFont typeface="Arial" panose="020B0604020202020204" pitchFamily="34" charset="0"/>
              <a:buChar char="•"/>
              <a:tabLst/>
              <a:defRPr/>
            </a:pPr>
            <a:r>
              <a:rPr lang="he-IL" sz="2400" baseline="0" dirty="0">
                <a:solidFill>
                  <a:schemeClr val="tx1"/>
                </a:solidFill>
                <a:latin typeface="+mn-lt"/>
                <a:cs typeface="+mn-cs"/>
              </a:rPr>
              <a:t>העדפה</a:t>
            </a:r>
            <a:r>
              <a:rPr lang="he-IL" sz="2400" dirty="0">
                <a:solidFill>
                  <a:schemeClr val="tx1"/>
                </a:solidFill>
                <a:latin typeface="+mn-lt"/>
                <a:cs typeface="+mn-cs"/>
              </a:rPr>
              <a:t> לרוטינה, קושי עם שינוי</a:t>
            </a:r>
          </a:p>
          <a:p>
            <a:pPr marL="342900" marR="0" lvl="0" indent="-342900" algn="r" defTabSz="914400" rtl="1"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he-IL" sz="2400" b="0" i="0" u="none" strike="noStrike" kern="1200" cap="none" spc="0" normalizeH="0" baseline="0" noProof="0" dirty="0">
                <a:ln>
                  <a:noFill/>
                </a:ln>
                <a:solidFill>
                  <a:schemeClr val="tx1"/>
                </a:solidFill>
                <a:effectLst/>
                <a:uLnTx/>
                <a:uFillTx/>
                <a:latin typeface="+mn-lt"/>
                <a:ea typeface="+mn-ea"/>
                <a:cs typeface="+mn-cs"/>
              </a:rPr>
              <a:t>קונפורמיזם</a:t>
            </a:r>
          </a:p>
          <a:p>
            <a:pPr marL="342900" marR="0" lvl="0" indent="-342900" algn="r" defTabSz="914400" rtl="1" eaLnBrk="1" fontAlgn="auto" latinLnBrk="0" hangingPunct="1">
              <a:lnSpc>
                <a:spcPct val="100000"/>
              </a:lnSpc>
              <a:spcBef>
                <a:spcPct val="20000"/>
              </a:spcBef>
              <a:spcAft>
                <a:spcPts val="0"/>
              </a:spcAft>
              <a:buClrTx/>
              <a:buSzTx/>
              <a:buFont typeface="Arial" panose="020B0604020202020204" pitchFamily="34" charset="0"/>
              <a:buChar char="•"/>
              <a:tabLst/>
              <a:defRPr/>
            </a:pPr>
            <a:r>
              <a:rPr lang="he-IL" sz="2400" dirty="0">
                <a:solidFill>
                  <a:schemeClr val="tx1"/>
                </a:solidFill>
                <a:latin typeface="+mn-lt"/>
                <a:cs typeface="+mn-cs"/>
              </a:rPr>
              <a:t>נטייה להימנע מסיכון, עוררות-יתר מאירועים מלחיצים</a:t>
            </a:r>
          </a:p>
          <a:p>
            <a:pPr marL="342900" marR="0" lvl="0" indent="-342900" algn="r" defTabSz="914400" rtl="1"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he-IL" sz="2400" b="0" i="0" u="none" strike="noStrike" kern="1200" cap="none" spc="0" normalizeH="0" baseline="0" noProof="0" dirty="0" err="1">
                <a:ln>
                  <a:noFill/>
                </a:ln>
                <a:solidFill>
                  <a:schemeClr val="tx1"/>
                </a:solidFill>
                <a:effectLst/>
                <a:uLnTx/>
                <a:uFillTx/>
                <a:latin typeface="+mn-lt"/>
                <a:ea typeface="+mn-ea"/>
                <a:cs typeface="+mn-cs"/>
              </a:rPr>
              <a:t>רומינציה</a:t>
            </a:r>
            <a:r>
              <a:rPr kumimoji="0" lang="he-IL" sz="2400" b="0" i="0" u="none" strike="noStrike" kern="1200" cap="none" spc="0" normalizeH="0" baseline="0" noProof="0" dirty="0">
                <a:ln>
                  <a:noFill/>
                </a:ln>
                <a:solidFill>
                  <a:schemeClr val="tx1"/>
                </a:solidFill>
                <a:effectLst/>
                <a:uLnTx/>
                <a:uFillTx/>
                <a:latin typeface="+mn-lt"/>
                <a:ea typeface="+mn-ea"/>
                <a:cs typeface="+mn-cs"/>
              </a:rPr>
              <a:t>,</a:t>
            </a:r>
            <a:r>
              <a:rPr kumimoji="0" lang="he-IL" sz="2400" b="0" i="0" u="none" strike="noStrike" kern="1200" cap="none" spc="0" normalizeH="0" noProof="0" dirty="0">
                <a:ln>
                  <a:noFill/>
                </a:ln>
                <a:solidFill>
                  <a:schemeClr val="tx1"/>
                </a:solidFill>
                <a:effectLst/>
                <a:uLnTx/>
                <a:uFillTx/>
                <a:latin typeface="+mn-lt"/>
                <a:ea typeface="+mn-ea"/>
                <a:cs typeface="+mn-cs"/>
              </a:rPr>
              <a:t> פרפקציוניזם</a:t>
            </a:r>
            <a:endParaRPr kumimoji="0" lang="he-IL" sz="2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push dir="u"/>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2962" name="Rectangle 2"/>
          <p:cNvSpPr>
            <a:spLocks noGrp="1" noChangeArrowheads="1"/>
          </p:cNvSpPr>
          <p:nvPr>
            <p:ph type="title"/>
          </p:nvPr>
        </p:nvSpPr>
        <p:spPr>
          <a:xfrm>
            <a:off x="755576" y="436947"/>
            <a:ext cx="7680960" cy="1371600"/>
          </a:xfrm>
        </p:spPr>
        <p:txBody>
          <a:bodyPr>
            <a:normAutofit/>
          </a:bodyPr>
          <a:lstStyle/>
          <a:p>
            <a:pPr algn="ctr">
              <a:defRPr/>
            </a:pPr>
            <a:r>
              <a:rPr lang="he-IL" sz="4000" dirty="0"/>
              <a:t>המודל הביו-פסיכו-סוציאלי ההתפתחותי של </a:t>
            </a:r>
            <a:r>
              <a:rPr lang="en-US" sz="4000" dirty="0" err="1"/>
              <a:t>Strober</a:t>
            </a:r>
            <a:endParaRPr lang="en-US" sz="4000" dirty="0"/>
          </a:p>
        </p:txBody>
      </p:sp>
      <p:sp>
        <p:nvSpPr>
          <p:cNvPr id="6" name="Content Placeholder 2"/>
          <p:cNvSpPr txBox="1">
            <a:spLocks/>
          </p:cNvSpPr>
          <p:nvPr/>
        </p:nvSpPr>
        <p:spPr>
          <a:xfrm>
            <a:off x="467544" y="1988840"/>
            <a:ext cx="8075240" cy="4608512"/>
          </a:xfrm>
          <a:prstGeom prst="rect">
            <a:avLst/>
          </a:prstGeom>
        </p:spPr>
        <p:txBody>
          <a:bodyPr vert="horz" lIns="91440" tIns="45720" rIns="91440" bIns="45720" rtlCol="1">
            <a:normAutofit/>
          </a:bodyPr>
          <a:lstStyle/>
          <a:p>
            <a:pPr marL="342900" marR="0" lvl="0" indent="-342900" algn="r" defTabSz="914400" rtl="1" eaLnBrk="1" fontAlgn="auto" latinLnBrk="0" hangingPunct="1">
              <a:lnSpc>
                <a:spcPct val="100000"/>
              </a:lnSpc>
              <a:spcBef>
                <a:spcPct val="20000"/>
              </a:spcBef>
              <a:spcAft>
                <a:spcPts val="0"/>
              </a:spcAft>
              <a:buClrTx/>
              <a:buSzTx/>
              <a:tabLst/>
              <a:defRPr/>
            </a:pPr>
            <a:r>
              <a:rPr lang="he-IL" sz="2400" i="1" noProof="0" dirty="0">
                <a:solidFill>
                  <a:schemeClr val="tx1"/>
                </a:solidFill>
                <a:latin typeface="+mn-lt"/>
                <a:cs typeface="+mn-cs"/>
              </a:rPr>
              <a:t>+ דרישות גיל ההתבגרות:</a:t>
            </a:r>
          </a:p>
          <a:p>
            <a:pPr marL="342900" marR="0" lvl="0" indent="-342900" algn="r" defTabSz="914400" rtl="1" eaLnBrk="1" fontAlgn="auto" latinLnBrk="0" hangingPunct="1">
              <a:lnSpc>
                <a:spcPct val="100000"/>
              </a:lnSpc>
              <a:spcBef>
                <a:spcPct val="20000"/>
              </a:spcBef>
              <a:spcAft>
                <a:spcPts val="0"/>
              </a:spcAft>
              <a:buClrTx/>
              <a:buSzTx/>
              <a:buFont typeface="Arial" panose="020B0604020202020204" pitchFamily="34" charset="0"/>
              <a:buChar char="•"/>
              <a:tabLst/>
              <a:defRPr/>
            </a:pPr>
            <a:endParaRPr lang="he-IL" sz="2400" i="1" noProof="0" dirty="0">
              <a:solidFill>
                <a:schemeClr val="tx1"/>
              </a:solidFill>
              <a:latin typeface="+mn-lt"/>
              <a:cs typeface="+mn-cs"/>
            </a:endParaRPr>
          </a:p>
          <a:p>
            <a:pPr marL="342900" marR="0" lvl="0" indent="-342900" algn="r" defTabSz="914400" rtl="1"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he-IL" sz="2400" b="0" i="0" u="none" strike="noStrike" kern="1200" cap="none" spc="0" normalizeH="0" baseline="0" noProof="0" dirty="0">
                <a:ln>
                  <a:noFill/>
                </a:ln>
                <a:solidFill>
                  <a:schemeClr val="tx1"/>
                </a:solidFill>
                <a:effectLst/>
                <a:uLnTx/>
                <a:uFillTx/>
                <a:latin typeface="+mn-lt"/>
                <a:ea typeface="+mn-ea"/>
                <a:cs typeface="+mn-cs"/>
              </a:rPr>
              <a:t>התנהגות אינסטינקטיבית</a:t>
            </a:r>
          </a:p>
          <a:p>
            <a:pPr marL="342900" marR="0" lvl="0" indent="-342900" algn="r" defTabSz="914400" rtl="1" eaLnBrk="1" fontAlgn="auto" latinLnBrk="0" hangingPunct="1">
              <a:lnSpc>
                <a:spcPct val="100000"/>
              </a:lnSpc>
              <a:spcBef>
                <a:spcPct val="20000"/>
              </a:spcBef>
              <a:spcAft>
                <a:spcPts val="0"/>
              </a:spcAft>
              <a:buClrTx/>
              <a:buSzTx/>
              <a:buFont typeface="Arial" panose="020B0604020202020204" pitchFamily="34" charset="0"/>
              <a:buChar char="•"/>
              <a:tabLst/>
              <a:defRPr/>
            </a:pPr>
            <a:r>
              <a:rPr lang="he-IL" sz="2400" dirty="0">
                <a:solidFill>
                  <a:schemeClr val="tx1"/>
                </a:solidFill>
                <a:latin typeface="+mn-lt"/>
                <a:cs typeface="+mn-cs"/>
              </a:rPr>
              <a:t>העצמת והרחבת החוויה הרגשית</a:t>
            </a:r>
          </a:p>
          <a:p>
            <a:pPr marL="342900" marR="0" lvl="0" indent="-342900" algn="r" defTabSz="914400" rtl="1"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he-IL" sz="2400" b="0" i="0" u="none" strike="noStrike" kern="1200" cap="none" spc="0" normalizeH="0" baseline="0" noProof="0" dirty="0">
                <a:ln>
                  <a:noFill/>
                </a:ln>
                <a:solidFill>
                  <a:schemeClr val="tx1"/>
                </a:solidFill>
                <a:effectLst/>
                <a:uLnTx/>
                <a:uFillTx/>
                <a:latin typeface="+mn-lt"/>
                <a:ea typeface="+mn-ea"/>
                <a:cs typeface="+mn-cs"/>
              </a:rPr>
              <a:t>צורך בשייכות, אינטימיות</a:t>
            </a:r>
          </a:p>
          <a:p>
            <a:pPr marL="342900" marR="0" lvl="0" indent="-342900" algn="r" defTabSz="914400" rtl="1" eaLnBrk="1" fontAlgn="auto" latinLnBrk="0" hangingPunct="1">
              <a:lnSpc>
                <a:spcPct val="100000"/>
              </a:lnSpc>
              <a:spcBef>
                <a:spcPct val="20000"/>
              </a:spcBef>
              <a:spcAft>
                <a:spcPts val="0"/>
              </a:spcAft>
              <a:buClrTx/>
              <a:buSzTx/>
              <a:buFont typeface="Arial" panose="020B0604020202020204" pitchFamily="34" charset="0"/>
              <a:buChar char="•"/>
              <a:tabLst/>
              <a:defRPr/>
            </a:pPr>
            <a:r>
              <a:rPr lang="he-IL" sz="2400" dirty="0">
                <a:solidFill>
                  <a:schemeClr val="tx1"/>
                </a:solidFill>
                <a:latin typeface="+mn-lt"/>
                <a:cs typeface="+mn-cs"/>
              </a:rPr>
              <a:t>שינויים גופניים</a:t>
            </a:r>
          </a:p>
          <a:p>
            <a:pPr marL="342900" marR="0" lvl="0" indent="-342900" algn="r" defTabSz="914400" rtl="1"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he-IL" sz="24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r" defTabSz="914400" rtl="1" eaLnBrk="1" fontAlgn="auto" latinLnBrk="0" hangingPunct="1">
              <a:lnSpc>
                <a:spcPct val="100000"/>
              </a:lnSpc>
              <a:spcBef>
                <a:spcPct val="20000"/>
              </a:spcBef>
              <a:spcAft>
                <a:spcPts val="0"/>
              </a:spcAft>
              <a:buClrTx/>
              <a:buSzTx/>
              <a:tabLst/>
              <a:defRPr/>
            </a:pPr>
            <a:r>
              <a:rPr lang="he-IL" sz="2400" i="1" noProof="0" dirty="0">
                <a:solidFill>
                  <a:schemeClr val="tx1"/>
                </a:solidFill>
                <a:latin typeface="+mn-lt"/>
                <a:cs typeface="+mn-cs"/>
              </a:rPr>
              <a:t>+ סביבה משפחתית </a:t>
            </a:r>
            <a:r>
              <a:rPr lang="he-IL" sz="2400" noProof="0" dirty="0">
                <a:solidFill>
                  <a:schemeClr val="tx1"/>
                </a:solidFill>
                <a:latin typeface="+mn-lt"/>
                <a:cs typeface="+mn-cs"/>
              </a:rPr>
              <a:t>(צורך בסדר ושליטה, אי-ביטוי קונפליקטים)</a:t>
            </a:r>
          </a:p>
          <a:p>
            <a:pPr marL="342900" marR="0" lvl="0" indent="-342900" algn="r" defTabSz="914400" rtl="1" eaLnBrk="1" fontAlgn="auto" latinLnBrk="0" hangingPunct="1">
              <a:lnSpc>
                <a:spcPct val="100000"/>
              </a:lnSpc>
              <a:spcBef>
                <a:spcPct val="20000"/>
              </a:spcBef>
              <a:spcAft>
                <a:spcPts val="0"/>
              </a:spcAft>
              <a:buClrTx/>
              <a:buSzTx/>
              <a:tabLst/>
              <a:defRPr/>
            </a:pPr>
            <a:r>
              <a:rPr kumimoji="0" lang="he-IL" sz="2400" b="0" i="1" u="none" strike="noStrike" kern="1200" cap="none" spc="0" normalizeH="0" baseline="0" dirty="0">
                <a:ln>
                  <a:noFill/>
                </a:ln>
                <a:solidFill>
                  <a:schemeClr val="tx1"/>
                </a:solidFill>
                <a:effectLst/>
                <a:uLnTx/>
                <a:uFillTx/>
                <a:latin typeface="+mn-lt"/>
                <a:ea typeface="+mn-ea"/>
                <a:cs typeface="+mn-cs"/>
              </a:rPr>
              <a:t>+</a:t>
            </a:r>
            <a:r>
              <a:rPr kumimoji="0" lang="he-IL" sz="2400" b="0" i="1" u="none" strike="noStrike" kern="1200" cap="none" spc="0" normalizeH="0" dirty="0">
                <a:ln>
                  <a:noFill/>
                </a:ln>
                <a:solidFill>
                  <a:schemeClr val="tx1"/>
                </a:solidFill>
                <a:effectLst/>
                <a:uLnTx/>
                <a:uFillTx/>
                <a:latin typeface="+mn-lt"/>
                <a:ea typeface="+mn-ea"/>
                <a:cs typeface="+mn-cs"/>
              </a:rPr>
              <a:t> השפעה חברתית </a:t>
            </a:r>
            <a:r>
              <a:rPr kumimoji="0" lang="he-IL" sz="2400" b="0" u="none" strike="noStrike" kern="1200" cap="none" spc="0" normalizeH="0" dirty="0">
                <a:ln>
                  <a:noFill/>
                </a:ln>
                <a:solidFill>
                  <a:schemeClr val="tx1"/>
                </a:solidFill>
                <a:effectLst/>
                <a:uLnTx/>
                <a:uFillTx/>
                <a:latin typeface="+mn-lt"/>
                <a:ea typeface="+mn-ea"/>
                <a:cs typeface="+mn-cs"/>
              </a:rPr>
              <a:t>(רזון)</a:t>
            </a:r>
            <a:endParaRPr kumimoji="0" lang="he-IL" sz="2400" b="0" u="none" strike="noStrike" kern="1200" cap="none" spc="0" normalizeH="0" baseline="0" noProof="0" dirty="0">
              <a:ln>
                <a:noFill/>
              </a:ln>
              <a:solidFill>
                <a:schemeClr val="tx1"/>
              </a:solidFill>
              <a:effectLst/>
              <a:uLnTx/>
              <a:uFillTx/>
              <a:latin typeface="+mn-lt"/>
              <a:ea typeface="+mn-ea"/>
              <a:cs typeface="+mn-cs"/>
            </a:endParaRPr>
          </a:p>
        </p:txBody>
      </p:sp>
      <p:pic>
        <p:nvPicPr>
          <p:cNvPr id="5" name="תמונה 4" descr="הורד.jpg"/>
          <p:cNvPicPr>
            <a:picLocks noChangeAspect="1"/>
          </p:cNvPicPr>
          <p:nvPr/>
        </p:nvPicPr>
        <p:blipFill>
          <a:blip r:embed="rId3" cstate="print"/>
          <a:stretch>
            <a:fillRect/>
          </a:stretch>
        </p:blipFill>
        <p:spPr>
          <a:xfrm>
            <a:off x="467544" y="2683371"/>
            <a:ext cx="2838450" cy="16097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slow">
    <p:push dir="u"/>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9106" name="Rectangle 2"/>
          <p:cNvSpPr>
            <a:spLocks noGrp="1" noChangeArrowheads="1"/>
          </p:cNvSpPr>
          <p:nvPr>
            <p:ph type="title"/>
          </p:nvPr>
        </p:nvSpPr>
        <p:spPr>
          <a:xfrm>
            <a:off x="741864" y="260648"/>
            <a:ext cx="7680960" cy="1371600"/>
          </a:xfrm>
        </p:spPr>
        <p:txBody>
          <a:bodyPr/>
          <a:lstStyle/>
          <a:p>
            <a:pPr algn="ctr" eaLnBrk="1" hangingPunct="1">
              <a:defRPr/>
            </a:pPr>
            <a:r>
              <a:rPr lang="he-IL" dirty="0"/>
              <a:t>הפרעות אכילה:</a:t>
            </a:r>
            <a:r>
              <a:rPr lang="en-US" dirty="0"/>
              <a:t> </a:t>
            </a:r>
            <a:r>
              <a:rPr lang="he-IL" dirty="0"/>
              <a:t>ביולוגיה</a:t>
            </a:r>
            <a:endParaRPr lang="en-US" dirty="0"/>
          </a:p>
        </p:txBody>
      </p:sp>
      <p:sp>
        <p:nvSpPr>
          <p:cNvPr id="1199107" name="Rectangle 3"/>
          <p:cNvSpPr>
            <a:spLocks noGrp="1" noChangeArrowheads="1"/>
          </p:cNvSpPr>
          <p:nvPr>
            <p:ph idx="1"/>
          </p:nvPr>
        </p:nvSpPr>
        <p:spPr>
          <a:xfrm>
            <a:off x="467544" y="1484785"/>
            <a:ext cx="8229600" cy="3096344"/>
          </a:xfrm>
        </p:spPr>
        <p:txBody>
          <a:bodyPr>
            <a:normAutofit/>
          </a:bodyPr>
          <a:lstStyle/>
          <a:p>
            <a:pPr eaLnBrk="1" hangingPunct="1">
              <a:lnSpc>
                <a:spcPct val="150000"/>
              </a:lnSpc>
              <a:defRPr/>
            </a:pPr>
            <a:r>
              <a:rPr lang="he-IL" sz="2400" dirty="0"/>
              <a:t>סיכוי לפתח </a:t>
            </a:r>
            <a:r>
              <a:rPr lang="en-US" sz="2400" dirty="0"/>
              <a:t>AN</a:t>
            </a:r>
            <a:r>
              <a:rPr lang="he-IL" sz="2400" dirty="0"/>
              <a:t> גבוה פי 11.4 אם יש קרוב משפחה עם </a:t>
            </a:r>
            <a:r>
              <a:rPr lang="en-US" sz="2400" dirty="0"/>
              <a:t>AN</a:t>
            </a:r>
            <a:endParaRPr lang="he-IL" sz="2400" dirty="0"/>
          </a:p>
          <a:p>
            <a:pPr eaLnBrk="1" hangingPunct="1">
              <a:lnSpc>
                <a:spcPct val="150000"/>
              </a:lnSpc>
              <a:defRPr/>
            </a:pPr>
            <a:r>
              <a:rPr lang="he-IL" sz="2400" dirty="0"/>
              <a:t>סיכוי לפתח </a:t>
            </a:r>
            <a:r>
              <a:rPr lang="en-US" sz="2400" dirty="0"/>
              <a:t>BN</a:t>
            </a:r>
            <a:r>
              <a:rPr lang="he-IL" sz="2400" dirty="0"/>
              <a:t> גבוה פי 3.7 אם יש קרוב משפחה עם </a:t>
            </a:r>
            <a:r>
              <a:rPr lang="en-US" sz="2400" dirty="0"/>
              <a:t>BN</a:t>
            </a:r>
            <a:endParaRPr lang="he-IL" sz="2400" dirty="0"/>
          </a:p>
          <a:p>
            <a:pPr eaLnBrk="1" hangingPunct="1">
              <a:lnSpc>
                <a:spcPct val="150000"/>
              </a:lnSpc>
              <a:defRPr/>
            </a:pPr>
            <a:r>
              <a:rPr lang="he-IL" sz="2400" dirty="0"/>
              <a:t>אך קשה להסיק מכך מסקנות לגבי תורשה/סביבה…</a:t>
            </a:r>
          </a:p>
          <a:p>
            <a:pPr eaLnBrk="1" hangingPunct="1">
              <a:lnSpc>
                <a:spcPct val="150000"/>
              </a:lnSpc>
              <a:defRPr/>
            </a:pPr>
            <a:r>
              <a:rPr lang="he-IL" sz="2400" dirty="0"/>
              <a:t>יש צורך במחקרי תאומים</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5856" y="4221088"/>
            <a:ext cx="3021933" cy="2350392"/>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99107">
                                            <p:txEl>
                                              <p:pRg st="2" end="2"/>
                                            </p:txEl>
                                          </p:spTgt>
                                        </p:tgtEl>
                                        <p:attrNameLst>
                                          <p:attrName>style.visibility</p:attrName>
                                        </p:attrNameLst>
                                      </p:cBhvr>
                                      <p:to>
                                        <p:strVal val="visible"/>
                                      </p:to>
                                    </p:set>
                                    <p:animEffect transition="in" filter="fade">
                                      <p:cBhvr>
                                        <p:cTn id="7" dur="500"/>
                                        <p:tgtEl>
                                          <p:spTgt spid="1199107">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99107">
                                            <p:txEl>
                                              <p:pRg st="3" end="3"/>
                                            </p:txEl>
                                          </p:spTgt>
                                        </p:tgtEl>
                                        <p:attrNameLst>
                                          <p:attrName>style.visibility</p:attrName>
                                        </p:attrNameLst>
                                      </p:cBhvr>
                                      <p:to>
                                        <p:strVal val="visible"/>
                                      </p:to>
                                    </p:set>
                                    <p:animEffect transition="in" filter="fade">
                                      <p:cBhvr>
                                        <p:cTn id="10" dur="500"/>
                                        <p:tgtEl>
                                          <p:spTgt spid="1199107">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9106" name="Rectangle 2"/>
          <p:cNvSpPr>
            <a:spLocks noGrp="1" noChangeArrowheads="1"/>
          </p:cNvSpPr>
          <p:nvPr>
            <p:ph type="title"/>
          </p:nvPr>
        </p:nvSpPr>
        <p:spPr>
          <a:xfrm>
            <a:off x="741864" y="260648"/>
            <a:ext cx="7680960" cy="1371600"/>
          </a:xfrm>
        </p:spPr>
        <p:txBody>
          <a:bodyPr/>
          <a:lstStyle/>
          <a:p>
            <a:pPr algn="ctr" eaLnBrk="1" hangingPunct="1">
              <a:defRPr/>
            </a:pPr>
            <a:r>
              <a:rPr lang="he-IL" dirty="0"/>
              <a:t>הפרעות אכילה:</a:t>
            </a:r>
            <a:r>
              <a:rPr lang="en-US" dirty="0"/>
              <a:t> </a:t>
            </a:r>
            <a:r>
              <a:rPr lang="he-IL" dirty="0"/>
              <a:t>ביולוגיה</a:t>
            </a:r>
            <a:endParaRPr lang="en-US" dirty="0"/>
          </a:p>
        </p:txBody>
      </p:sp>
      <p:sp>
        <p:nvSpPr>
          <p:cNvPr id="1199107" name="Rectangle 3"/>
          <p:cNvSpPr>
            <a:spLocks noGrp="1" noChangeArrowheads="1"/>
          </p:cNvSpPr>
          <p:nvPr>
            <p:ph idx="1"/>
          </p:nvPr>
        </p:nvSpPr>
        <p:spPr>
          <a:xfrm>
            <a:off x="467544" y="1484784"/>
            <a:ext cx="8229600" cy="5102027"/>
          </a:xfrm>
        </p:spPr>
        <p:txBody>
          <a:bodyPr>
            <a:normAutofit/>
          </a:bodyPr>
          <a:lstStyle/>
          <a:p>
            <a:pPr eaLnBrk="1" hangingPunct="1">
              <a:lnSpc>
                <a:spcPct val="150000"/>
              </a:lnSpc>
              <a:defRPr/>
            </a:pPr>
            <a:r>
              <a:rPr lang="he-IL" sz="2400" dirty="0"/>
              <a:t>התאמה באנורקסיה בין תאומים מונוזיגוטיים הוא בממוצע 44%</a:t>
            </a:r>
          </a:p>
          <a:p>
            <a:pPr eaLnBrk="1" hangingPunct="1">
              <a:lnSpc>
                <a:spcPct val="150000"/>
              </a:lnSpc>
              <a:defRPr/>
            </a:pPr>
            <a:r>
              <a:rPr lang="he-IL" sz="2400" dirty="0"/>
              <a:t>בקרב תאומים דיזיגוטיים בממוצע 12.5%</a:t>
            </a:r>
          </a:p>
          <a:p>
            <a:pPr marL="0" indent="0" algn="l" eaLnBrk="1" hangingPunct="1">
              <a:lnSpc>
                <a:spcPct val="150000"/>
              </a:lnSpc>
              <a:buNone/>
              <a:defRPr/>
            </a:pPr>
            <a:r>
              <a:rPr lang="en-US" dirty="0"/>
              <a:t>(</a:t>
            </a:r>
            <a:r>
              <a:rPr lang="en-US" dirty="0" err="1"/>
              <a:t>Kipman</a:t>
            </a:r>
            <a:r>
              <a:rPr lang="en-US" dirty="0"/>
              <a:t> et al., 1999)</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5856" y="4221088"/>
            <a:ext cx="3021933" cy="2350392"/>
          </a:xfrm>
          <a:prstGeom prst="rect">
            <a:avLst/>
          </a:prstGeom>
        </p:spPr>
      </p:pic>
    </p:spTree>
    <p:extLst>
      <p:ext uri="{BB962C8B-B14F-4D97-AF65-F5344CB8AC3E}">
        <p14:creationId xmlns:p14="http://schemas.microsoft.com/office/powerpoint/2010/main" val="35129232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9106" name="Rectangle 2"/>
          <p:cNvSpPr>
            <a:spLocks noGrp="1" noChangeArrowheads="1"/>
          </p:cNvSpPr>
          <p:nvPr>
            <p:ph type="title"/>
          </p:nvPr>
        </p:nvSpPr>
        <p:spPr>
          <a:xfrm>
            <a:off x="741864" y="260648"/>
            <a:ext cx="7680960" cy="1371600"/>
          </a:xfrm>
        </p:spPr>
        <p:txBody>
          <a:bodyPr/>
          <a:lstStyle/>
          <a:p>
            <a:pPr algn="ctr" eaLnBrk="1" hangingPunct="1">
              <a:defRPr/>
            </a:pPr>
            <a:r>
              <a:rPr lang="he-IL" dirty="0"/>
              <a:t>הפרעות אכילה:</a:t>
            </a:r>
            <a:r>
              <a:rPr lang="en-US" dirty="0"/>
              <a:t> </a:t>
            </a:r>
            <a:r>
              <a:rPr lang="he-IL" dirty="0"/>
              <a:t>ביולוגיה</a:t>
            </a:r>
            <a:endParaRPr lang="en-US" dirty="0"/>
          </a:p>
        </p:txBody>
      </p:sp>
      <p:sp>
        <p:nvSpPr>
          <p:cNvPr id="1199107" name="Rectangle 3"/>
          <p:cNvSpPr>
            <a:spLocks noGrp="1" noChangeArrowheads="1"/>
          </p:cNvSpPr>
          <p:nvPr>
            <p:ph idx="1"/>
          </p:nvPr>
        </p:nvSpPr>
        <p:spPr>
          <a:xfrm>
            <a:off x="741864" y="1484784"/>
            <a:ext cx="7955280" cy="5102027"/>
          </a:xfrm>
        </p:spPr>
        <p:txBody>
          <a:bodyPr>
            <a:normAutofit/>
          </a:bodyPr>
          <a:lstStyle/>
          <a:p>
            <a:pPr eaLnBrk="1" hangingPunct="1">
              <a:lnSpc>
                <a:spcPct val="150000"/>
              </a:lnSpc>
              <a:defRPr/>
            </a:pPr>
            <a:r>
              <a:rPr lang="he-IL" sz="2400" dirty="0"/>
              <a:t>לגבי בולימיה, מחקר על מעל 2000 תאומות:</a:t>
            </a:r>
          </a:p>
          <a:p>
            <a:pPr eaLnBrk="1" hangingPunct="1">
              <a:lnSpc>
                <a:spcPct val="150000"/>
              </a:lnSpc>
              <a:defRPr/>
            </a:pPr>
            <a:r>
              <a:rPr lang="he-IL" sz="2400" dirty="0"/>
              <a:t>התאמה ב-</a:t>
            </a:r>
            <a:r>
              <a:rPr lang="en-US" sz="2400" dirty="0"/>
              <a:t>BN</a:t>
            </a:r>
            <a:r>
              <a:rPr lang="he-IL" sz="2400" dirty="0"/>
              <a:t> בקרב 9% </a:t>
            </a:r>
            <a:r>
              <a:rPr lang="he-IL" sz="2400" dirty="0" err="1"/>
              <a:t>מהדיזיגוטיות</a:t>
            </a:r>
            <a:r>
              <a:rPr lang="he-IL" sz="2400" dirty="0"/>
              <a:t> (לא-זהות) ו-23% </a:t>
            </a:r>
            <a:r>
              <a:rPr lang="he-IL" sz="2400" dirty="0" err="1"/>
              <a:t>מהמונוזיגוטיות</a:t>
            </a:r>
            <a:r>
              <a:rPr lang="he-IL" sz="2400" dirty="0"/>
              <a:t> (זהות)</a:t>
            </a:r>
          </a:p>
          <a:p>
            <a:pPr eaLnBrk="1" hangingPunct="1">
              <a:lnSpc>
                <a:spcPct val="150000"/>
              </a:lnSpc>
              <a:defRPr/>
            </a:pPr>
            <a:r>
              <a:rPr lang="he-IL" sz="2400" dirty="0"/>
              <a:t>ע"פ סקירות עדכניות של מחקרי אימוץ ותאומים, תורשה מסבירה כ-50% מהסיכוי לפתח </a:t>
            </a:r>
            <a:r>
              <a:rPr lang="en-US" sz="2400" dirty="0"/>
              <a:t>AN</a:t>
            </a:r>
            <a:r>
              <a:rPr lang="he-IL" sz="2400" dirty="0"/>
              <a:t> או </a:t>
            </a:r>
            <a:r>
              <a:rPr lang="en-US" sz="2400" dirty="0"/>
              <a:t>BN</a:t>
            </a:r>
            <a:endParaRPr lang="he-IL" sz="2400" dirty="0"/>
          </a:p>
          <a:p>
            <a:pPr eaLnBrk="1" hangingPunct="1">
              <a:lnSpc>
                <a:spcPct val="150000"/>
              </a:lnSpc>
              <a:defRPr/>
            </a:pPr>
            <a:r>
              <a:rPr lang="he-IL" sz="2400" dirty="0"/>
              <a:t>לא ברור בדיוק מה מועבר בתורשה?</a:t>
            </a:r>
          </a:p>
          <a:p>
            <a:pPr marL="0" indent="0" eaLnBrk="1" hangingPunct="1">
              <a:lnSpc>
                <a:spcPct val="150000"/>
              </a:lnSpc>
              <a:buNone/>
              <a:defRPr/>
            </a:pPr>
            <a:r>
              <a:rPr lang="he-IL" sz="2400" dirty="0"/>
              <a:t>	(תכונות אישיות? פגיעות גופנית?)</a:t>
            </a:r>
            <a:endParaRPr lang="en-US" sz="2400" dirty="0"/>
          </a:p>
        </p:txBody>
      </p:sp>
    </p:spTree>
    <p:extLst>
      <p:ext uri="{BB962C8B-B14F-4D97-AF65-F5344CB8AC3E}">
        <p14:creationId xmlns:p14="http://schemas.microsoft.com/office/powerpoint/2010/main" val="3346535853"/>
      </p:ext>
    </p:extLst>
  </p:cSld>
  <p:clrMapOvr>
    <a:masterClrMapping/>
  </p:clrMapOvr>
  <p:transition spd="slow">
    <p:push dir="u"/>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5250" name="Rectangle 2"/>
          <p:cNvSpPr>
            <a:spLocks noGrp="1" noChangeArrowheads="1"/>
          </p:cNvSpPr>
          <p:nvPr>
            <p:ph type="title"/>
          </p:nvPr>
        </p:nvSpPr>
        <p:spPr>
          <a:xfrm>
            <a:off x="753102" y="260648"/>
            <a:ext cx="7680960" cy="1371600"/>
          </a:xfrm>
        </p:spPr>
        <p:txBody>
          <a:bodyPr/>
          <a:lstStyle/>
          <a:p>
            <a:pPr algn="ctr" eaLnBrk="1" hangingPunct="1">
              <a:defRPr/>
            </a:pPr>
            <a:r>
              <a:rPr lang="he-IL" dirty="0"/>
              <a:t>בולימיה </a:t>
            </a:r>
            <a:r>
              <a:rPr lang="he-IL" dirty="0" err="1"/>
              <a:t>נרבוזה</a:t>
            </a:r>
            <a:r>
              <a:rPr lang="he-IL" dirty="0"/>
              <a:t> (</a:t>
            </a:r>
            <a:r>
              <a:rPr lang="en-US" dirty="0"/>
              <a:t>BN</a:t>
            </a:r>
            <a:r>
              <a:rPr lang="he-IL" dirty="0"/>
              <a:t>) - קריטריונים</a:t>
            </a:r>
            <a:endParaRPr lang="en-US" dirty="0"/>
          </a:p>
        </p:txBody>
      </p:sp>
      <p:sp>
        <p:nvSpPr>
          <p:cNvPr id="1205251" name="Rectangle 3"/>
          <p:cNvSpPr>
            <a:spLocks noGrp="1" noChangeArrowheads="1"/>
          </p:cNvSpPr>
          <p:nvPr>
            <p:ph idx="1"/>
          </p:nvPr>
        </p:nvSpPr>
        <p:spPr>
          <a:xfrm>
            <a:off x="2497958" y="3573016"/>
            <a:ext cx="6210424" cy="2952328"/>
          </a:xfrm>
        </p:spPr>
        <p:txBody>
          <a:bodyPr>
            <a:normAutofit/>
          </a:bodyPr>
          <a:lstStyle/>
          <a:p>
            <a:pPr marL="514350" indent="-514350" eaLnBrk="1" hangingPunct="1">
              <a:lnSpc>
                <a:spcPct val="90000"/>
              </a:lnSpc>
              <a:buAutoNum type="alphaUcPeriod"/>
              <a:defRPr/>
            </a:pPr>
            <a:r>
              <a:rPr lang="he-IL" sz="2400" dirty="0"/>
              <a:t>אפיזודות חוזרות של בולמוסי אכילה (</a:t>
            </a:r>
            <a:r>
              <a:rPr lang="en-US" sz="2400" dirty="0"/>
              <a:t>binge</a:t>
            </a:r>
            <a:r>
              <a:rPr lang="he-IL" sz="2400" dirty="0"/>
              <a:t>)</a:t>
            </a:r>
          </a:p>
          <a:p>
            <a:pPr marL="0" indent="0" eaLnBrk="1" hangingPunct="1">
              <a:lnSpc>
                <a:spcPct val="90000"/>
              </a:lnSpc>
              <a:buNone/>
              <a:defRPr/>
            </a:pPr>
            <a:endParaRPr lang="he-IL" sz="2400" dirty="0"/>
          </a:p>
          <a:p>
            <a:pPr marL="0" indent="0" eaLnBrk="1" hangingPunct="1">
              <a:lnSpc>
                <a:spcPct val="90000"/>
              </a:lnSpc>
              <a:buNone/>
              <a:defRPr/>
            </a:pPr>
            <a:r>
              <a:rPr lang="he-IL" sz="2400" dirty="0"/>
              <a:t>אפיזודה:</a:t>
            </a:r>
          </a:p>
          <a:p>
            <a:pPr marL="514350" indent="-514350" eaLnBrk="1" hangingPunct="1">
              <a:lnSpc>
                <a:spcPct val="90000"/>
              </a:lnSpc>
              <a:buAutoNum type="arabicPeriod"/>
              <a:defRPr/>
            </a:pPr>
            <a:r>
              <a:rPr lang="he-IL" sz="2400" dirty="0"/>
              <a:t>אכילה בנק' זמן אחת כמות אוכל שרוב האנשים לא היו אוכלים</a:t>
            </a:r>
          </a:p>
          <a:p>
            <a:pPr marL="514350" indent="-514350" eaLnBrk="1" hangingPunct="1">
              <a:lnSpc>
                <a:spcPct val="90000"/>
              </a:lnSpc>
              <a:buAutoNum type="arabicPeriod"/>
              <a:defRPr/>
            </a:pPr>
            <a:r>
              <a:rPr lang="he-IL" sz="2400" dirty="0"/>
              <a:t>מלווה בתחושת חוסר שליטה</a:t>
            </a:r>
            <a:endParaRPr lang="en-US" sz="24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5896" y="1484784"/>
            <a:ext cx="1656184" cy="1826674"/>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8" y="4150927"/>
            <a:ext cx="2797074" cy="2383870"/>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05251">
                                            <p:txEl>
                                              <p:pRg st="3" end="3"/>
                                            </p:txEl>
                                          </p:spTgt>
                                        </p:tgtEl>
                                        <p:attrNameLst>
                                          <p:attrName>style.visibility</p:attrName>
                                        </p:attrNameLst>
                                      </p:cBhvr>
                                      <p:to>
                                        <p:strVal val="visible"/>
                                      </p:to>
                                    </p:set>
                                    <p:animEffect transition="in" filter="fade">
                                      <p:cBhvr>
                                        <p:cTn id="7" dur="500"/>
                                        <p:tgtEl>
                                          <p:spTgt spid="1205251">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205251">
                                            <p:txEl>
                                              <p:pRg st="4" end="4"/>
                                            </p:txEl>
                                          </p:spTgt>
                                        </p:tgtEl>
                                        <p:attrNameLst>
                                          <p:attrName>style.visibility</p:attrName>
                                        </p:attrNameLst>
                                      </p:cBhvr>
                                      <p:to>
                                        <p:strVal val="visible"/>
                                      </p:to>
                                    </p:set>
                                    <p:animEffect transition="in" filter="fade">
                                      <p:cBhvr>
                                        <p:cTn id="10" dur="500"/>
                                        <p:tgtEl>
                                          <p:spTgt spid="1205251">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7298" name="Rectangle 2"/>
          <p:cNvSpPr>
            <a:spLocks noGrp="1" noChangeArrowheads="1"/>
          </p:cNvSpPr>
          <p:nvPr>
            <p:ph type="title"/>
          </p:nvPr>
        </p:nvSpPr>
        <p:spPr>
          <a:xfrm>
            <a:off x="731520" y="257200"/>
            <a:ext cx="7680960" cy="1371600"/>
          </a:xfrm>
        </p:spPr>
        <p:txBody>
          <a:bodyPr/>
          <a:lstStyle/>
          <a:p>
            <a:pPr algn="ctr">
              <a:defRPr/>
            </a:pPr>
            <a:r>
              <a:rPr lang="he-IL" dirty="0"/>
              <a:t>בולימיה </a:t>
            </a:r>
            <a:r>
              <a:rPr lang="he-IL" dirty="0" err="1"/>
              <a:t>נרבוזה</a:t>
            </a:r>
            <a:r>
              <a:rPr lang="he-IL" dirty="0"/>
              <a:t> (</a:t>
            </a:r>
            <a:r>
              <a:rPr lang="en-US" dirty="0"/>
              <a:t>BN</a:t>
            </a:r>
            <a:r>
              <a:rPr lang="he-IL" dirty="0"/>
              <a:t>) - קריטריונים</a:t>
            </a:r>
            <a:endParaRPr lang="en-US" dirty="0"/>
          </a:p>
        </p:txBody>
      </p:sp>
      <p:sp>
        <p:nvSpPr>
          <p:cNvPr id="1207299" name="Rectangle 3"/>
          <p:cNvSpPr>
            <a:spLocks noGrp="1" noChangeArrowheads="1"/>
          </p:cNvSpPr>
          <p:nvPr>
            <p:ph idx="1"/>
          </p:nvPr>
        </p:nvSpPr>
        <p:spPr>
          <a:xfrm>
            <a:off x="731520" y="1556792"/>
            <a:ext cx="7680960" cy="5112568"/>
          </a:xfrm>
        </p:spPr>
        <p:txBody>
          <a:bodyPr>
            <a:normAutofit/>
          </a:bodyPr>
          <a:lstStyle/>
          <a:p>
            <a:pPr marL="514350" indent="-514350" eaLnBrk="1" hangingPunct="1">
              <a:buFont typeface="+mj-lt"/>
              <a:buAutoNum type="alphaUcPeriod" startAt="2"/>
              <a:defRPr/>
            </a:pPr>
            <a:r>
              <a:rPr lang="he-IL" sz="2400" dirty="0"/>
              <a:t>התנהגויות מפצות לא מתאימות (כגון הקאה, משלשלים, צום, התעמלות מוגזמת)</a:t>
            </a:r>
          </a:p>
          <a:p>
            <a:pPr marL="514350" indent="-514350" eaLnBrk="1" hangingPunct="1">
              <a:buFont typeface="+mj-lt"/>
              <a:buAutoNum type="alphaUcPeriod" startAt="2"/>
              <a:defRPr/>
            </a:pPr>
            <a:endParaRPr lang="he-IL" sz="2400" dirty="0"/>
          </a:p>
          <a:p>
            <a:pPr marL="514350" indent="-514350" eaLnBrk="1" hangingPunct="1">
              <a:buFont typeface="+mj-lt"/>
              <a:buAutoNum type="alphaUcPeriod" startAt="2"/>
              <a:defRPr/>
            </a:pPr>
            <a:endParaRPr lang="he-IL" sz="2400" dirty="0"/>
          </a:p>
          <a:p>
            <a:pPr marL="514350" indent="-514350" eaLnBrk="1" hangingPunct="1">
              <a:buFont typeface="+mj-lt"/>
              <a:buAutoNum type="alphaUcPeriod" startAt="2"/>
              <a:defRPr/>
            </a:pPr>
            <a:endParaRPr lang="he-IL" sz="2400" dirty="0"/>
          </a:p>
          <a:p>
            <a:pPr marL="514350" indent="-514350" eaLnBrk="1" hangingPunct="1">
              <a:buFont typeface="+mj-lt"/>
              <a:buAutoNum type="alphaUcPeriod" startAt="2"/>
              <a:defRPr/>
            </a:pPr>
            <a:r>
              <a:rPr lang="he-IL" sz="2400" dirty="0"/>
              <a:t>בולמוסים, התנהגויות מפצות – שניהם בממוצע לפחות פעם בשבוע למשך 3 חודשים*	</a:t>
            </a:r>
            <a:r>
              <a:rPr lang="he-IL" dirty="0"/>
              <a:t>(*פחות מחמיר מ-</a:t>
            </a:r>
            <a:r>
              <a:rPr lang="en-US" dirty="0"/>
              <a:t>DSM-IV</a:t>
            </a:r>
            <a:r>
              <a:rPr lang="he-IL" dirty="0"/>
              <a:t>)</a:t>
            </a:r>
            <a:endParaRPr lang="he-IL" sz="2400" dirty="0"/>
          </a:p>
          <a:p>
            <a:pPr marL="514350" indent="-514350" eaLnBrk="1" hangingPunct="1">
              <a:buFont typeface="+mj-lt"/>
              <a:buAutoNum type="alphaUcPeriod" startAt="2"/>
              <a:defRPr/>
            </a:pPr>
            <a:r>
              <a:rPr lang="he-IL" sz="2400" dirty="0"/>
              <a:t>הערכה-עצמית תלויה באופן מוגזם במשקל או בצורת הגוף</a:t>
            </a:r>
          </a:p>
          <a:p>
            <a:pPr marL="514350" indent="-514350" eaLnBrk="1" hangingPunct="1">
              <a:buFont typeface="+mj-lt"/>
              <a:buAutoNum type="alphaUcPeriod" startAt="2"/>
              <a:defRPr/>
            </a:pPr>
            <a:r>
              <a:rPr lang="he-IL" sz="2400" dirty="0"/>
              <a:t>אי-עמידה בקריטריונים של אנורקסיה</a:t>
            </a:r>
            <a:endParaRPr lang="en-US" sz="24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3608" y="2134396"/>
            <a:ext cx="2711206" cy="158799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07299">
                                            <p:txEl>
                                              <p:pRg st="4" end="4"/>
                                            </p:txEl>
                                          </p:spTgt>
                                        </p:tgtEl>
                                        <p:attrNameLst>
                                          <p:attrName>style.visibility</p:attrName>
                                        </p:attrNameLst>
                                      </p:cBhvr>
                                      <p:to>
                                        <p:strVal val="visible"/>
                                      </p:to>
                                    </p:set>
                                    <p:animEffect transition="in" filter="fade">
                                      <p:cBhvr>
                                        <p:cTn id="7" dur="500"/>
                                        <p:tgtEl>
                                          <p:spTgt spid="1207299">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07299">
                                            <p:txEl>
                                              <p:pRg st="5" end="5"/>
                                            </p:txEl>
                                          </p:spTgt>
                                        </p:tgtEl>
                                        <p:attrNameLst>
                                          <p:attrName>style.visibility</p:attrName>
                                        </p:attrNameLst>
                                      </p:cBhvr>
                                      <p:to>
                                        <p:strVal val="visible"/>
                                      </p:to>
                                    </p:set>
                                    <p:animEffect transition="in" filter="fade">
                                      <p:cBhvr>
                                        <p:cTn id="12" dur="500"/>
                                        <p:tgtEl>
                                          <p:spTgt spid="1207299">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07299">
                                            <p:txEl>
                                              <p:pRg st="6" end="6"/>
                                            </p:txEl>
                                          </p:spTgt>
                                        </p:tgtEl>
                                        <p:attrNameLst>
                                          <p:attrName>style.visibility</p:attrName>
                                        </p:attrNameLst>
                                      </p:cBhvr>
                                      <p:to>
                                        <p:strVal val="visible"/>
                                      </p:to>
                                    </p:set>
                                    <p:animEffect transition="in" filter="fade">
                                      <p:cBhvr>
                                        <p:cTn id="17" dur="500"/>
                                        <p:tgtEl>
                                          <p:spTgt spid="120729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7299" grpId="0" uiExpand="1"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548680"/>
            <a:ext cx="7680960" cy="1371600"/>
          </a:xfrm>
        </p:spPr>
        <p:txBody>
          <a:bodyPr/>
          <a:lstStyle/>
          <a:p>
            <a:pPr algn="ctr"/>
            <a:r>
              <a:rPr lang="he-IL" dirty="0"/>
              <a:t>בולימיה </a:t>
            </a:r>
            <a:r>
              <a:rPr lang="he-IL" dirty="0" err="1"/>
              <a:t>נרבוזה</a:t>
            </a:r>
            <a:r>
              <a:rPr lang="he-IL" dirty="0"/>
              <a:t> (</a:t>
            </a:r>
            <a:r>
              <a:rPr lang="en-US" dirty="0"/>
              <a:t>BN</a:t>
            </a:r>
            <a:r>
              <a:rPr lang="he-IL" dirty="0"/>
              <a:t>) - קריטריונים</a:t>
            </a:r>
          </a:p>
        </p:txBody>
      </p:sp>
      <p:sp>
        <p:nvSpPr>
          <p:cNvPr id="3" name="Content Placeholder 2"/>
          <p:cNvSpPr>
            <a:spLocks noGrp="1"/>
          </p:cNvSpPr>
          <p:nvPr>
            <p:ph idx="1"/>
          </p:nvPr>
        </p:nvSpPr>
        <p:spPr>
          <a:xfrm>
            <a:off x="1691680" y="2348880"/>
            <a:ext cx="6563072" cy="3484984"/>
          </a:xfrm>
        </p:spPr>
        <p:txBody>
          <a:bodyPr>
            <a:normAutofit/>
          </a:bodyPr>
          <a:lstStyle/>
          <a:p>
            <a:pPr marL="0" indent="0">
              <a:buNone/>
            </a:pPr>
            <a:r>
              <a:rPr lang="he-IL" sz="2400" i="1" dirty="0"/>
              <a:t>יש לציין חומרה:</a:t>
            </a:r>
          </a:p>
          <a:p>
            <a:r>
              <a:rPr lang="he-IL" sz="2400" b="1" i="1" dirty="0"/>
              <a:t>קלה</a:t>
            </a:r>
            <a:r>
              <a:rPr lang="he-IL" sz="2400" dirty="0"/>
              <a:t> – ממוצע של 1-3 התנהגויות פיצוי בשבוע</a:t>
            </a:r>
          </a:p>
          <a:p>
            <a:r>
              <a:rPr lang="he-IL" sz="2400" b="1" i="1" dirty="0"/>
              <a:t>בינונית</a:t>
            </a:r>
            <a:r>
              <a:rPr lang="he-IL" sz="2400" dirty="0"/>
              <a:t> – ממוצע של 4-7 התנהגויות פיצוי בשבוע</a:t>
            </a:r>
          </a:p>
          <a:p>
            <a:r>
              <a:rPr lang="he-IL" sz="2400" b="1" i="1" dirty="0"/>
              <a:t>חמורה</a:t>
            </a:r>
            <a:r>
              <a:rPr lang="he-IL" sz="2400" dirty="0"/>
              <a:t> – ממוצע של 8-13 התנהגויות פיצוי בשבוע</a:t>
            </a:r>
          </a:p>
          <a:p>
            <a:r>
              <a:rPr lang="he-IL" sz="2400" b="1" i="1" dirty="0"/>
              <a:t>קיצונית</a:t>
            </a:r>
            <a:r>
              <a:rPr lang="he-IL" sz="2400" dirty="0"/>
              <a:t> – ממוצע של 14 או יותר</a:t>
            </a:r>
          </a:p>
        </p:txBody>
      </p:sp>
    </p:spTree>
    <p:extLst>
      <p:ext uri="{BB962C8B-B14F-4D97-AF65-F5344CB8AC3E}">
        <p14:creationId xmlns:p14="http://schemas.microsoft.com/office/powerpoint/2010/main" val="3438266267"/>
      </p:ext>
    </p:extLst>
  </p:cSld>
  <p:clrMapOvr>
    <a:masterClrMapping/>
  </p:clrMapOvr>
  <p:transition spd="slow">
    <p:push dir="u"/>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3682" name="Rectangle 2"/>
          <p:cNvSpPr>
            <a:spLocks noGrp="1" noChangeArrowheads="1"/>
          </p:cNvSpPr>
          <p:nvPr>
            <p:ph type="title"/>
          </p:nvPr>
        </p:nvSpPr>
        <p:spPr/>
        <p:txBody>
          <a:bodyPr>
            <a:normAutofit/>
          </a:bodyPr>
          <a:lstStyle/>
          <a:p>
            <a:pPr algn="ctr" eaLnBrk="1" hangingPunct="1">
              <a:defRPr/>
            </a:pPr>
            <a:r>
              <a:rPr lang="en-US" dirty="0"/>
              <a:t>BN</a:t>
            </a:r>
            <a:r>
              <a:rPr lang="he-IL" dirty="0"/>
              <a:t> וויסות רגשי</a:t>
            </a:r>
            <a:endParaRPr lang="en-US" dirty="0"/>
          </a:p>
        </p:txBody>
      </p:sp>
      <p:sp>
        <p:nvSpPr>
          <p:cNvPr id="1223683" name="Rectangle 3"/>
          <p:cNvSpPr>
            <a:spLocks noGrp="1" noChangeArrowheads="1"/>
          </p:cNvSpPr>
          <p:nvPr>
            <p:ph idx="1"/>
          </p:nvPr>
        </p:nvSpPr>
        <p:spPr>
          <a:xfrm>
            <a:off x="971600" y="2276872"/>
            <a:ext cx="7355160" cy="1872208"/>
          </a:xfrm>
        </p:spPr>
        <p:txBody>
          <a:bodyPr>
            <a:normAutofit/>
          </a:bodyPr>
          <a:lstStyle/>
          <a:p>
            <a:pPr eaLnBrk="1" hangingPunct="1">
              <a:defRPr/>
            </a:pPr>
            <a:r>
              <a:rPr lang="he-IL" sz="2400" dirty="0"/>
              <a:t>בולמוס לשם הרגעה ושיפור מצב-רוח</a:t>
            </a:r>
          </a:p>
          <a:p>
            <a:pPr eaLnBrk="1" hangingPunct="1">
              <a:defRPr/>
            </a:pPr>
            <a:r>
              <a:rPr lang="he-IL" sz="2400" dirty="0"/>
              <a:t>התנהגות פיצוי על מנת להעלות ערך עצמי, לווסת אשם</a:t>
            </a:r>
            <a:endParaRPr lang="en-US" sz="2400" dirty="0"/>
          </a:p>
        </p:txBody>
      </p:sp>
      <p:pic>
        <p:nvPicPr>
          <p:cNvPr id="4" name="תמונה 3" descr="images.jpg"/>
          <p:cNvPicPr>
            <a:picLocks noChangeAspect="1"/>
          </p:cNvPicPr>
          <p:nvPr/>
        </p:nvPicPr>
        <p:blipFill>
          <a:blip r:embed="rId3" cstate="print"/>
          <a:stretch>
            <a:fillRect/>
          </a:stretch>
        </p:blipFill>
        <p:spPr>
          <a:xfrm>
            <a:off x="3448050" y="4293096"/>
            <a:ext cx="2247900" cy="20288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Action Button: Document 1">
            <a:hlinkClick r:id="" action="ppaction://noaction" highlightClick="1"/>
          </p:cNvPr>
          <p:cNvSpPr/>
          <p:nvPr/>
        </p:nvSpPr>
        <p:spPr>
          <a:xfrm>
            <a:off x="611560" y="4581128"/>
            <a:ext cx="1800200" cy="1368152"/>
          </a:xfrm>
          <a:prstGeom prst="actionButtonDocumen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TextBox 2"/>
          <p:cNvSpPr txBox="1"/>
          <p:nvPr/>
        </p:nvSpPr>
        <p:spPr>
          <a:xfrm>
            <a:off x="515496" y="4941168"/>
            <a:ext cx="1464216" cy="830997"/>
          </a:xfrm>
          <a:prstGeom prst="rect">
            <a:avLst/>
          </a:prstGeom>
          <a:noFill/>
        </p:spPr>
        <p:txBody>
          <a:bodyPr wrap="square" rtlCol="1">
            <a:spAutoFit/>
          </a:bodyPr>
          <a:lstStyle/>
          <a:p>
            <a:pPr algn="r" rtl="1"/>
            <a:r>
              <a:rPr lang="he-IL" sz="2400" dirty="0"/>
              <a:t>דוגמא קלינית</a:t>
            </a:r>
          </a:p>
        </p:txBody>
      </p:sp>
    </p:spTree>
  </p:cSld>
  <p:clrMapOvr>
    <a:masterClrMapping/>
  </p:clrMapOvr>
  <p:transition spd="slow">
    <p:push dir="u"/>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3442" name="Rectangle 2"/>
          <p:cNvSpPr>
            <a:spLocks noGrp="1" noChangeArrowheads="1"/>
          </p:cNvSpPr>
          <p:nvPr>
            <p:ph type="title"/>
          </p:nvPr>
        </p:nvSpPr>
        <p:spPr>
          <a:xfrm>
            <a:off x="731520" y="329208"/>
            <a:ext cx="7680960" cy="1371600"/>
          </a:xfrm>
        </p:spPr>
        <p:txBody>
          <a:bodyPr/>
          <a:lstStyle/>
          <a:p>
            <a:pPr algn="ctr" eaLnBrk="1" hangingPunct="1">
              <a:defRPr/>
            </a:pPr>
            <a:r>
              <a:rPr lang="en-US" dirty="0"/>
              <a:t>BN</a:t>
            </a:r>
            <a:r>
              <a:rPr lang="he-IL" dirty="0"/>
              <a:t> לעומת </a:t>
            </a:r>
            <a:r>
              <a:rPr lang="en-US" dirty="0"/>
              <a:t>AN</a:t>
            </a:r>
          </a:p>
        </p:txBody>
      </p:sp>
      <p:sp>
        <p:nvSpPr>
          <p:cNvPr id="1213443" name="Rectangle 3"/>
          <p:cNvSpPr>
            <a:spLocks noGrp="1" noChangeArrowheads="1"/>
          </p:cNvSpPr>
          <p:nvPr>
            <p:ph idx="1"/>
          </p:nvPr>
        </p:nvSpPr>
        <p:spPr>
          <a:xfrm>
            <a:off x="1115616" y="2276872"/>
            <a:ext cx="7296864" cy="3931920"/>
          </a:xfrm>
        </p:spPr>
        <p:txBody>
          <a:bodyPr>
            <a:normAutofit/>
          </a:bodyPr>
          <a:lstStyle/>
          <a:p>
            <a:pPr eaLnBrk="1" hangingPunct="1">
              <a:lnSpc>
                <a:spcPct val="80000"/>
              </a:lnSpc>
              <a:defRPr/>
            </a:pPr>
            <a:r>
              <a:rPr lang="he-IL" sz="2400" dirty="0"/>
              <a:t>ההבחנה מתבססת על </a:t>
            </a:r>
            <a:r>
              <a:rPr lang="he-IL" sz="2400" u="sng" dirty="0"/>
              <a:t>המשקל</a:t>
            </a:r>
          </a:p>
          <a:p>
            <a:pPr eaLnBrk="1" hangingPunct="1">
              <a:lnSpc>
                <a:spcPct val="80000"/>
              </a:lnSpc>
              <a:defRPr/>
            </a:pPr>
            <a:r>
              <a:rPr lang="he-IL" sz="2400" dirty="0"/>
              <a:t>אישה אחת יכול לנוע בין האבחנות</a:t>
            </a:r>
          </a:p>
          <a:p>
            <a:pPr eaLnBrk="1" hangingPunct="1">
              <a:lnSpc>
                <a:spcPct val="80000"/>
              </a:lnSpc>
              <a:defRPr/>
            </a:pPr>
            <a:r>
              <a:rPr lang="he-IL" sz="2400" dirty="0"/>
              <a:t>ב-</a:t>
            </a:r>
            <a:r>
              <a:rPr lang="en-US" sz="2400" dirty="0"/>
              <a:t>BN</a:t>
            </a:r>
            <a:r>
              <a:rPr lang="he-IL" sz="2400" dirty="0"/>
              <a:t> הרבה פעמים יש עודף משקל</a:t>
            </a:r>
          </a:p>
          <a:p>
            <a:pPr eaLnBrk="1" hangingPunct="1">
              <a:lnSpc>
                <a:spcPct val="80000"/>
              </a:lnSpc>
              <a:defRPr/>
            </a:pPr>
            <a:endParaRPr lang="he-IL" sz="2400" dirty="0"/>
          </a:p>
          <a:p>
            <a:pPr eaLnBrk="1" hangingPunct="1">
              <a:lnSpc>
                <a:spcPct val="80000"/>
              </a:lnSpc>
              <a:defRPr/>
            </a:pPr>
            <a:r>
              <a:rPr lang="he-IL" sz="2400" dirty="0"/>
              <a:t>ב-</a:t>
            </a:r>
            <a:r>
              <a:rPr lang="en-US" sz="2400" dirty="0"/>
              <a:t>AN</a:t>
            </a:r>
            <a:r>
              <a:rPr lang="he-IL" sz="2400" dirty="0"/>
              <a:t> יש גאווה ותחושת שליטה</a:t>
            </a:r>
          </a:p>
          <a:p>
            <a:pPr eaLnBrk="1" hangingPunct="1">
              <a:lnSpc>
                <a:spcPct val="80000"/>
              </a:lnSpc>
              <a:defRPr/>
            </a:pPr>
            <a:r>
              <a:rPr lang="he-IL" sz="2400" dirty="0"/>
              <a:t>ב-</a:t>
            </a:r>
            <a:r>
              <a:rPr lang="en-US" sz="2400" dirty="0"/>
              <a:t>BN</a:t>
            </a:r>
            <a:r>
              <a:rPr lang="he-IL" sz="2400" dirty="0"/>
              <a:t> יש בושה, אשמה, ותחושת חוסר שליטה</a:t>
            </a:r>
          </a:p>
          <a:p>
            <a:pPr eaLnBrk="1" hangingPunct="1">
              <a:lnSpc>
                <a:spcPct val="80000"/>
              </a:lnSpc>
              <a:defRPr/>
            </a:pPr>
            <a:endParaRPr lang="he-IL" sz="2400" dirty="0"/>
          </a:p>
          <a:p>
            <a:pPr eaLnBrk="1" hangingPunct="1">
              <a:lnSpc>
                <a:spcPct val="80000"/>
              </a:lnSpc>
              <a:defRPr/>
            </a:pPr>
            <a:r>
              <a:rPr lang="he-IL" sz="2400" dirty="0"/>
              <a:t>ב-</a:t>
            </a:r>
            <a:r>
              <a:rPr lang="en-US" sz="2400" dirty="0"/>
              <a:t>BN</a:t>
            </a:r>
            <a:r>
              <a:rPr lang="he-IL" sz="2400" dirty="0"/>
              <a:t> פחות נטייה להתעמלות-יתר לעומת </a:t>
            </a:r>
            <a:r>
              <a:rPr lang="en-US" sz="2400" dirty="0"/>
              <a:t>AN</a:t>
            </a:r>
            <a:r>
              <a:rPr lang="he-IL" sz="2400" dirty="0"/>
              <a:t> (למשל, 57% לעומת 81%)</a:t>
            </a:r>
            <a:endParaRPr lang="en-US" sz="24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5616" y="1700808"/>
            <a:ext cx="2555776" cy="1916832"/>
          </a:xfrm>
          <a:prstGeom prst="rect">
            <a:avLst/>
          </a:prstGeom>
        </p:spPr>
      </p:pic>
    </p:spTree>
  </p:cSld>
  <p:clrMapOvr>
    <a:masterClrMapping/>
  </p:clrMapOvr>
  <p:transition spd="slow">
    <p:push dir="u"/>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9586" name="Rectangle 2"/>
          <p:cNvSpPr>
            <a:spLocks noGrp="1" noChangeArrowheads="1"/>
          </p:cNvSpPr>
          <p:nvPr>
            <p:ph type="title"/>
          </p:nvPr>
        </p:nvSpPr>
        <p:spPr>
          <a:xfrm>
            <a:off x="755576" y="256591"/>
            <a:ext cx="7680960" cy="1371600"/>
          </a:xfrm>
        </p:spPr>
        <p:txBody>
          <a:bodyPr>
            <a:normAutofit/>
          </a:bodyPr>
          <a:lstStyle/>
          <a:p>
            <a:pPr algn="ctr" eaLnBrk="1" hangingPunct="1">
              <a:defRPr/>
            </a:pPr>
            <a:r>
              <a:rPr lang="he-IL" dirty="0"/>
              <a:t>קו-מורבידיות</a:t>
            </a:r>
            <a:endParaRPr lang="en-US" dirty="0"/>
          </a:p>
        </p:txBody>
      </p:sp>
      <p:sp>
        <p:nvSpPr>
          <p:cNvPr id="1219587" name="Rectangle 3"/>
          <p:cNvSpPr>
            <a:spLocks noGrp="1" noChangeArrowheads="1"/>
          </p:cNvSpPr>
          <p:nvPr>
            <p:ph idx="1"/>
          </p:nvPr>
        </p:nvSpPr>
        <p:spPr>
          <a:xfrm>
            <a:off x="1043608" y="1268760"/>
            <a:ext cx="7643192" cy="5328592"/>
          </a:xfrm>
        </p:spPr>
        <p:txBody>
          <a:bodyPr>
            <a:normAutofit/>
          </a:bodyPr>
          <a:lstStyle/>
          <a:p>
            <a:pPr>
              <a:lnSpc>
                <a:spcPct val="150000"/>
              </a:lnSpc>
              <a:buNone/>
              <a:defRPr/>
            </a:pPr>
            <a:r>
              <a:rPr lang="he-IL" sz="2400" i="1" u="sng" dirty="0" err="1"/>
              <a:t>קומורבידיות</a:t>
            </a:r>
            <a:r>
              <a:rPr lang="he-IL" sz="2400" i="1" u="sng" dirty="0"/>
              <a:t> היא המצב הרגיל</a:t>
            </a:r>
          </a:p>
          <a:p>
            <a:pPr>
              <a:lnSpc>
                <a:spcPct val="150000"/>
              </a:lnSpc>
              <a:defRPr/>
            </a:pPr>
            <a:r>
              <a:rPr lang="he-IL" sz="2400" dirty="0"/>
              <a:t>דיכאון: </a:t>
            </a:r>
            <a:r>
              <a:rPr lang="en-US" sz="2400" dirty="0"/>
              <a:t> </a:t>
            </a:r>
            <a:r>
              <a:rPr lang="he-IL" sz="2400" dirty="0"/>
              <a:t>68% ב-</a:t>
            </a:r>
            <a:r>
              <a:rPr lang="en-US" sz="2400" dirty="0"/>
              <a:t>AN</a:t>
            </a:r>
            <a:r>
              <a:rPr lang="he-IL" sz="2400" dirty="0"/>
              <a:t>, 63% ב-</a:t>
            </a:r>
            <a:r>
              <a:rPr lang="en-US" sz="2400" dirty="0"/>
              <a:t>BN</a:t>
            </a:r>
            <a:endParaRPr lang="he-IL" sz="2400" dirty="0"/>
          </a:p>
          <a:p>
            <a:pPr>
              <a:lnSpc>
                <a:spcPct val="150000"/>
              </a:lnSpc>
              <a:defRPr/>
            </a:pPr>
            <a:r>
              <a:rPr lang="en-US" sz="2400" dirty="0"/>
              <a:t>OCD</a:t>
            </a:r>
            <a:endParaRPr lang="he-IL" sz="2400" dirty="0"/>
          </a:p>
          <a:p>
            <a:pPr>
              <a:lnSpc>
                <a:spcPct val="150000"/>
              </a:lnSpc>
              <a:defRPr/>
            </a:pPr>
            <a:r>
              <a:rPr lang="he-IL" sz="2400" dirty="0"/>
              <a:t>שימוש בחומרים (קשור לבולמוס-טיהור)</a:t>
            </a:r>
          </a:p>
          <a:p>
            <a:pPr>
              <a:lnSpc>
                <a:spcPct val="150000"/>
              </a:lnSpc>
              <a:defRPr/>
            </a:pPr>
            <a:r>
              <a:rPr lang="he-IL" sz="2400" dirty="0"/>
              <a:t>הפרעות חרדה (קשור למגביל)</a:t>
            </a:r>
          </a:p>
          <a:p>
            <a:pPr>
              <a:lnSpc>
                <a:spcPct val="150000"/>
              </a:lnSpc>
              <a:defRPr/>
            </a:pPr>
            <a:r>
              <a:rPr lang="he-IL" sz="2400" dirty="0"/>
              <a:t>הפרעות אישיות חרדתיות-נמנעות (קלאסטר </a:t>
            </a:r>
            <a:r>
              <a:rPr lang="en-US" sz="2400" dirty="0"/>
              <a:t>C</a:t>
            </a:r>
            <a:r>
              <a:rPr lang="he-IL" sz="2400" dirty="0"/>
              <a:t>) – מגביל</a:t>
            </a:r>
          </a:p>
          <a:p>
            <a:pPr>
              <a:lnSpc>
                <a:spcPct val="150000"/>
              </a:lnSpc>
              <a:defRPr/>
            </a:pPr>
            <a:r>
              <a:rPr lang="he-IL" sz="2400" dirty="0"/>
              <a:t>הפרעות אישיות רגשיות, דרמטיות ולא יציבות (קלאסטר </a:t>
            </a:r>
            <a:r>
              <a:rPr lang="en-US" sz="2400" dirty="0"/>
              <a:t>B</a:t>
            </a:r>
            <a:r>
              <a:rPr lang="he-IL" sz="2400" dirty="0"/>
              <a:t>) - בולמוס-טיהור</a:t>
            </a:r>
          </a:p>
          <a:p>
            <a:pPr>
              <a:lnSpc>
                <a:spcPct val="80000"/>
              </a:lnSpc>
              <a:defRPr/>
            </a:pPr>
            <a:endParaRPr lang="en-US" sz="1200" dirty="0"/>
          </a:p>
        </p:txBody>
      </p:sp>
    </p:spTree>
  </p:cSld>
  <p:clrMapOvr>
    <a:masterClrMapping/>
  </p:clrMapOvr>
  <p:transition spd="slow">
    <p:push dir="u"/>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476672"/>
            <a:ext cx="7680960" cy="1371600"/>
          </a:xfrm>
        </p:spPr>
        <p:txBody>
          <a:bodyPr/>
          <a:lstStyle/>
          <a:p>
            <a:pPr algn="ctr">
              <a:defRPr/>
            </a:pPr>
            <a:r>
              <a:rPr lang="he-IL" dirty="0"/>
              <a:t>קשר להפרעות אחרות</a:t>
            </a:r>
          </a:p>
        </p:txBody>
      </p:sp>
      <p:sp>
        <p:nvSpPr>
          <p:cNvPr id="3" name="Content Placeholder 2"/>
          <p:cNvSpPr>
            <a:spLocks noGrp="1"/>
          </p:cNvSpPr>
          <p:nvPr>
            <p:ph idx="1"/>
          </p:nvPr>
        </p:nvSpPr>
        <p:spPr/>
        <p:txBody>
          <a:bodyPr>
            <a:normAutofit/>
          </a:bodyPr>
          <a:lstStyle/>
          <a:p>
            <a:pPr marL="0" indent="0">
              <a:buNone/>
              <a:defRPr/>
            </a:pPr>
            <a:r>
              <a:rPr lang="he-IL" sz="2400" i="1" dirty="0"/>
              <a:t>אנורקסיה כתת-סוג של:</a:t>
            </a:r>
          </a:p>
          <a:p>
            <a:pPr>
              <a:defRPr/>
            </a:pPr>
            <a:r>
              <a:rPr lang="he-IL" sz="2400" dirty="0"/>
              <a:t>פוביה</a:t>
            </a:r>
          </a:p>
          <a:p>
            <a:pPr>
              <a:defRPr/>
            </a:pPr>
            <a:r>
              <a:rPr lang="en-US" sz="2400" dirty="0"/>
              <a:t>OCD</a:t>
            </a:r>
            <a:r>
              <a:rPr lang="he-IL" sz="2400" dirty="0"/>
              <a:t> (שליטה, טקסים...)</a:t>
            </a:r>
          </a:p>
          <a:p>
            <a:pPr>
              <a:defRPr/>
            </a:pPr>
            <a:r>
              <a:rPr lang="he-IL" sz="2400" dirty="0"/>
              <a:t>הפרעת אישיות גבולית (פגיעה עצמית, ספליט, קושי בויסות)</a:t>
            </a:r>
          </a:p>
          <a:p>
            <a:pPr>
              <a:defRPr/>
            </a:pPr>
            <a:endParaRPr lang="he-IL" sz="2400" dirty="0"/>
          </a:p>
          <a:p>
            <a:pPr marL="0" indent="0">
              <a:buNone/>
              <a:defRPr/>
            </a:pPr>
            <a:r>
              <a:rPr lang="he-IL" sz="2400" i="1" dirty="0"/>
              <a:t>בולימיה כתת-סוג של:</a:t>
            </a:r>
          </a:p>
          <a:p>
            <a:pPr>
              <a:defRPr/>
            </a:pPr>
            <a:r>
              <a:rPr lang="he-IL" sz="2400" dirty="0"/>
              <a:t>הפרעה של שליטה בדחפים</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9792" y="5281384"/>
            <a:ext cx="1551545" cy="100850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1634" name="Rectangle 2"/>
          <p:cNvSpPr>
            <a:spLocks noGrp="1" noChangeArrowheads="1"/>
          </p:cNvSpPr>
          <p:nvPr>
            <p:ph type="title"/>
          </p:nvPr>
        </p:nvSpPr>
        <p:spPr>
          <a:xfrm>
            <a:off x="741864" y="314250"/>
            <a:ext cx="7680960" cy="1371600"/>
          </a:xfrm>
        </p:spPr>
        <p:txBody>
          <a:bodyPr>
            <a:noAutofit/>
          </a:bodyPr>
          <a:lstStyle/>
          <a:p>
            <a:pPr algn="ctr" eaLnBrk="1" hangingPunct="1">
              <a:defRPr/>
            </a:pPr>
            <a:r>
              <a:rPr lang="he-IL" dirty="0"/>
              <a:t>השלכות רפואיות של </a:t>
            </a:r>
            <a:r>
              <a:rPr lang="en-US" dirty="0"/>
              <a:t>BN</a:t>
            </a:r>
          </a:p>
        </p:txBody>
      </p:sp>
      <p:sp>
        <p:nvSpPr>
          <p:cNvPr id="1221635" name="Rectangle 3"/>
          <p:cNvSpPr>
            <a:spLocks noGrp="1" noChangeArrowheads="1"/>
          </p:cNvSpPr>
          <p:nvPr>
            <p:ph idx="1"/>
          </p:nvPr>
        </p:nvSpPr>
        <p:spPr>
          <a:xfrm>
            <a:off x="467544" y="1844825"/>
            <a:ext cx="8229600" cy="3528392"/>
          </a:xfrm>
        </p:spPr>
        <p:txBody>
          <a:bodyPr>
            <a:normAutofit/>
          </a:bodyPr>
          <a:lstStyle/>
          <a:p>
            <a:pPr eaLnBrk="1" hangingPunct="1">
              <a:lnSpc>
                <a:spcPct val="90000"/>
              </a:lnSpc>
              <a:defRPr/>
            </a:pPr>
            <a:r>
              <a:rPr lang="he-IL" sz="2400" dirty="0"/>
              <a:t>הרחבת בלוטות הרוק</a:t>
            </a:r>
          </a:p>
          <a:p>
            <a:pPr eaLnBrk="1" hangingPunct="1">
              <a:lnSpc>
                <a:spcPct val="90000"/>
              </a:lnSpc>
              <a:defRPr/>
            </a:pPr>
            <a:r>
              <a:rPr lang="he-IL" sz="2400" dirty="0"/>
              <a:t>שחיקת האמייל של השן</a:t>
            </a:r>
          </a:p>
          <a:p>
            <a:pPr eaLnBrk="1" hangingPunct="1">
              <a:lnSpc>
                <a:spcPct val="90000"/>
              </a:lnSpc>
              <a:defRPr/>
            </a:pPr>
            <a:r>
              <a:rPr lang="he-IL" sz="2400" dirty="0"/>
              <a:t>חוסר איזון באלקטרוליטים (סודיום, פוטסיום) שעלול לגרום למוות בעקבות </a:t>
            </a:r>
            <a:r>
              <a:rPr lang="he-IL" sz="2400" dirty="0" err="1"/>
              <a:t>אריתמיה</a:t>
            </a:r>
            <a:r>
              <a:rPr lang="he-IL" sz="2400" dirty="0"/>
              <a:t> או כשל בתפקודי הכליות</a:t>
            </a:r>
          </a:p>
          <a:p>
            <a:pPr marL="0" indent="0" eaLnBrk="1" hangingPunct="1">
              <a:lnSpc>
                <a:spcPct val="90000"/>
              </a:lnSpc>
              <a:buNone/>
              <a:defRPr/>
            </a:pPr>
            <a:r>
              <a:rPr lang="he-IL" sz="2400" dirty="0"/>
              <a:t>	(אם כי </a:t>
            </a:r>
            <a:r>
              <a:rPr lang="en-US" sz="2400" dirty="0"/>
              <a:t>BN</a:t>
            </a:r>
            <a:r>
              <a:rPr lang="he-IL" sz="2400" dirty="0"/>
              <a:t> פחות קטלנית מ-</a:t>
            </a:r>
            <a:r>
              <a:rPr lang="en-US" sz="2400" dirty="0"/>
              <a:t>AN</a:t>
            </a:r>
            <a:r>
              <a:rPr lang="he-IL" sz="2400" dirty="0"/>
              <a:t>)</a:t>
            </a:r>
          </a:p>
          <a:p>
            <a:pPr eaLnBrk="1" hangingPunct="1">
              <a:lnSpc>
                <a:spcPct val="90000"/>
              </a:lnSpc>
              <a:defRPr/>
            </a:pPr>
            <a:r>
              <a:rPr lang="he-IL" sz="2400" dirty="0"/>
              <a:t>שימוש במשלשלים – נזק בלתי-הפיך למעי</a:t>
            </a:r>
          </a:p>
        </p:txBody>
      </p:sp>
      <p:pic>
        <p:nvPicPr>
          <p:cNvPr id="4" name="תמונה 3" descr="bulimia-physical-effects6.jpg"/>
          <p:cNvPicPr>
            <a:picLocks noChangeAspect="1"/>
          </p:cNvPicPr>
          <p:nvPr/>
        </p:nvPicPr>
        <p:blipFill>
          <a:blip r:embed="rId3" cstate="print"/>
          <a:stretch>
            <a:fillRect/>
          </a:stretch>
        </p:blipFill>
        <p:spPr>
          <a:xfrm>
            <a:off x="1331640" y="4797152"/>
            <a:ext cx="1905000" cy="13049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slow">
    <p:push dir="u"/>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731520" y="476672"/>
            <a:ext cx="7680960" cy="1371600"/>
          </a:xfrm>
        </p:spPr>
        <p:txBody>
          <a:bodyPr/>
          <a:lstStyle/>
          <a:p>
            <a:pPr algn="ctr"/>
            <a:r>
              <a:rPr lang="he-IL" dirty="0"/>
              <a:t>טיפול בהפרעות אכילה</a:t>
            </a:r>
          </a:p>
        </p:txBody>
      </p:sp>
      <p:sp>
        <p:nvSpPr>
          <p:cNvPr id="3" name="מציין מיקום תוכן 2"/>
          <p:cNvSpPr>
            <a:spLocks noGrp="1"/>
          </p:cNvSpPr>
          <p:nvPr>
            <p:ph idx="1"/>
          </p:nvPr>
        </p:nvSpPr>
        <p:spPr>
          <a:xfrm>
            <a:off x="563528" y="1772816"/>
            <a:ext cx="8016944" cy="4680520"/>
          </a:xfrm>
        </p:spPr>
        <p:txBody>
          <a:bodyPr>
            <a:normAutofit/>
          </a:bodyPr>
          <a:lstStyle/>
          <a:p>
            <a:r>
              <a:rPr lang="he-IL" sz="2400" b="1" i="1" dirty="0"/>
              <a:t>מאוד קשה לטיפול! </a:t>
            </a:r>
            <a:r>
              <a:rPr lang="he-IL" sz="2400" dirty="0"/>
              <a:t>(הרבה פעמים המטופלת ללא מוטיבציה)</a:t>
            </a:r>
          </a:p>
          <a:p>
            <a:r>
              <a:rPr lang="he-IL" sz="2400" dirty="0"/>
              <a:t>במבוגרות עם </a:t>
            </a:r>
            <a:r>
              <a:rPr lang="en-US" sz="2400" dirty="0"/>
              <a:t>BN</a:t>
            </a:r>
            <a:r>
              <a:rPr lang="he-IL" sz="2400" dirty="0"/>
              <a:t> – </a:t>
            </a:r>
            <a:r>
              <a:rPr lang="en-US" sz="2400" dirty="0"/>
              <a:t>CBT</a:t>
            </a:r>
          </a:p>
          <a:p>
            <a:r>
              <a:rPr lang="he-IL" sz="2400" dirty="0"/>
              <a:t>בנערות עם </a:t>
            </a:r>
            <a:r>
              <a:rPr lang="en-US" sz="2400" dirty="0"/>
              <a:t>AN</a:t>
            </a:r>
            <a:r>
              <a:rPr lang="he-IL" sz="2400" dirty="0"/>
              <a:t> – </a:t>
            </a:r>
            <a:r>
              <a:rPr lang="en-US" sz="2400" dirty="0"/>
              <a:t>FBT</a:t>
            </a:r>
          </a:p>
          <a:p>
            <a:r>
              <a:rPr lang="he-IL" sz="2400" dirty="0"/>
              <a:t>מומלץ טיפול בעל 2 זרועות: פסיכותרפיה + "מילייה התנהגותי"</a:t>
            </a:r>
          </a:p>
          <a:p>
            <a:pPr marL="0" indent="0">
              <a:buNone/>
            </a:pPr>
            <a:r>
              <a:rPr lang="he-IL" sz="2400" dirty="0"/>
              <a:t>	(למשל מעקב תזונתי-רפואי)</a:t>
            </a:r>
          </a:p>
          <a:p>
            <a:pPr marL="0" indent="0">
              <a:buNone/>
            </a:pPr>
            <a:endParaRPr lang="he-IL" sz="2400" dirty="0"/>
          </a:p>
          <a:p>
            <a:pPr marL="0" indent="0">
              <a:buNone/>
            </a:pPr>
            <a:endParaRPr lang="he-IL" sz="2400" dirty="0"/>
          </a:p>
          <a:p>
            <a:r>
              <a:rPr lang="he-IL" sz="2400" dirty="0"/>
              <a:t>טיפול דינמי ע"פ פסיכולוגיית העצמי – פרופ' איתן בכר</a:t>
            </a:r>
          </a:p>
          <a:p>
            <a:r>
              <a:rPr lang="en-US" sz="2400" dirty="0"/>
              <a:t>DBT</a:t>
            </a:r>
            <a:r>
              <a:rPr lang="he-IL" sz="2400" dirty="0"/>
              <a:t> (יישום הטיפול של </a:t>
            </a:r>
            <a:r>
              <a:rPr lang="he-IL" sz="2400" dirty="0" err="1"/>
              <a:t>לינהן</a:t>
            </a:r>
            <a:r>
              <a:rPr lang="he-IL" sz="2400" dirty="0"/>
              <a:t> להפרעת אישיות גבולית על </a:t>
            </a:r>
            <a:r>
              <a:rPr lang="en-US" sz="2400" dirty="0"/>
              <a:t>BN</a:t>
            </a:r>
            <a:r>
              <a:rPr lang="he-IL" sz="2400" dirty="0"/>
              <a:t>)</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211" y="3717032"/>
            <a:ext cx="2350433" cy="132295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516" y="257200"/>
            <a:ext cx="7680960" cy="1371600"/>
          </a:xfrm>
        </p:spPr>
        <p:txBody>
          <a:bodyPr/>
          <a:lstStyle/>
          <a:p>
            <a:pPr algn="ctr"/>
            <a:r>
              <a:rPr lang="he-IL" dirty="0"/>
              <a:t>שאלה</a:t>
            </a:r>
          </a:p>
        </p:txBody>
      </p:sp>
      <p:sp>
        <p:nvSpPr>
          <p:cNvPr id="3" name="Content Placeholder 2"/>
          <p:cNvSpPr>
            <a:spLocks noGrp="1"/>
          </p:cNvSpPr>
          <p:nvPr>
            <p:ph idx="1"/>
          </p:nvPr>
        </p:nvSpPr>
        <p:spPr>
          <a:xfrm>
            <a:off x="323528" y="1628800"/>
            <a:ext cx="8424936" cy="4824536"/>
          </a:xfrm>
        </p:spPr>
        <p:txBody>
          <a:bodyPr>
            <a:normAutofit/>
          </a:bodyPr>
          <a:lstStyle/>
          <a:p>
            <a:r>
              <a:rPr lang="he-IL" dirty="0"/>
              <a:t>טל בת ה-13 הפסיקה לאכול ליד אנשים מתחילת שנת הלימודים. חבריה לכיתה צוחקים עליה כל הזמן שהיא שמנה, והיא באמת מרגישה כך. מאז ומעולם סבלה ממעט עודף משקל, אשר אף-פעם לא הצליחה להיפטר ממנו. כאשר היא מרגישה רעבה ליד אנשים אחרים, היא צובטת </a:t>
            </a:r>
            <a:r>
              <a:rPr lang="he-IL"/>
              <a:t>את עצמה </a:t>
            </a:r>
            <a:r>
              <a:rPr lang="he-IL" dirty="0"/>
              <a:t>חזק בירך, עד שזה כואב, על מנת לשכוח מהרעב. כשהיא חוזרת לביתה לאחר יום לימודים, היא בודקת שאין אף אחד בסביבתה, ואוכלת את תכולת סיר האוכל שאמה הכינה עבור המשפחה כולה, עד שהוא נגמר. לאחר מכן היא מרגישה מאד אשמה ויוצאת לריצה על מנת להיפטר מהקלוריות. על פי התיאור, ממה סביר ביותר שטל סובלת, מתוך האפשרויות הבאות?</a:t>
            </a:r>
          </a:p>
          <a:p>
            <a:r>
              <a:rPr lang="he-IL" dirty="0"/>
              <a:t>א.	אנורקסיה נרבוזה – הסוג המגביל</a:t>
            </a:r>
          </a:p>
          <a:p>
            <a:r>
              <a:rPr lang="he-IL" dirty="0"/>
              <a:t>ב.	אנורקסיה נרבוזה – סוג בולמוס/טיהור</a:t>
            </a:r>
          </a:p>
          <a:p>
            <a:r>
              <a:rPr lang="he-IL" dirty="0"/>
              <a:t>ג.	בולימיה נרבוזה</a:t>
            </a:r>
          </a:p>
          <a:p>
            <a:r>
              <a:rPr lang="he-IL" dirty="0"/>
              <a:t>ד.	טל לא סובלת מהפרעה אלא מתגובה סבירה להתנהגות של חבריה ולמסרים 	התרבותיים לגבי רזון</a:t>
            </a:r>
          </a:p>
        </p:txBody>
      </p:sp>
    </p:spTree>
    <p:extLst>
      <p:ext uri="{BB962C8B-B14F-4D97-AF65-F5344CB8AC3E}">
        <p14:creationId xmlns:p14="http://schemas.microsoft.com/office/powerpoint/2010/main" val="1520814435"/>
      </p:ext>
    </p:extLst>
  </p:cSld>
  <p:clrMapOvr>
    <a:masterClrMapping/>
  </p:clrMapOvr>
  <p:transition spd="slow">
    <p:push dir="u"/>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Savon</Template>
  <TotalTime>29743</TotalTime>
  <Words>2909</Words>
  <Application>Microsoft Office PowerPoint</Application>
  <PresentationFormat>On-screen Show (4:3)</PresentationFormat>
  <Paragraphs>412</Paragraphs>
  <Slides>68</Slides>
  <Notes>63</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68</vt:i4>
      </vt:variant>
    </vt:vector>
  </HeadingPairs>
  <TitlesOfParts>
    <vt:vector size="75" baseType="lpstr">
      <vt:lpstr>Arial</vt:lpstr>
      <vt:lpstr>Brush Script MT</vt:lpstr>
      <vt:lpstr>Century Gothic</vt:lpstr>
      <vt:lpstr>Garamond</vt:lpstr>
      <vt:lpstr>Guttman Mantova-Decor</vt:lpstr>
      <vt:lpstr>Savon</vt:lpstr>
      <vt:lpstr>‏‏תמונת מפת סיביות</vt:lpstr>
      <vt:lpstr>פסיכולוגיה אבנורמלית</vt:lpstr>
      <vt:lpstr>PowerPoint Presentation</vt:lpstr>
      <vt:lpstr>הפרעות אכילה</vt:lpstr>
      <vt:lpstr>שכיחות</vt:lpstr>
      <vt:lpstr>תפיסות מעוותות הן נפוצות</vt:lpstr>
      <vt:lpstr>הגבלת אכילה היא נפוצה</vt:lpstr>
      <vt:lpstr>אנורקסיה נרבוזה (AN) - קריטריונים</vt:lpstr>
      <vt:lpstr>PowerPoint Presentation</vt:lpstr>
      <vt:lpstr>אנורקסיה נרבוזה (AN) - קריטריונים</vt:lpstr>
      <vt:lpstr>אנורקסיה - נתונים דמוגרפיים ומהלך</vt:lpstr>
      <vt:lpstr>אנורקסיה - מהלך</vt:lpstr>
      <vt:lpstr>אנורקסיה - מהלך</vt:lpstr>
      <vt:lpstr>אנורקסיה - מהלך</vt:lpstr>
      <vt:lpstr>אנורקסיה נרבוזה (AN) - קריטריונים</vt:lpstr>
      <vt:lpstr>הסוג המגביל</vt:lpstr>
      <vt:lpstr>בולמוס-טיהור</vt:lpstr>
      <vt:lpstr>התעמלות</vt:lpstr>
      <vt:lpstr>מהלך ופרוגנוזה</vt:lpstr>
      <vt:lpstr>מהלך ופרוגנוזה</vt:lpstr>
      <vt:lpstr>מהלך ופרוגנוזה</vt:lpstr>
      <vt:lpstr>סיבוכים רפואיים</vt:lpstr>
      <vt:lpstr>שינויים גופניים הקשורים להפרעות אכילה</vt:lpstr>
      <vt:lpstr>אטיולוגיה</vt:lpstr>
      <vt:lpstr>ספרציה-אינדיווידואציה</vt:lpstr>
      <vt:lpstr>ספרציה-אינדיווידואציה</vt:lpstr>
      <vt:lpstr>ספרציה-אינדיווידואציה</vt:lpstr>
      <vt:lpstr>אשמת קיום Depletion Guilt</vt:lpstr>
      <vt:lpstr>בריחה מגדילה  Flight from growth</vt:lpstr>
      <vt:lpstr>בריחה מגדילה Flight from growth</vt:lpstr>
      <vt:lpstr>בריחה מגדילה Flight from growth</vt:lpstr>
      <vt:lpstr>מחקר משפחתי על אנורקסיה</vt:lpstr>
      <vt:lpstr>ממדים חברתיים של אנורקסיה</vt:lpstr>
      <vt:lpstr>ממדים חברתיים של אנורקסיה</vt:lpstr>
      <vt:lpstr>אם כי יש לסייג...</vt:lpstr>
      <vt:lpstr>ממדים חברתיים של אנורקסיה</vt:lpstr>
      <vt:lpstr>ממדים חברתיים של אנורקסיה</vt:lpstr>
      <vt:lpstr>ממדים חברתיים של אנורקסיה</vt:lpstr>
      <vt:lpstr>ממדים חברתיים של אנורקסיה</vt:lpstr>
      <vt:lpstr>הילה אלמליח</vt:lpstr>
      <vt:lpstr>ממדים חברתיים של אנורקסיה</vt:lpstr>
      <vt:lpstr>PowerPoint Presentation</vt:lpstr>
      <vt:lpstr>PowerPoint Presentation</vt:lpstr>
      <vt:lpstr>PowerPoint Presentation</vt:lpstr>
      <vt:lpstr>אידיאל חברתי מול מציאות</vt:lpstr>
      <vt:lpstr>PowerPoint Presentation</vt:lpstr>
      <vt:lpstr>American Medical Association - 2011</vt:lpstr>
      <vt:lpstr>PowerPoint Presentation</vt:lpstr>
      <vt:lpstr>PowerPoint Presentation</vt:lpstr>
      <vt:lpstr>לצערנו...</vt:lpstr>
      <vt:lpstr>מחקרים בין-תרבותיים</vt:lpstr>
      <vt:lpstr>מחקרים בין-תרבותיים</vt:lpstr>
      <vt:lpstr>מחקרים בין-תרבותיים</vt:lpstr>
      <vt:lpstr>מחקרים בין-תרבותיים</vt:lpstr>
      <vt:lpstr>המודל הביו-פסיכו-סוציאלי ההתפתחותי של Strober</vt:lpstr>
      <vt:lpstr>המודל הביו-פסיכו-סוציאלי ההתפתחותי של Strober</vt:lpstr>
      <vt:lpstr>הפרעות אכילה: ביולוגיה</vt:lpstr>
      <vt:lpstr>הפרעות אכילה: ביולוגיה</vt:lpstr>
      <vt:lpstr>הפרעות אכילה: ביולוגיה</vt:lpstr>
      <vt:lpstr>בולימיה נרבוזה (BN) - קריטריונים</vt:lpstr>
      <vt:lpstr>בולימיה נרבוזה (BN) - קריטריונים</vt:lpstr>
      <vt:lpstr>בולימיה נרבוזה (BN) - קריטריונים</vt:lpstr>
      <vt:lpstr>BN וויסות רגשי</vt:lpstr>
      <vt:lpstr>BN לעומת AN</vt:lpstr>
      <vt:lpstr>קו-מורבידיות</vt:lpstr>
      <vt:lpstr>קשר להפרעות אחרות</vt:lpstr>
      <vt:lpstr>השלכות רפואיות של BN</vt:lpstr>
      <vt:lpstr>טיפול בהפרעות אכילה</vt:lpstr>
      <vt:lpstr>שאלה</vt:lpstr>
    </vt:vector>
  </TitlesOfParts>
  <Company>Ben-Gurion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Abnormal Psychology</dc:title>
  <dc:creator>Gary Diamond</dc:creator>
  <cp:lastModifiedBy>נירית סופר- דודק</cp:lastModifiedBy>
  <cp:revision>1006</cp:revision>
  <dcterms:created xsi:type="dcterms:W3CDTF">2008-01-20T14:16:09Z</dcterms:created>
  <dcterms:modified xsi:type="dcterms:W3CDTF">2024-06-29T10:11:12Z</dcterms:modified>
</cp:coreProperties>
</file>