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998" r:id="rId1"/>
  </p:sldMasterIdLst>
  <p:notesMasterIdLst>
    <p:notesMasterId r:id="rId56"/>
  </p:notesMasterIdLst>
  <p:handoutMasterIdLst>
    <p:handoutMasterId r:id="rId57"/>
  </p:handoutMasterIdLst>
  <p:sldIdLst>
    <p:sldId id="256" r:id="rId2"/>
    <p:sldId id="1481" r:id="rId3"/>
    <p:sldId id="1482" r:id="rId4"/>
    <p:sldId id="1483" r:id="rId5"/>
    <p:sldId id="1529" r:id="rId6"/>
    <p:sldId id="1530" r:id="rId7"/>
    <p:sldId id="1531" r:id="rId8"/>
    <p:sldId id="1486" r:id="rId9"/>
    <p:sldId id="1545" r:id="rId10"/>
    <p:sldId id="1544" r:id="rId11"/>
    <p:sldId id="1488" r:id="rId12"/>
    <p:sldId id="1548" r:id="rId13"/>
    <p:sldId id="1549" r:id="rId14"/>
    <p:sldId id="1550" r:id="rId15"/>
    <p:sldId id="1489" r:id="rId16"/>
    <p:sldId id="1490" r:id="rId17"/>
    <p:sldId id="1491" r:id="rId18"/>
    <p:sldId id="1515" r:id="rId19"/>
    <p:sldId id="1542" r:id="rId20"/>
    <p:sldId id="1555" r:id="rId21"/>
    <p:sldId id="1492" r:id="rId22"/>
    <p:sldId id="1551" r:id="rId23"/>
    <p:sldId id="1493" r:id="rId24"/>
    <p:sldId id="1532" r:id="rId25"/>
    <p:sldId id="1494" r:id="rId26"/>
    <p:sldId id="1553" r:id="rId27"/>
    <p:sldId id="1546" r:id="rId28"/>
    <p:sldId id="1543" r:id="rId29"/>
    <p:sldId id="1495" r:id="rId30"/>
    <p:sldId id="1496" r:id="rId31"/>
    <p:sldId id="1497" r:id="rId32"/>
    <p:sldId id="1498" r:id="rId33"/>
    <p:sldId id="1499" r:id="rId34"/>
    <p:sldId id="1500" r:id="rId35"/>
    <p:sldId id="1501" r:id="rId36"/>
    <p:sldId id="1502" r:id="rId37"/>
    <p:sldId id="1503" r:id="rId38"/>
    <p:sldId id="1504" r:id="rId39"/>
    <p:sldId id="1505" r:id="rId40"/>
    <p:sldId id="1547" r:id="rId41"/>
    <p:sldId id="1506" r:id="rId42"/>
    <p:sldId id="1507" r:id="rId43"/>
    <p:sldId id="1508" r:id="rId44"/>
    <p:sldId id="1535" r:id="rId45"/>
    <p:sldId id="1536" r:id="rId46"/>
    <p:sldId id="1509" r:id="rId47"/>
    <p:sldId id="1537" r:id="rId48"/>
    <p:sldId id="1510" r:id="rId49"/>
    <p:sldId id="1538" r:id="rId50"/>
    <p:sldId id="1511" r:id="rId51"/>
    <p:sldId id="1540" r:id="rId52"/>
    <p:sldId id="1539" r:id="rId53"/>
    <p:sldId id="1512" r:id="rId54"/>
    <p:sldId id="1541" r:id="rId55"/>
  </p:sldIdLst>
  <p:sldSz cx="9144000" cy="6858000" type="screen4x3"/>
  <p:notesSz cx="6669088" cy="97758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85" autoAdjust="0"/>
    <p:restoredTop sz="61827" autoAdjust="0"/>
  </p:normalViewPr>
  <p:slideViewPr>
    <p:cSldViewPr>
      <p:cViewPr varScale="1">
        <p:scale>
          <a:sx n="71" d="100"/>
          <a:sy n="71" d="100"/>
        </p:scale>
        <p:origin x="27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836" y="-90"/>
      </p:cViewPr>
      <p:guideLst>
        <p:guide orient="horz" pos="307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% שנה אחת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גיליון1!$A$2:$A$5</c:f>
              <c:strCache>
                <c:ptCount val="4"/>
                <c:pt idx="0">
                  <c:v>כל הפרעה</c:v>
                </c:pt>
                <c:pt idx="1">
                  <c:v>כל הפרעת שימוש בחומרים</c:v>
                </c:pt>
                <c:pt idx="2">
                  <c:v>כל הפרעת מצב-רוח</c:v>
                </c:pt>
                <c:pt idx="3">
                  <c:v>כל הפרעת חרדה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26.2</c:v>
                </c:pt>
                <c:pt idx="1">
                  <c:v>3.8</c:v>
                </c:pt>
                <c:pt idx="2">
                  <c:v>9.5</c:v>
                </c:pt>
                <c:pt idx="3">
                  <c:v>18.100000000000001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67-45F7-8B53-2C202A3D9251}"/>
            </c:ext>
          </c:extLst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% מהלך החיים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גיליון1!$A$2:$A$5</c:f>
              <c:strCache>
                <c:ptCount val="4"/>
                <c:pt idx="0">
                  <c:v>כל הפרעה</c:v>
                </c:pt>
                <c:pt idx="1">
                  <c:v>כל הפרעת שימוש בחומרים</c:v>
                </c:pt>
                <c:pt idx="2">
                  <c:v>כל הפרעת מצב-רוח</c:v>
                </c:pt>
                <c:pt idx="3">
                  <c:v>כל הפרעת חרדה</c:v>
                </c:pt>
              </c:strCache>
            </c:strRef>
          </c:cat>
          <c:val>
            <c:numRef>
              <c:f>גיליון1!$C$2:$C$5</c:f>
              <c:numCache>
                <c:formatCode>General</c:formatCode>
                <c:ptCount val="4"/>
                <c:pt idx="0">
                  <c:v>46.4</c:v>
                </c:pt>
                <c:pt idx="1">
                  <c:v>14.6</c:v>
                </c:pt>
                <c:pt idx="2">
                  <c:v>20.8</c:v>
                </c:pt>
                <c:pt idx="3">
                  <c:v>28.8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67-45F7-8B53-2C202A3D9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0712576"/>
        <c:axId val="127603456"/>
        <c:axId val="0"/>
      </c:bar3DChart>
      <c:catAx>
        <c:axId val="1407125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27603456"/>
        <c:crosses val="autoZero"/>
        <c:auto val="1"/>
        <c:lblAlgn val="ctr"/>
        <c:lblOffset val="100"/>
        <c:noMultiLvlLbl val="0"/>
      </c:catAx>
      <c:valAx>
        <c:axId val="127603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407125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e-I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% שנה אחת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גיליון1!$A$2:$A$6</c:f>
              <c:strCache>
                <c:ptCount val="5"/>
                <c:pt idx="0">
                  <c:v>Conduct disorder</c:v>
                </c:pt>
                <c:pt idx="1">
                  <c:v>Social phobia</c:v>
                </c:pt>
                <c:pt idx="2">
                  <c:v>Specific phobia</c:v>
                </c:pt>
                <c:pt idx="3">
                  <c:v>Alcohol abuse</c:v>
                </c:pt>
                <c:pt idx="4">
                  <c:v>Major depressive disorder</c:v>
                </c:pt>
              </c:strCache>
            </c:strRef>
          </c:cat>
          <c:val>
            <c:numRef>
              <c:f>גיליון1!$B$2:$B$6</c:f>
              <c:numCache>
                <c:formatCode>General</c:formatCode>
                <c:ptCount val="5"/>
                <c:pt idx="0">
                  <c:v>1</c:v>
                </c:pt>
                <c:pt idx="1">
                  <c:v>6.8</c:v>
                </c:pt>
                <c:pt idx="2">
                  <c:v>8.7000000000000011</c:v>
                </c:pt>
                <c:pt idx="3">
                  <c:v>3.1</c:v>
                </c:pt>
                <c:pt idx="4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BD-4037-ACDE-4C9EFE24ED78}"/>
            </c:ext>
          </c:extLst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% מהלך החיים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גיליון1!$A$2:$A$6</c:f>
              <c:strCache>
                <c:ptCount val="5"/>
                <c:pt idx="0">
                  <c:v>Conduct disorder</c:v>
                </c:pt>
                <c:pt idx="1">
                  <c:v>Social phobia</c:v>
                </c:pt>
                <c:pt idx="2">
                  <c:v>Specific phobia</c:v>
                </c:pt>
                <c:pt idx="3">
                  <c:v>Alcohol abuse</c:v>
                </c:pt>
                <c:pt idx="4">
                  <c:v>Major depressive disorder</c:v>
                </c:pt>
              </c:strCache>
            </c:strRef>
          </c:cat>
          <c:val>
            <c:numRef>
              <c:f>גיליון1!$C$2:$C$6</c:f>
              <c:numCache>
                <c:formatCode>General</c:formatCode>
                <c:ptCount val="5"/>
                <c:pt idx="0">
                  <c:v>9.5</c:v>
                </c:pt>
                <c:pt idx="1">
                  <c:v>12.1</c:v>
                </c:pt>
                <c:pt idx="2">
                  <c:v>12.5</c:v>
                </c:pt>
                <c:pt idx="3">
                  <c:v>13.2</c:v>
                </c:pt>
                <c:pt idx="4">
                  <c:v>16.600000000000001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BD-4037-ACDE-4C9EFE24ED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644032"/>
        <c:axId val="127645568"/>
        <c:axId val="0"/>
      </c:bar3DChart>
      <c:catAx>
        <c:axId val="12764403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27645568"/>
        <c:crosses val="autoZero"/>
        <c:auto val="1"/>
        <c:lblAlgn val="ctr"/>
        <c:lblOffset val="100"/>
        <c:noMultiLvlLbl val="0"/>
      </c:catAx>
      <c:valAx>
        <c:axId val="1276455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276440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e-I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% ישראל</c:v>
                </c:pt>
              </c:strCache>
            </c:strRef>
          </c:tx>
          <c:spPr>
            <a:gradFill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גיליון1!$A$2:$A$5</c:f>
              <c:strCache>
                <c:ptCount val="4"/>
                <c:pt idx="0">
                  <c:v>כל הפרעה</c:v>
                </c:pt>
                <c:pt idx="1">
                  <c:v>כל הפרעת שימוש בחומרים</c:v>
                </c:pt>
                <c:pt idx="2">
                  <c:v>כל הפרעת מצב-רוח</c:v>
                </c:pt>
                <c:pt idx="3">
                  <c:v>כל הפרעת חרדה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17.600000000000001</c:v>
                </c:pt>
                <c:pt idx="1">
                  <c:v>5.3</c:v>
                </c:pt>
                <c:pt idx="2">
                  <c:v>10.7</c:v>
                </c:pt>
                <c:pt idx="3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92-4444-8D06-174B7F538189}"/>
            </c:ext>
          </c:extLst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% ארה"ב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75000"/>
                  </a:schemeClr>
                </a:gs>
                <a:gs pos="50000">
                  <a:srgbClr val="4F81BD">
                    <a:tint val="44500"/>
                    <a:satMod val="160000"/>
                  </a:srgbClr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גיליון1!$A$2:$A$5</c:f>
              <c:strCache>
                <c:ptCount val="4"/>
                <c:pt idx="0">
                  <c:v>כל הפרעה</c:v>
                </c:pt>
                <c:pt idx="1">
                  <c:v>כל הפרעת שימוש בחומרים</c:v>
                </c:pt>
                <c:pt idx="2">
                  <c:v>כל הפרעת מצב-רוח</c:v>
                </c:pt>
                <c:pt idx="3">
                  <c:v>כל הפרעת חרדה</c:v>
                </c:pt>
              </c:strCache>
            </c:strRef>
          </c:cat>
          <c:val>
            <c:numRef>
              <c:f>גיליון1!$C$2:$C$5</c:f>
              <c:numCache>
                <c:formatCode>General</c:formatCode>
                <c:ptCount val="4"/>
                <c:pt idx="0">
                  <c:v>46.4</c:v>
                </c:pt>
                <c:pt idx="1">
                  <c:v>14.6</c:v>
                </c:pt>
                <c:pt idx="2">
                  <c:v>20.8</c:v>
                </c:pt>
                <c:pt idx="3">
                  <c:v>28.8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92-4444-8D06-174B7F5381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979904"/>
        <c:axId val="127981440"/>
        <c:axId val="0"/>
      </c:bar3DChart>
      <c:catAx>
        <c:axId val="1279799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27981440"/>
        <c:crosses val="autoZero"/>
        <c:auto val="1"/>
        <c:lblAlgn val="ctr"/>
        <c:lblOffset val="100"/>
        <c:noMultiLvlLbl val="0"/>
      </c:catAx>
      <c:valAx>
        <c:axId val="1279814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279799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e-IL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E6A0B14-ECB0-48DD-986B-DD2DB563CF8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49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33425"/>
            <a:ext cx="4884738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43438"/>
            <a:ext cx="5335588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A0684A0-D195-41B9-A9FE-725E7E94C19C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104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5F8B7F-3724-4401-97FB-E065206FA27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7B4E0F-A2C0-4618-BC8C-A2EA0AA82058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7B4E0F-A2C0-4618-BC8C-A2EA0AA82058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7B4E0F-A2C0-4618-BC8C-A2EA0AA82058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8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393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9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438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98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96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668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606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671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963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96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96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39B072-D5FD-4591-91F4-88AB899C165C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71258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39B072-D5FD-4591-91F4-88AB899C165C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741919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0684A0-D195-41B9-A9FE-725E7E94C19C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858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963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343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963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>
                <a:solidFill>
                  <a:srgbClr val="1F497D"/>
                </a:solidFill>
              </a:rPr>
              <a:pPr>
                <a:defRPr/>
              </a:pPr>
              <a:t>24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963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9E27FA-4BD5-429D-8AA4-A920AAF51CF0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9E27FA-4BD5-429D-8AA4-A920AAF51CF0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186783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9E27FA-4BD5-429D-8AA4-A920AAF51CF0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117641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9E27FA-4BD5-429D-8AA4-A920AAF51CF0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656090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9E27FA-4BD5-429D-8AA4-A920AAF51CF0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9E27FA-4BD5-429D-8AA4-A920AAF51CF0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26D557-F1AF-47AC-A2C9-F3BB2C0FB89F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26D557-F1AF-47AC-A2C9-F3BB2C0FB89F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F74A81-EFF5-4BB6-AC9D-657555B2B518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44792B-C05B-41DA-ACC8-EF5970FC51D8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EB2D32-0837-4A9C-80D8-6960C95341DE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6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178E31-957D-432F-A0F5-7A4871C4389A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625A30-7043-48E6-923B-EEC37106BCF2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625A30-7043-48E6-923B-EEC37106BCF2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160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781314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030433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14599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138563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00700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9203320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9B072-D5FD-4591-91F4-88AB899C165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3317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284" y="0"/>
            <a:ext cx="9152521" cy="6867426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486400" y="466725"/>
            <a:ext cx="3662363" cy="5922963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/>
            </a:lvl1pPr>
          </a:lstStyle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564" y="1023868"/>
            <a:ext cx="284525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3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564" y="4945377"/>
            <a:ext cx="284525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7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81882314"/>
      </p:ext>
    </p:extLst>
  </p:cSld>
  <p:clrMapOvr>
    <a:masterClrMapping/>
  </p:clrMapOvr>
  <p:transition spd="med">
    <p:pull dir="r"/>
  </p:transition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842707"/>
      </p:ext>
    </p:extLst>
  </p:cSld>
  <p:clrMapOvr>
    <a:masterClrMapping/>
  </p:clrMapOvr>
  <p:transition spd="med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149366" cy="6858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8783091"/>
      </p:ext>
    </p:extLst>
  </p:cSld>
  <p:clrMapOvr>
    <a:masterClrMapping/>
  </p:clrMapOvr>
  <p:transition spd="med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7500"/>
      </p:ext>
    </p:extLst>
  </p:cSld>
  <p:clrMapOvr>
    <a:masterClrMapping/>
  </p:clrMapOvr>
  <p:transition spd="med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88029"/>
      </p:ext>
    </p:extLst>
  </p:cSld>
  <p:clrMapOvr>
    <a:masterClrMapping/>
  </p:clrMapOvr>
  <p:transition spd="med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24733"/>
      </p:ext>
    </p:extLst>
  </p:cSld>
  <p:clrMapOvr>
    <a:masterClrMapping/>
  </p:clrMapOvr>
  <p:transition spd="med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16992"/>
      </p:ext>
    </p:extLst>
  </p:cSld>
  <p:clrMapOvr>
    <a:masterClrMapping/>
  </p:clrMapOvr>
  <p:transition spd="med">
    <p:pull dir="r"/>
  </p:transition>
  <p:extLst>
    <p:ext uri="{DCECCB84-F9BA-43D5-87BE-67443E8EF086}">
      <p15:sldGuideLst xmlns:p15="http://schemas.microsoft.com/office/powerpoint/2012/main">
        <p15:guide id="0" pos="4050">
          <p15:clr>
            <a:srgbClr val="FBAE40"/>
          </p15:clr>
        </p15:guide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07"/>
            <a:ext cx="2420786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4"/>
            <a:ext cx="2420786" cy="287219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19722"/>
      </p:ext>
    </p:extLst>
  </p:cSld>
  <p:clrMapOvr>
    <a:masterClrMapping/>
  </p:clrMapOvr>
  <p:transition spd="med">
    <p:pull dir="r"/>
  </p:transition>
  <p:extLst>
    <p:ext uri="{DCECCB84-F9BA-43D5-87BE-67443E8EF086}">
      <p15:sldGuideLst xmlns:p15="http://schemas.microsoft.com/office/powerpoint/2012/main">
        <p15:guide id="0" pos="4050">
          <p15:clr>
            <a:srgbClr val="FBAE40"/>
          </p15:clr>
        </p15:guide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67611"/>
      </p:ext>
    </p:extLst>
  </p:cSld>
  <p:clrMapOvr>
    <a:masterClrMapping/>
  </p:clrMapOvr>
  <p:transition spd="med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95578"/>
      </p:ext>
    </p:extLst>
  </p:cSld>
  <p:clrMapOvr>
    <a:masterClrMapping/>
  </p:clrMapOvr>
  <p:transition spd="med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70507"/>
      </p:ext>
    </p:extLst>
  </p:cSld>
  <p:clrMapOvr>
    <a:masterClrMapping/>
  </p:clrMapOvr>
  <p:transition spd="med">
    <p:pull dir="r"/>
  </p:transition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5030" y="568345"/>
            <a:ext cx="6673174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38400"/>
            <a:ext cx="6577928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58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9" r:id="rId1"/>
    <p:sldLayoutId id="2147485000" r:id="rId2"/>
    <p:sldLayoutId id="2147485001" r:id="rId3"/>
    <p:sldLayoutId id="2147485002" r:id="rId4"/>
    <p:sldLayoutId id="2147485003" r:id="rId5"/>
    <p:sldLayoutId id="2147485004" r:id="rId6"/>
    <p:sldLayoutId id="2147485005" r:id="rId7"/>
    <p:sldLayoutId id="2147485006" r:id="rId8"/>
    <p:sldLayoutId id="2147485007" r:id="rId9"/>
    <p:sldLayoutId id="2147485008" r:id="rId10"/>
    <p:sldLayoutId id="2147485009" r:id="rId11"/>
  </p:sldLayoutIdLst>
  <p:transition spd="med">
    <p:pull dir="r"/>
  </p:transition>
  <p:txStyles>
    <p:titleStyle>
      <a:lvl1pPr algn="l" defTabSz="685800" rtl="1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r" defTabSz="685800" rtl="1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r" defTabSz="685800" rtl="1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r" defTabSz="685800" rtl="1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r" defTabSz="685800" rtl="1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r" defTabSz="685800" rtl="1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r" defTabSz="685800" rtl="1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r" defTabSz="685800" rtl="1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r" defTabSz="685800" rtl="1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r" defTabSz="685800" rtl="1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1386">
          <p15:clr>
            <a:srgbClr val="F26B43"/>
          </p15:clr>
        </p15:guide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28184" y="1052736"/>
            <a:ext cx="2442664" cy="2016224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he-IL" dirty="0">
                <a:latin typeface="Guttman Mantova-Decor" pitchFamily="2" charset="-79"/>
                <a:cs typeface="Guttman Mantova-Decor" pitchFamily="2" charset="-79"/>
              </a:rPr>
              <a:t>פסיכולוגיה אבנורמלית</a:t>
            </a:r>
            <a:endParaRPr lang="en-US" dirty="0">
              <a:cs typeface="Guttman Mantova-Decor" pitchFamily="2" charset="-79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80112" y="4869160"/>
            <a:ext cx="3744416" cy="143986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דר' נירית סופר-דודק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המחלקה לפסיכולוגיה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אוניברסיטת בן-גוריון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itchFamily="66" charset="0"/>
              <a:cs typeface="Monotype Hadassah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24128" y="2768879"/>
            <a:ext cx="324036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מצגת 1-ב'</a:t>
            </a:r>
          </a:p>
          <a:p>
            <a:pPr algn="ctr"/>
            <a:r>
              <a:rPr lang="he-IL" sz="3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מבוא - המשך</a:t>
            </a:r>
          </a:p>
        </p:txBody>
      </p:sp>
    </p:spTree>
  </p:cSld>
  <p:clrMapOvr>
    <a:masterClrMapping/>
  </p:clrMapOvr>
  <p:transition spd="med">
    <p:pull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91314" y="1200143"/>
            <a:ext cx="6673174" cy="928917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שכיחות</a:t>
            </a:r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771800" y="2420888"/>
            <a:ext cx="60486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  <a:defRPr/>
            </a:pPr>
            <a:r>
              <a:rPr lang="he-IL" sz="2800" kern="0" dirty="0">
                <a:effectLst/>
              </a:rPr>
              <a:t>מהי השכיחות באוכלוסייה של הפרעות נפשיות שונות (סינדרומים)?</a:t>
            </a:r>
          </a:p>
          <a:p>
            <a:pPr algn="r" rtl="1">
              <a:buClr>
                <a:srgbClr val="FFCC00"/>
              </a:buClr>
              <a:defRPr/>
            </a:pPr>
            <a:r>
              <a:rPr lang="he-IL" sz="2800" kern="0" dirty="0">
                <a:effectLst/>
              </a:rPr>
              <a:t>מחקרים אפידמיולוגיים (מייצגים את האוכלוסייה)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5BF48F-73CA-474F-A15A-2668210E311F}"/>
              </a:ext>
            </a:extLst>
          </p:cNvPr>
          <p:cNvSpPr txBox="1"/>
          <p:nvPr/>
        </p:nvSpPr>
        <p:spPr>
          <a:xfrm>
            <a:off x="0" y="0"/>
            <a:ext cx="341987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31544458"/>
      </p:ext>
    </p:extLst>
  </p:cSld>
  <p:clrMapOvr>
    <a:masterClrMapping/>
  </p:clrMapOvr>
  <p:transition spd="med">
    <p:pull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שכיחות</a:t>
            </a:r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1520" y="2841104"/>
            <a:ext cx="8568952" cy="3684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  <a:defRPr/>
            </a:pPr>
            <a:r>
              <a:rPr lang="he-IL" sz="2800" kern="0" dirty="0">
                <a:effectLst/>
              </a:rPr>
              <a:t>שכיחות נקודתית (</a:t>
            </a:r>
            <a:r>
              <a:rPr lang="en-US" sz="2800" kern="0" dirty="0">
                <a:effectLst/>
              </a:rPr>
              <a:t>point prevalence</a:t>
            </a:r>
            <a:r>
              <a:rPr lang="he-IL" sz="2800" kern="0" dirty="0">
                <a:effectLst/>
              </a:rPr>
              <a:t>)</a:t>
            </a:r>
          </a:p>
          <a:p>
            <a:pPr algn="r" rtl="1">
              <a:buClr>
                <a:srgbClr val="FFCC00"/>
              </a:buClr>
              <a:defRPr/>
            </a:pPr>
            <a:endParaRPr lang="he-IL" sz="2800" kern="0" dirty="0">
              <a:effectLst/>
            </a:endParaRPr>
          </a:p>
          <a:p>
            <a:pPr algn="r" rtl="1">
              <a:buClr>
                <a:srgbClr val="FFCC00"/>
              </a:buClr>
              <a:defRPr/>
            </a:pPr>
            <a:r>
              <a:rPr lang="he-IL" sz="2800" kern="0" dirty="0">
                <a:effectLst/>
              </a:rPr>
              <a:t>שכיחות של שנה אחת (</a:t>
            </a:r>
            <a:r>
              <a:rPr lang="en-US" sz="2800" kern="0" dirty="0">
                <a:effectLst/>
              </a:rPr>
              <a:t>1-year prevalence</a:t>
            </a:r>
            <a:r>
              <a:rPr lang="he-IL" sz="2800" kern="0" dirty="0">
                <a:effectLst/>
              </a:rPr>
              <a:t>)</a:t>
            </a:r>
          </a:p>
          <a:p>
            <a:pPr algn="r" rtl="1">
              <a:buClr>
                <a:srgbClr val="FFCC00"/>
              </a:buClr>
              <a:defRPr/>
            </a:pPr>
            <a:endParaRPr lang="he-IL" sz="2800" kern="0" dirty="0">
              <a:effectLst/>
            </a:endParaRPr>
          </a:p>
          <a:p>
            <a:pPr algn="r" rtl="1">
              <a:buClr>
                <a:srgbClr val="FFCC00"/>
              </a:buClr>
              <a:defRPr/>
            </a:pPr>
            <a:r>
              <a:rPr lang="he-IL" sz="2800" kern="0" dirty="0">
                <a:effectLst/>
              </a:rPr>
              <a:t>שכיחות במהלך החיים (</a:t>
            </a:r>
            <a:r>
              <a:rPr lang="en-US" sz="2800" kern="0" dirty="0">
                <a:effectLst/>
              </a:rPr>
              <a:t>life-time prevalence</a:t>
            </a:r>
            <a:r>
              <a:rPr lang="he-IL" sz="2800" kern="0" dirty="0">
                <a:effectLst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F081D7-4337-4822-AC28-5F5C7E0DEAFE}"/>
              </a:ext>
            </a:extLst>
          </p:cNvPr>
          <p:cNvSpPr txBox="1"/>
          <p:nvPr/>
        </p:nvSpPr>
        <p:spPr>
          <a:xfrm>
            <a:off x="0" y="0"/>
            <a:ext cx="341987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547484631"/>
      </p:ext>
    </p:extLst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שכיחות</a:t>
            </a:r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771800" y="2179160"/>
            <a:ext cx="6012160" cy="1094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  <a:defRPr/>
            </a:pPr>
            <a:r>
              <a:rPr lang="he-IL" sz="2800" kern="0" dirty="0">
                <a:effectLst/>
              </a:rPr>
              <a:t>שלושה מחקרים אפידמיולוגיים גדולים שנעשו בארה"ב בעשורים האחרונים: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095515" y="5128654"/>
            <a:ext cx="6787450" cy="96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  <a:defRPr/>
            </a:pPr>
            <a:r>
              <a:rPr lang="he-IL" sz="2800" kern="0" dirty="0">
                <a:effectLst/>
              </a:rPr>
              <a:t>לפחות 46.4% שכיחות לאורך החיים של אבחנת </a:t>
            </a:r>
            <a:r>
              <a:rPr lang="en-US" sz="2800" kern="0" dirty="0">
                <a:effectLst/>
              </a:rPr>
              <a:t>DSM-IV</a:t>
            </a:r>
            <a:r>
              <a:rPr lang="he-IL" sz="2800" kern="0" dirty="0">
                <a:effectLst/>
              </a:rPr>
              <a:t>!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308474" y="3364052"/>
            <a:ext cx="5472608" cy="143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>
              <a:buClr>
                <a:srgbClr val="FFCC00"/>
              </a:buClr>
              <a:buFontTx/>
              <a:buNone/>
              <a:defRPr/>
            </a:pPr>
            <a:r>
              <a:rPr lang="en-US" sz="2400" dirty="0">
                <a:effectLst/>
              </a:rPr>
              <a:t>The Epidemiological Catchment Area Study, The National Comorbidity Study (NCS) &amp; a follow-up of the NCS.</a:t>
            </a:r>
            <a:endParaRPr lang="he-IL" sz="2400" kern="0" dirty="0"/>
          </a:p>
        </p:txBody>
      </p:sp>
      <p:sp>
        <p:nvSpPr>
          <p:cNvPr id="2" name="Oval 1"/>
          <p:cNvSpPr/>
          <p:nvPr/>
        </p:nvSpPr>
        <p:spPr>
          <a:xfrm>
            <a:off x="7452320" y="5128654"/>
            <a:ext cx="1080120" cy="5325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398662" y="5128654"/>
            <a:ext cx="3045545" cy="5325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1AECF2-2654-4C27-B850-7C16F37C80F5}"/>
              </a:ext>
            </a:extLst>
          </p:cNvPr>
          <p:cNvSpPr txBox="1"/>
          <p:nvPr/>
        </p:nvSpPr>
        <p:spPr>
          <a:xfrm>
            <a:off x="0" y="0"/>
            <a:ext cx="341987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695170494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97844" y="476672"/>
            <a:ext cx="8094636" cy="830194"/>
          </a:xfrm>
        </p:spPr>
        <p:txBody>
          <a:bodyPr/>
          <a:lstStyle/>
          <a:p>
            <a:r>
              <a:rPr lang="he-IL" dirty="0"/>
              <a:t>שכיחות של הפרעות </a:t>
            </a:r>
            <a:r>
              <a:rPr lang="en-US" dirty="0"/>
              <a:t>DSM-IV</a:t>
            </a:r>
            <a:r>
              <a:rPr lang="he-IL" dirty="0"/>
              <a:t> במבוגרים</a:t>
            </a:r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</p:nvPr>
        </p:nvGraphicFramePr>
        <p:xfrm>
          <a:off x="914400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pull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הפרעות ספציפיות נפוצות</a:t>
            </a:r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</p:nvPr>
        </p:nvGraphicFramePr>
        <p:xfrm>
          <a:off x="914400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pull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8826" y="240986"/>
            <a:ext cx="8677001" cy="1560716"/>
          </a:xfrm>
        </p:spPr>
        <p:txBody>
          <a:bodyPr>
            <a:normAutofit/>
          </a:bodyPr>
          <a:lstStyle/>
          <a:p>
            <a:pPr algn="r"/>
            <a:r>
              <a:rPr lang="he-IL" sz="3600" b="1" dirty="0"/>
              <a:t>שכיחות </a:t>
            </a:r>
            <a:r>
              <a:rPr lang="he-IL" sz="3600" b="1" u="sng" dirty="0"/>
              <a:t>במהלך החיים </a:t>
            </a:r>
            <a:r>
              <a:rPr lang="he-IL" sz="3600" b="1" dirty="0"/>
              <a:t>בקרב מבוגרים ישראלים (לעומת ארה"ב)</a:t>
            </a:r>
            <a:endParaRPr lang="he-IL" sz="3600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</p:nvPr>
        </p:nvGraphicFramePr>
        <p:xfrm>
          <a:off x="914400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43808" y="6453336"/>
            <a:ext cx="59046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800" dirty="0"/>
              <a:t>הנתונים הישראליים ע"פ סקר בריאות לאומי, 2003-2004</a:t>
            </a:r>
          </a:p>
        </p:txBody>
      </p:sp>
    </p:spTree>
  </p:cSld>
  <p:clrMapOvr>
    <a:masterClrMapping/>
  </p:clrMapOvr>
  <p:transition spd="med">
    <p:pull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118" y="1262192"/>
            <a:ext cx="6673174" cy="889791"/>
          </a:xfrm>
        </p:spPr>
        <p:txBody>
          <a:bodyPr/>
          <a:lstStyle/>
          <a:p>
            <a:pPr algn="ctr" rtl="1">
              <a:defRPr/>
            </a:pPr>
            <a:r>
              <a:rPr lang="he-IL" dirty="0" err="1"/>
              <a:t>קומורבידיות</a:t>
            </a:r>
            <a:r>
              <a:rPr lang="he-IL" dirty="0"/>
              <a:t> (</a:t>
            </a:r>
            <a:r>
              <a:rPr lang="en-US" dirty="0"/>
              <a:t>Comorbidity</a:t>
            </a:r>
            <a:r>
              <a:rPr lang="he-IL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26856" y="2459931"/>
            <a:ext cx="71287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800" dirty="0">
                <a:solidFill>
                  <a:schemeClr val="tx1"/>
                </a:solidFill>
              </a:rPr>
              <a:t>קיומן של שתי הפרעות או יותר באדם אחד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BBF550-63B2-487E-9ADB-FC0C4D8BB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3435128"/>
            <a:ext cx="4176464" cy="28859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CE837C-41B5-4C74-B30F-45843984AAF4}"/>
              </a:ext>
            </a:extLst>
          </p:cNvPr>
          <p:cNvSpPr txBox="1"/>
          <p:nvPr/>
        </p:nvSpPr>
        <p:spPr>
          <a:xfrm>
            <a:off x="0" y="0"/>
            <a:ext cx="341987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521487651"/>
      </p:ext>
    </p:extLst>
  </p:cSld>
  <p:clrMapOvr>
    <a:masterClrMapping/>
  </p:clrMapOvr>
  <p:transition spd="med">
    <p:pull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118" y="1262192"/>
            <a:ext cx="6673174" cy="889791"/>
          </a:xfrm>
        </p:spPr>
        <p:txBody>
          <a:bodyPr/>
          <a:lstStyle/>
          <a:p>
            <a:pPr algn="ctr" rtl="1">
              <a:defRPr/>
            </a:pPr>
            <a:r>
              <a:rPr lang="he-IL" dirty="0" err="1"/>
              <a:t>קומורבידיות</a:t>
            </a:r>
            <a:r>
              <a:rPr lang="he-IL" dirty="0"/>
              <a:t> (</a:t>
            </a:r>
            <a:r>
              <a:rPr lang="en-US" dirty="0"/>
              <a:t>Comorbidity</a:t>
            </a:r>
            <a:r>
              <a:rPr lang="he-IL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20" y="3414175"/>
            <a:ext cx="6419056" cy="648072"/>
          </a:xfrm>
        </p:spPr>
        <p:txBody>
          <a:bodyPr>
            <a:normAutofit/>
          </a:bodyPr>
          <a:lstStyle/>
          <a:p>
            <a:pPr marL="0" indent="0" algn="r" rtl="1">
              <a:buNone/>
              <a:defRPr/>
            </a:pPr>
            <a:r>
              <a:rPr lang="he-IL" sz="2400" dirty="0"/>
              <a:t>קו-מורבידיות היא נפוצה מאוד!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44ACF-8A0E-4A85-8FEC-BA7F32CD024B}"/>
              </a:ext>
            </a:extLst>
          </p:cNvPr>
          <p:cNvSpPr txBox="1"/>
          <p:nvPr/>
        </p:nvSpPr>
        <p:spPr>
          <a:xfrm>
            <a:off x="0" y="0"/>
            <a:ext cx="341987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596226490"/>
      </p:ext>
    </p:extLst>
  </p:cSld>
  <p:clrMapOvr>
    <a:masterClrMapping/>
  </p:clrMapOvr>
  <p:transition spd="med"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118" y="1262192"/>
            <a:ext cx="6673174" cy="889791"/>
          </a:xfrm>
        </p:spPr>
        <p:txBody>
          <a:bodyPr/>
          <a:lstStyle/>
          <a:p>
            <a:pPr algn="ctr" rtl="1">
              <a:defRPr/>
            </a:pPr>
            <a:r>
              <a:rPr lang="he-IL" dirty="0" err="1"/>
              <a:t>קומורבידיות</a:t>
            </a:r>
            <a:r>
              <a:rPr lang="he-IL" dirty="0"/>
              <a:t> (</a:t>
            </a:r>
            <a:r>
              <a:rPr lang="en-US" dirty="0"/>
              <a:t>Comorbidity</a:t>
            </a:r>
            <a:r>
              <a:rPr lang="he-IL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7902" y="3140968"/>
            <a:ext cx="6419056" cy="2604120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sz="2400" dirty="0"/>
              <a:t>קו-מורבידיות היא נפוצה מאוד בייחוד בקרב המקרים הקשים של ההפרעות השונות</a:t>
            </a:r>
          </a:p>
          <a:p>
            <a:pPr algn="r" rtl="1">
              <a:defRPr/>
            </a:pPr>
            <a:endParaRPr lang="he-IL" sz="2400" dirty="0"/>
          </a:p>
          <a:p>
            <a:pPr algn="r" rtl="1">
              <a:defRPr/>
            </a:pPr>
            <a:r>
              <a:rPr lang="he-IL" sz="2400" dirty="0"/>
              <a:t>50% בקרב המקרים הקשים, 7% בקרב הקלים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5B78D6-FBC5-457F-B7E3-0FDA5A1E3F95}"/>
              </a:ext>
            </a:extLst>
          </p:cNvPr>
          <p:cNvSpPr txBox="1"/>
          <p:nvPr/>
        </p:nvSpPr>
        <p:spPr>
          <a:xfrm>
            <a:off x="0" y="0"/>
            <a:ext cx="341987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934261313"/>
      </p:ext>
    </p:extLst>
  </p:cSld>
  <p:clrMapOvr>
    <a:masterClrMapping/>
  </p:clrMapOvr>
  <p:transition spd="med">
    <p:pull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751939"/>
            <a:ext cx="6573416" cy="1143000"/>
          </a:xfrm>
        </p:spPr>
        <p:txBody>
          <a:bodyPr/>
          <a:lstStyle/>
          <a:p>
            <a:pPr algn="ctr" rtl="1"/>
            <a:r>
              <a:rPr lang="he-IL" dirty="0"/>
              <a:t>אבחון: יתרונות וחסרונות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07234"/>
            <a:ext cx="8733657" cy="288032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400" dirty="0"/>
              <a:t>46%? זה לא קצת מוגזם? </a:t>
            </a:r>
          </a:p>
          <a:p>
            <a:pPr marL="0" indent="0" algn="r" rtl="1">
              <a:buNone/>
            </a:pPr>
            <a:r>
              <a:rPr lang="he-IL" sz="2400" b="1" u="sng" dirty="0"/>
              <a:t>האם המצאנו כל מיני הפרעות ואז אמרנו שחצי מהאוכלוסייה חולה??</a:t>
            </a:r>
            <a:endParaRPr lang="en-US" sz="24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5979824" y="4599153"/>
            <a:ext cx="2540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/>
              <a:t>האם בכלל צריך את האבחנות האלו?</a:t>
            </a:r>
          </a:p>
          <a:p>
            <a:pPr algn="r" rtl="1"/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8462A-C68F-42CC-AC22-7E5495BB9862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3549960592"/>
      </p:ext>
    </p:extLst>
  </p:cSld>
  <p:clrMapOvr>
    <a:masterClrMapping/>
  </p:clrMapOvr>
  <p:transition spd="med">
    <p:pull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5088" y="1277888"/>
            <a:ext cx="6573416" cy="1143000"/>
          </a:xfrm>
        </p:spPr>
        <p:txBody>
          <a:bodyPr/>
          <a:lstStyle/>
          <a:p>
            <a:pPr algn="ctr" rtl="1"/>
            <a:r>
              <a:rPr lang="he-IL" dirty="0"/>
              <a:t>אבחון: יתרונות וחסרונות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3888" y="2492895"/>
            <a:ext cx="5205264" cy="3279269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400" b="1" u="sng" dirty="0"/>
              <a:t>חסרונות של אבחון:</a:t>
            </a:r>
          </a:p>
          <a:p>
            <a:pPr marL="0" indent="0" algn="r" rtl="1">
              <a:buNone/>
            </a:pPr>
            <a:endParaRPr lang="he-IL" sz="2400" dirty="0"/>
          </a:p>
          <a:p>
            <a:pPr marL="457200" indent="-457200" algn="r" rtl="1">
              <a:buAutoNum type="arabicParenBoth"/>
            </a:pPr>
            <a:r>
              <a:rPr lang="he-IL" sz="2400" dirty="0"/>
              <a:t>סכנת "הדבקת תווית", </a:t>
            </a:r>
            <a:r>
              <a:rPr lang="he-IL" sz="2400" dirty="0" err="1"/>
              <a:t>סטיגמטיזציה</a:t>
            </a:r>
            <a:endParaRPr lang="he-IL" sz="2400" dirty="0"/>
          </a:p>
          <a:p>
            <a:pPr marL="0" indent="0" algn="r" rtl="1">
              <a:buNone/>
            </a:pPr>
            <a:endParaRPr lang="he-IL" sz="2400" dirty="0"/>
          </a:p>
          <a:p>
            <a:pPr marL="0" indent="0" algn="r" rtl="1">
              <a:buNone/>
            </a:pPr>
            <a:r>
              <a:rPr lang="he-IL" sz="2400" dirty="0"/>
              <a:t>דוגמא: שיתוף ב"סוד" לאחר האירוסין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0FD9B5-857F-4117-BF0D-D5201B14A005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297897254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5088" y="1277888"/>
            <a:ext cx="6573416" cy="1143000"/>
          </a:xfrm>
        </p:spPr>
        <p:txBody>
          <a:bodyPr/>
          <a:lstStyle/>
          <a:p>
            <a:pPr algn="ctr" rtl="1"/>
            <a:r>
              <a:rPr lang="he-IL" dirty="0"/>
              <a:t>אבחון: יתרונות וחסרונות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5896" y="2893004"/>
            <a:ext cx="5061248" cy="2480211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400" dirty="0"/>
              <a:t>(2) פישוט (</a:t>
            </a:r>
            <a:r>
              <a:rPr lang="he-IL" sz="2400" dirty="0" err="1"/>
              <a:t>סימפליפיקציה</a:t>
            </a:r>
            <a:r>
              <a:rPr lang="he-IL" sz="2400" dirty="0"/>
              <a:t>/רדוקציה) של אדם לאבחנה</a:t>
            </a:r>
          </a:p>
          <a:p>
            <a:pPr marL="0" indent="0" algn="r" rtl="1">
              <a:buNone/>
            </a:pPr>
            <a:endParaRPr lang="he-IL" sz="2400" dirty="0"/>
          </a:p>
          <a:p>
            <a:pPr marL="0" indent="0" algn="r" rtl="1">
              <a:buNone/>
            </a:pPr>
            <a:r>
              <a:rPr lang="he-IL" sz="2400" dirty="0"/>
              <a:t>"אבחנה מהלכת"</a:t>
            </a:r>
          </a:p>
          <a:p>
            <a:pPr marL="0" indent="0" algn="r" rtl="1">
              <a:buNone/>
            </a:pPr>
            <a:r>
              <a:rPr lang="he-IL" sz="2400" dirty="0"/>
              <a:t>אנו עלולים לפספס דברים חשובים</a:t>
            </a:r>
          </a:p>
        </p:txBody>
      </p:sp>
      <p:sp>
        <p:nvSpPr>
          <p:cNvPr id="7" name="Action Button: Movie 6">
            <a:hlinkClick r:id="" action="ppaction://noaction" highlightClick="1"/>
          </p:cNvPr>
          <p:cNvSpPr/>
          <p:nvPr/>
        </p:nvSpPr>
        <p:spPr>
          <a:xfrm>
            <a:off x="6438452" y="5504529"/>
            <a:ext cx="2339752" cy="1276479"/>
          </a:xfrm>
          <a:prstGeom prst="actionButtonMovi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38452" y="5517232"/>
            <a:ext cx="2335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/>
              <a:t>סטיגמה – </a:t>
            </a:r>
            <a:r>
              <a:rPr lang="he-IL" dirty="0" err="1"/>
              <a:t>אילאיל</a:t>
            </a:r>
            <a:r>
              <a:rPr lang="he-IL" dirty="0"/>
              <a:t> צין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04248" y="644404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18:10-19:20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281C8D-E51A-42DC-9A87-4C7BDF2D1559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790349364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5088" y="1277888"/>
            <a:ext cx="6573416" cy="1143000"/>
          </a:xfrm>
        </p:spPr>
        <p:txBody>
          <a:bodyPr/>
          <a:lstStyle/>
          <a:p>
            <a:pPr algn="ctr" rtl="1"/>
            <a:r>
              <a:rPr lang="he-IL" dirty="0"/>
              <a:t>אבחון: יתרונות וחסרונות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856" y="2492896"/>
            <a:ext cx="5493296" cy="2376264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400" dirty="0"/>
              <a:t>(3) עלול לשמש לענישה</a:t>
            </a:r>
          </a:p>
          <a:p>
            <a:pPr marL="0" indent="0" algn="r" rtl="1">
              <a:buNone/>
            </a:pPr>
            <a:r>
              <a:rPr lang="he-IL" sz="2400" dirty="0"/>
              <a:t>באופן ממשי (כפי שנלמד על ההיסטוריה)</a:t>
            </a:r>
          </a:p>
          <a:p>
            <a:pPr marL="0" indent="0" algn="r" rtl="1">
              <a:buNone/>
            </a:pPr>
            <a:r>
              <a:rPr lang="he-IL" sz="2400" dirty="0"/>
              <a:t>או בהתייחסותנו (פחות אמפטיה)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0286A8-258B-468B-AB8F-52BEE7CD781D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315834033"/>
      </p:ext>
    </p:extLst>
  </p:cSld>
  <p:clrMapOvr>
    <a:masterClrMapping/>
  </p:clrMapOvr>
  <p:transition spd="med">
    <p:pull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268" y="1323439"/>
            <a:ext cx="5745936" cy="805622"/>
          </a:xfrm>
        </p:spPr>
        <p:txBody>
          <a:bodyPr/>
          <a:lstStyle/>
          <a:p>
            <a:pPr algn="ctr" rtl="1"/>
            <a:r>
              <a:rPr lang="he-IL" dirty="0"/>
              <a:t>אבחון: יתרונות וחסרונות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1880" y="2492896"/>
            <a:ext cx="5344456" cy="2911784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400" dirty="0"/>
              <a:t>נשאלת השאלה:</a:t>
            </a:r>
          </a:p>
          <a:p>
            <a:pPr marL="0" indent="0" algn="r" rtl="1">
              <a:buNone/>
            </a:pPr>
            <a:r>
              <a:rPr lang="he-IL" sz="2400" i="1" dirty="0"/>
              <a:t>האם מתן אבחנות לצורך תיאור מקרים, באופן זהיר ומבוקר, ע"י אנשי מקצוע, מעלה את הסיכוי שהמטופל יקבל עזרה?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5002D5-1CB7-46E6-B4F6-85923DFCDFFD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3734328981"/>
      </p:ext>
    </p:extLst>
  </p:cSld>
  <p:clrMapOvr>
    <a:masterClrMapping/>
  </p:clrMapOvr>
  <p:transition spd="med">
    <p:pull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1323439"/>
            <a:ext cx="5790380" cy="805622"/>
          </a:xfrm>
        </p:spPr>
        <p:txBody>
          <a:bodyPr/>
          <a:lstStyle/>
          <a:p>
            <a:pPr algn="ctr" rtl="1"/>
            <a:r>
              <a:rPr lang="he-IL" dirty="0"/>
              <a:t>יתרונות בתחום ה</a:t>
            </a:r>
            <a:r>
              <a:rPr lang="he-IL" b="1" dirty="0"/>
              <a:t>קליני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928" y="2636912"/>
            <a:ext cx="4413176" cy="3899946"/>
          </a:xfrm>
        </p:spPr>
        <p:txBody>
          <a:bodyPr>
            <a:normAutofit/>
          </a:bodyPr>
          <a:lstStyle/>
          <a:p>
            <a:pPr algn="r" rtl="1"/>
            <a:r>
              <a:rPr lang="he-IL" sz="2400" dirty="0"/>
              <a:t>תכנון טיפול</a:t>
            </a:r>
          </a:p>
          <a:p>
            <a:pPr algn="r" rtl="1"/>
            <a:endParaRPr lang="he-IL" sz="2400" dirty="0"/>
          </a:p>
          <a:p>
            <a:pPr algn="r" rtl="1"/>
            <a:r>
              <a:rPr lang="he-IL" sz="2400" dirty="0"/>
              <a:t>מידע על פרוגנוזה</a:t>
            </a:r>
          </a:p>
          <a:p>
            <a:pPr algn="r" rtl="1"/>
            <a:endParaRPr lang="he-IL" sz="2400" dirty="0"/>
          </a:p>
          <a:p>
            <a:pPr algn="r" rtl="1"/>
            <a:r>
              <a:rPr lang="he-IL" sz="2400" dirty="0"/>
              <a:t>תקשורת בין אנשי מקצוע</a:t>
            </a:r>
          </a:p>
          <a:p>
            <a:pPr algn="r" rtl="1"/>
            <a:endParaRPr lang="he-IL" sz="2400" dirty="0"/>
          </a:p>
          <a:p>
            <a:pPr algn="r" rtl="1"/>
            <a:r>
              <a:rPr lang="he-IL" sz="2400" dirty="0"/>
              <a:t>הקלה/תמיכה למטופל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7EB20D-5018-4213-A79E-A272DBD3B15F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060217669"/>
      </p:ext>
    </p:extLst>
  </p:cSld>
  <p:clrMapOvr>
    <a:masterClrMapping/>
  </p:clrMapOvr>
  <p:transition spd="med">
    <p:pull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1880" y="1323439"/>
            <a:ext cx="5286324" cy="805622"/>
          </a:xfrm>
        </p:spPr>
        <p:txBody>
          <a:bodyPr/>
          <a:lstStyle/>
          <a:p>
            <a:pPr algn="ctr" rtl="1"/>
            <a:r>
              <a:rPr lang="he-IL" dirty="0"/>
              <a:t>יתרונות בתחום הקליני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8764" y="2636912"/>
            <a:ext cx="6789440" cy="4221088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400" b="1" dirty="0"/>
              <a:t>(1) תכנון טיפול</a:t>
            </a:r>
            <a:endParaRPr lang="en-US" sz="2400" b="1" dirty="0"/>
          </a:p>
          <a:p>
            <a:pPr marL="0" indent="0" algn="r" rtl="1">
              <a:buNone/>
            </a:pPr>
            <a:endParaRPr lang="he-IL" sz="2400" b="1" dirty="0"/>
          </a:p>
          <a:p>
            <a:pPr marL="0" indent="0" algn="r" rtl="1">
              <a:buNone/>
            </a:pPr>
            <a:r>
              <a:rPr lang="he-IL" sz="2400" dirty="0"/>
              <a:t>ברפואה: חשוב לאבחן האם מדובר בווירוס או חיידק</a:t>
            </a:r>
          </a:p>
          <a:p>
            <a:pPr marL="0" indent="0" algn="r" rtl="1">
              <a:buNone/>
            </a:pPr>
            <a:r>
              <a:rPr lang="he-IL" sz="2400" dirty="0"/>
              <a:t>על מנת לתת טיפול מתאים</a:t>
            </a:r>
          </a:p>
          <a:p>
            <a:pPr marL="0" indent="0" algn="r" rtl="1">
              <a:buNone/>
            </a:pPr>
            <a:r>
              <a:rPr lang="he-IL" sz="2400" dirty="0"/>
              <a:t>בפסיכופתולוגיה: לפעמים זה גם ככה (לא תמיד)</a:t>
            </a:r>
          </a:p>
          <a:p>
            <a:pPr marL="0" indent="0" algn="r" rtl="1">
              <a:buNone/>
            </a:pPr>
            <a:r>
              <a:rPr lang="he-IL" sz="2400" dirty="0"/>
              <a:t>"טיפול הבחירה" – </a:t>
            </a:r>
            <a:r>
              <a:rPr lang="en-US" sz="2400" dirty="0"/>
              <a:t>treatment of choice</a:t>
            </a:r>
          </a:p>
          <a:p>
            <a:pPr marL="0" indent="0" algn="r" rtl="1">
              <a:buNone/>
            </a:pPr>
            <a:r>
              <a:rPr lang="he-IL" sz="2400" dirty="0"/>
              <a:t>(לדוגמא: הפרעה בי-פולרית)</a:t>
            </a:r>
          </a:p>
          <a:p>
            <a:pPr marL="0" indent="0" algn="r" rtl="1">
              <a:buNone/>
            </a:pPr>
            <a:r>
              <a:rPr lang="he-IL" sz="2400" dirty="0"/>
              <a:t>לעתים רכיבי טיפול יעילים (למשל חשיפה, </a:t>
            </a:r>
            <a:r>
              <a:rPr lang="he-IL" sz="2400" dirty="0" err="1"/>
              <a:t>הרפייה</a:t>
            </a:r>
            <a:r>
              <a:rPr lang="he-IL" sz="2400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84EF4E-0C2D-4776-BFAA-2FFF9ED75482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4129019136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97785" y="730598"/>
            <a:ext cx="6673174" cy="1652388"/>
          </a:xfrm>
        </p:spPr>
        <p:txBody>
          <a:bodyPr>
            <a:normAutofit/>
          </a:bodyPr>
          <a:lstStyle/>
          <a:p>
            <a:pPr algn="ctr"/>
            <a:r>
              <a:rPr lang="he-IL" sz="4000" dirty="0"/>
              <a:t>"טיפול הבחירה"</a:t>
            </a:r>
            <a:br>
              <a:rPr lang="he-IL" sz="4000" dirty="0"/>
            </a:br>
            <a:r>
              <a:rPr lang="en-US" sz="4000" dirty="0"/>
              <a:t>Treatment of Choice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2465511"/>
            <a:ext cx="6589240" cy="2835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Char char="•"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עד 1950: חוסר הסכמה על הגדרת הפרעות ואי-יעילות בטיפולים רבים (קשה להעריך)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Char char="•"/>
              <a:tabLst/>
              <a:defRPr/>
            </a:pP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Char char="•"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היום יש: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RCTs: Randomized Controlled Trials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(or Randomized Clinical Trials)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A98F9E-7DB0-4D14-A16F-D2C8DA77D0AE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שכיחות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יתרונות וחסרונות של אבחון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הגעה לטיפול וסטיגמה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992506376"/>
      </p:ext>
    </p:extLst>
  </p:cSld>
  <p:clrMapOvr>
    <a:masterClrMapping/>
  </p:clrMapOvr>
  <p:transition spd="med">
    <p:pull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67744" y="715502"/>
            <a:ext cx="6673174" cy="1436364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he-IL" sz="4000" dirty="0"/>
              <a:t>"טיפול הבחירה"</a:t>
            </a:r>
            <a:br>
              <a:rPr lang="he-IL" sz="4000" dirty="0"/>
            </a:br>
            <a:r>
              <a:rPr lang="en-US" sz="4000" dirty="0"/>
              <a:t>Treatment of Choice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27784" y="2465512"/>
            <a:ext cx="6172154" cy="413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Char char="•"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כיום כ-14 הפרעות עם "טיפול בחירה" כ</a:t>
            </a:r>
            <a:r>
              <a:rPr kumimoji="0" lang="he-IL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קו ראשון</a:t>
            </a: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Char char="•"/>
              <a:tabLst/>
              <a:defRPr/>
            </a:pP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Char char="•"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זה יכול להיות טיפול פסיכולוגי, תרופתי (או שילוב)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Char char="•"/>
              <a:tabLst/>
              <a:defRPr/>
            </a:pP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None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	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למשל: הפרעת פאניקה, בעיות בתפקוד המיני, מצב-רוח.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20000"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	לעומת: אלכוהוליזם, הפרעות אישיות.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BE7A4-8F1C-4EB6-A572-D24483EA278A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שכיחות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יתרונות וחסרונות של אבחון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הגעה לטיפול וסטיגמה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3842324839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0CB874-26A5-4072-8C60-4AD5DF89F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0672"/>
            <a:ext cx="9144000" cy="509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85132"/>
      </p:ext>
    </p:extLst>
  </p:cSld>
  <p:clrMapOvr>
    <a:masterClrMapping/>
  </p:clrMapOvr>
  <p:transition spd="med">
    <p:pull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856" y="1323439"/>
            <a:ext cx="5502348" cy="805622"/>
          </a:xfrm>
        </p:spPr>
        <p:txBody>
          <a:bodyPr/>
          <a:lstStyle/>
          <a:p>
            <a:pPr algn="ctr" rtl="1"/>
            <a:r>
              <a:rPr lang="he-IL" dirty="0"/>
              <a:t>יתרונות בתחום הקליני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0" y="2676876"/>
            <a:ext cx="6366444" cy="3920476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sz="2400" b="1" dirty="0"/>
              <a:t>(2) מידע על פרוגנוזה</a:t>
            </a:r>
          </a:p>
          <a:p>
            <a:pPr marL="0" indent="0" algn="r" rtl="1">
              <a:buNone/>
            </a:pPr>
            <a:endParaRPr lang="he-IL" sz="2400" b="1" dirty="0"/>
          </a:p>
          <a:p>
            <a:pPr marL="0" indent="0" algn="r" rtl="1">
              <a:buNone/>
            </a:pPr>
            <a:r>
              <a:rPr lang="he-IL" sz="2400" dirty="0"/>
              <a:t>סיכוי, מהלך, קצב צפויים</a:t>
            </a:r>
          </a:p>
          <a:p>
            <a:pPr marL="0" indent="0" algn="r" rtl="1">
              <a:buNone/>
            </a:pPr>
            <a:r>
              <a:rPr lang="he-IL" sz="2400" dirty="0"/>
              <a:t>(למשל: הפרעות אכילה, סכיזופרניה)</a:t>
            </a:r>
          </a:p>
          <a:p>
            <a:pPr marL="0" indent="0" algn="r" rtl="1">
              <a:buNone/>
            </a:pPr>
            <a:r>
              <a:rPr lang="he-IL" sz="2400" dirty="0"/>
              <a:t>חשוב עקב ציפיות, תסכול, דה-</a:t>
            </a:r>
            <a:r>
              <a:rPr lang="he-IL" sz="2400" dirty="0" err="1"/>
              <a:t>מורליזציה</a:t>
            </a:r>
            <a:endParaRPr lang="he-IL" sz="2400" dirty="0"/>
          </a:p>
          <a:p>
            <a:pPr marL="0" indent="0" algn="r" rtl="1">
              <a:buNone/>
            </a:pPr>
            <a:r>
              <a:rPr lang="he-IL" sz="2400" dirty="0"/>
              <a:t>(נערה שנכנסת לאשפוז עקב אנורקסיה ועוזבת לפני הגעה למשקל היעד, סיכויה להחלים נמוכים)</a:t>
            </a:r>
          </a:p>
          <a:p>
            <a:pPr marL="0" indent="0" algn="r" rtl="1">
              <a:buNone/>
            </a:pPr>
            <a:r>
              <a:rPr lang="he-IL" sz="2400" dirty="0"/>
              <a:t>חשוב לא להתייאש...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E95CEE-1B88-4E3C-8F32-762CA8B3A9F0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165306087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1323439"/>
            <a:ext cx="6006404" cy="805622"/>
          </a:xfrm>
        </p:spPr>
        <p:txBody>
          <a:bodyPr/>
          <a:lstStyle/>
          <a:p>
            <a:pPr algn="ctr" rtl="1"/>
            <a:r>
              <a:rPr lang="he-IL" dirty="0"/>
              <a:t>יתרונות בתחום הקליני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824" y="2676876"/>
            <a:ext cx="5790380" cy="3920476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400" b="1" dirty="0"/>
              <a:t>(2) מידע על פרוגנוזה</a:t>
            </a:r>
          </a:p>
          <a:p>
            <a:pPr marL="0" indent="0" algn="r" rtl="1">
              <a:buNone/>
            </a:pPr>
            <a:endParaRPr lang="he-IL" sz="2400" b="1" dirty="0"/>
          </a:p>
          <a:p>
            <a:pPr marL="0" indent="0" algn="r" rtl="1">
              <a:buNone/>
            </a:pPr>
            <a:r>
              <a:rPr lang="he-IL" sz="2400" dirty="0"/>
              <a:t>לעומת זאת:</a:t>
            </a:r>
          </a:p>
          <a:p>
            <a:pPr marL="0" indent="0" algn="r" rtl="1">
              <a:buNone/>
            </a:pPr>
            <a:r>
              <a:rPr lang="he-IL" sz="2400" dirty="0"/>
              <a:t>פוביות, הפרעת פניקה, דיכאון (תרופתי), והפרעות שינה מסוימות בילדים</a:t>
            </a:r>
          </a:p>
          <a:p>
            <a:pPr marL="0" indent="0" algn="r" rtl="1">
              <a:buNone/>
            </a:pPr>
            <a:endParaRPr lang="he-IL" sz="2400" dirty="0"/>
          </a:p>
          <a:p>
            <a:pPr marL="0" indent="0" algn="r" rtl="1">
              <a:buNone/>
            </a:pPr>
            <a:r>
              <a:rPr lang="he-IL" sz="2400" dirty="0"/>
              <a:t>חשוב לשאול את עצמנו בזמן: האם אנו נותנים טיפול מתאים?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D4D07F-CC38-413B-AC59-6C36D87B7131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862400788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1323439"/>
            <a:ext cx="5934396" cy="805622"/>
          </a:xfrm>
        </p:spPr>
        <p:txBody>
          <a:bodyPr/>
          <a:lstStyle/>
          <a:p>
            <a:pPr algn="ctr" rtl="1"/>
            <a:r>
              <a:rPr lang="he-IL" dirty="0"/>
              <a:t>יתרונות בתחום הקליני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20" y="2697406"/>
            <a:ext cx="6789440" cy="2603802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400" b="1" dirty="0"/>
              <a:t>(3) תקשורת בין אנשי מקצוע</a:t>
            </a:r>
          </a:p>
          <a:p>
            <a:pPr marL="0" indent="0" algn="r" rtl="1">
              <a:buNone/>
            </a:pPr>
            <a:endParaRPr lang="he-IL" sz="2400" b="1" dirty="0"/>
          </a:p>
          <a:p>
            <a:pPr marL="0" indent="0" algn="r" rtl="1">
              <a:buNone/>
            </a:pPr>
            <a:r>
              <a:rPr lang="he-IL" sz="2400" dirty="0"/>
              <a:t>ניתן להעביר מידע רב במעט מילים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221D1F-6024-48AA-91DC-17B0EF44D2B4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224690348"/>
      </p:ext>
    </p:extLst>
  </p:cSld>
  <p:clrMapOvr>
    <a:masterClrMapping/>
  </p:clrMapOvr>
  <p:transition spd="med">
    <p:pull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856" y="1323439"/>
            <a:ext cx="5502348" cy="805622"/>
          </a:xfrm>
        </p:spPr>
        <p:txBody>
          <a:bodyPr/>
          <a:lstStyle/>
          <a:p>
            <a:pPr algn="ctr" rtl="1"/>
            <a:r>
              <a:rPr lang="he-IL" dirty="0"/>
              <a:t>יתרונות בתחום הקליני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8024" y="2492896"/>
            <a:ext cx="4053136" cy="2704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/>
              <a:t>(4) הקלה/תמיכה למטופל</a:t>
            </a:r>
          </a:p>
          <a:p>
            <a:pPr marL="0" indent="0">
              <a:buNone/>
            </a:pPr>
            <a:endParaRPr lang="he-IL" sz="2400" dirty="0"/>
          </a:p>
          <a:p>
            <a:pPr marL="0" indent="0">
              <a:buNone/>
            </a:pPr>
            <a:r>
              <a:rPr lang="he-IL" sz="2400" dirty="0"/>
              <a:t>זה "עושה סדר"</a:t>
            </a:r>
          </a:p>
          <a:p>
            <a:pPr marL="0" indent="0">
              <a:buNone/>
            </a:pPr>
            <a:r>
              <a:rPr lang="he-IL" sz="2400" dirty="0"/>
              <a:t>אתה מבין מה יש לך</a:t>
            </a:r>
          </a:p>
          <a:p>
            <a:pPr marL="0" indent="0">
              <a:buNone/>
            </a:pPr>
            <a:r>
              <a:rPr lang="he-IL" sz="2400" dirty="0"/>
              <a:t>מגלה שיש עוד כמוך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91880" y="5197309"/>
            <a:ext cx="40324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לעתים יש קבוצות תמיכה, פורומים...</a:t>
            </a:r>
          </a:p>
          <a:p>
            <a:pPr algn="r" rtl="1"/>
            <a:endParaRPr lang="he-IL" sz="16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r" rtl="1"/>
            <a:r>
              <a:rPr lang="he-IL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לסובלים או לבני-משפחותיהם</a:t>
            </a: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67CF3A-3349-45B2-8FDA-A8574EC2CF56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5E9BDB-C5DD-45CC-94AB-9EED95767D09}"/>
              </a:ext>
            </a:extLst>
          </p:cNvPr>
          <p:cNvSpPr txBox="1"/>
          <p:nvPr/>
        </p:nvSpPr>
        <p:spPr>
          <a:xfrm rot="20526499">
            <a:off x="1367644" y="4034560"/>
            <a:ext cx="424847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000" b="1" u="sng" dirty="0"/>
              <a:t>דוגמא: </a:t>
            </a:r>
            <a:r>
              <a:rPr lang="en-US" sz="2000" b="1" u="sng" dirty="0"/>
              <a:t>Maladaptive Daydreaming</a:t>
            </a:r>
            <a:endParaRPr lang="he-IL" sz="2000" b="1" u="sng" dirty="0"/>
          </a:p>
        </p:txBody>
      </p:sp>
    </p:spTree>
    <p:extLst>
      <p:ext uri="{BB962C8B-B14F-4D97-AF65-F5344CB8AC3E}">
        <p14:creationId xmlns:p14="http://schemas.microsoft.com/office/powerpoint/2010/main" val="3926859322"/>
      </p:ext>
    </p:extLst>
  </p:cSld>
  <p:clrMapOvr>
    <a:masterClrMapping/>
  </p:clrMapOvr>
  <p:transition spd="med">
    <p:pull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1323439"/>
            <a:ext cx="5790380" cy="80562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יתרונות של אבחנות ל</a:t>
            </a:r>
            <a:r>
              <a:rPr lang="he-IL" b="1" dirty="0"/>
              <a:t>מחקר</a:t>
            </a:r>
            <a:endParaRPr lang="en-US" b="1" dirty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3275856" y="2803240"/>
            <a:ext cx="5571599" cy="3004931"/>
          </a:xfrm>
        </p:spPr>
        <p:txBody>
          <a:bodyPr>
            <a:noAutofit/>
          </a:bodyPr>
          <a:lstStyle/>
          <a:p>
            <a:pPr marL="457200" indent="-457200" algn="r" rtl="1" eaLnBrk="1" hangingPunct="1">
              <a:lnSpc>
                <a:spcPct val="90000"/>
              </a:lnSpc>
              <a:buAutoNum type="arabicParenBoth"/>
              <a:defRPr/>
            </a:pPr>
            <a:r>
              <a:rPr lang="he-IL" sz="2400" dirty="0"/>
              <a:t>מחקר על אטיולוגיה, משתנים קשורים, ומהלך של הפרעות</a:t>
            </a:r>
          </a:p>
          <a:p>
            <a:pPr marL="457200" indent="-457200" algn="r" rtl="1" eaLnBrk="1" hangingPunct="1">
              <a:lnSpc>
                <a:spcPct val="90000"/>
              </a:lnSpc>
              <a:buAutoNum type="arabicParenBoth"/>
              <a:defRPr/>
            </a:pPr>
            <a:endParaRPr lang="he-IL" sz="2400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בסופו של דבר מחקרים אלו עוזרים לנו לתת טיפול טוב יותר!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122F7E-B375-4505-931A-704485E01E34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4293157458"/>
      </p:ext>
    </p:extLst>
  </p:cSld>
  <p:clrMapOvr>
    <a:masterClrMapping/>
  </p:clrMapOvr>
  <p:transition spd="med">
    <p:pull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1323439"/>
            <a:ext cx="5790380" cy="80562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יתרונות של אבחנות ל</a:t>
            </a:r>
            <a:r>
              <a:rPr lang="he-IL" b="1" dirty="0"/>
              <a:t>מחקר</a:t>
            </a:r>
            <a:endParaRPr lang="en-US" b="1" dirty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3014807" y="2512301"/>
            <a:ext cx="5832648" cy="2068827"/>
          </a:xfrm>
        </p:spPr>
        <p:txBody>
          <a:bodyPr>
            <a:noAutofit/>
          </a:bodyPr>
          <a:lstStyle/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(2) מחקר קליני על יעילות טיפול –</a:t>
            </a:r>
          </a:p>
          <a:p>
            <a:pPr marL="0" indent="0" algn="l" rtl="0" eaLnBrk="1" hangingPunct="1">
              <a:lnSpc>
                <a:spcPct val="90000"/>
              </a:lnSpc>
              <a:buNone/>
              <a:defRPr/>
            </a:pPr>
            <a:r>
              <a:rPr lang="en-US" sz="2400" dirty="0"/>
              <a:t>Randomized Control Trials (RCTs)</a:t>
            </a:r>
          </a:p>
          <a:p>
            <a:pPr marL="0" indent="0" algn="l" rtl="0" eaLnBrk="1" hangingPunct="1">
              <a:lnSpc>
                <a:spcPct val="90000"/>
              </a:lnSpc>
              <a:buNone/>
              <a:defRPr/>
            </a:pPr>
            <a:r>
              <a:rPr lang="en-US" sz="2400" dirty="0"/>
              <a:t>Or randomized clinical trials (with no control)</a:t>
            </a:r>
            <a:endParaRPr lang="he-IL" sz="2400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מחקרים קליניים אקראיים (ולעתים מבוקרים)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193DBA-AC6E-4D2A-96EF-F55D93C9BC0D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375881063"/>
      </p:ext>
    </p:extLst>
  </p:cSld>
  <p:clrMapOvr>
    <a:masterClrMapping/>
  </p:clrMapOvr>
  <p:transition spd="med">
    <p:pull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1323439"/>
            <a:ext cx="5790380" cy="80562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יתרונות של אבחנות ל</a:t>
            </a:r>
            <a:r>
              <a:rPr lang="he-IL" b="1" dirty="0"/>
              <a:t>מחקר</a:t>
            </a:r>
            <a:endParaRPr lang="en-US" b="1" dirty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2987824" y="2512301"/>
            <a:ext cx="5859631" cy="3960440"/>
          </a:xfrm>
        </p:spPr>
        <p:txBody>
          <a:bodyPr>
            <a:noAutofit/>
          </a:bodyPr>
          <a:lstStyle/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>
                <a:solidFill>
                  <a:schemeClr val="bg1">
                    <a:lumMod val="75000"/>
                  </a:schemeClr>
                </a:solidFill>
              </a:rPr>
              <a:t>(2) מחקר קליני על יעילות טיפול –</a:t>
            </a:r>
          </a:p>
          <a:p>
            <a:pPr marL="0" indent="0" algn="l" rtl="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Randomized Control Trials (RCTs)</a:t>
            </a:r>
          </a:p>
          <a:p>
            <a:pPr marL="0" indent="0" algn="l" rtl="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Or randomized clinical trials (with no control)</a:t>
            </a:r>
            <a:endParaRPr lang="he-IL" sz="24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>
                <a:solidFill>
                  <a:schemeClr val="bg1">
                    <a:lumMod val="75000"/>
                  </a:schemeClr>
                </a:solidFill>
              </a:rPr>
              <a:t>מחקרים קליניים אקראיים (ולעתים מבוקרים)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למשל, השוואה בין טיפולים שונים שכולם נתמכו מחקרית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כל קבוצה מהווה ביקורת לאחרות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מי משתפר קודם?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מה מצב הקבוצות שנה אח"כ?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A09337-FA8C-4B76-AACC-69E450D81A8A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468923939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0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0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0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1323439"/>
            <a:ext cx="5790380" cy="80562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יתרונות של אבחנות ל</a:t>
            </a:r>
            <a:r>
              <a:rPr lang="he-IL" b="1" dirty="0"/>
              <a:t>מחקר</a:t>
            </a:r>
            <a:endParaRPr lang="en-US" b="1" dirty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3014807" y="2512300"/>
            <a:ext cx="5832648" cy="4345699"/>
          </a:xfrm>
        </p:spPr>
        <p:txBody>
          <a:bodyPr>
            <a:noAutofit/>
          </a:bodyPr>
          <a:lstStyle/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(3) קריטריונים להכללה והוצאה מהמחקר -</a:t>
            </a:r>
            <a:r>
              <a:rPr lang="en-US" sz="2400" dirty="0"/>
              <a:t>inclusion &amp; exclusion criteria</a:t>
            </a:r>
            <a:endParaRPr lang="he-IL" sz="2400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i="1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כדי שהקבוצות יהיו שוות (מלבד המניפולציה)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מחליטים מראש את מי להכליל/להוציא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למשל: קו-מורבידיות (דוגמא: ייתכן כי </a:t>
            </a:r>
            <a:r>
              <a:rPr lang="en-US" sz="2400" dirty="0"/>
              <a:t>OCD</a:t>
            </a:r>
            <a:r>
              <a:rPr lang="he-IL" sz="2400" dirty="0"/>
              <a:t> עם דיכאון שונה בתגובתיות לטיפול מ-</a:t>
            </a:r>
            <a:r>
              <a:rPr lang="en-US" sz="2400" dirty="0"/>
              <a:t>OCD</a:t>
            </a:r>
            <a:r>
              <a:rPr lang="he-IL" sz="2400" dirty="0"/>
              <a:t> לבד)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חשוב על מנת לדעת על מי ניתן להכליל את תוצאות המחקר!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he-IL" sz="2400" dirty="0"/>
              <a:t>דוגמא אחרת: קבלת האבחנה בטווח זמן מסוים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5E3692-11B9-4DC7-8AD1-26E93368DCD5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3696714871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0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0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75856" y="1323439"/>
            <a:ext cx="5502348" cy="80562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קבלת טיפול</a:t>
            </a:r>
            <a:endParaRPr lang="en-US" dirty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2411760" y="3861048"/>
            <a:ext cx="6203032" cy="124984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רק כ-</a:t>
            </a:r>
            <a:r>
              <a:rPr lang="he-IL" sz="2400" b="1" i="1" dirty="0"/>
              <a:t>שליש</a:t>
            </a:r>
            <a:r>
              <a:rPr lang="he-IL" sz="2400" dirty="0"/>
              <a:t> מאלו שניתן לאבחן אצלם את קיומה של הפרעה נפשית מגיעים לטיפול!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20D816-6301-4C2A-B973-F752A0FB273C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352223390"/>
      </p:ext>
    </p:extLst>
  </p:cSld>
  <p:clrMapOvr>
    <a:masterClrMapping/>
  </p:clrMapOvr>
  <p:transition spd="med">
    <p:pull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131840" y="1323439"/>
            <a:ext cx="5646364" cy="80562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סיבות לאי-הגעה לטיפול</a:t>
            </a:r>
            <a:endParaRPr lang="en-US" dirty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1838158" y="2396618"/>
            <a:ext cx="6901294" cy="4348089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היעדר זיהוי הבעיה </a:t>
            </a:r>
            <a:r>
              <a:rPr lang="he-IL" sz="2400" dirty="0">
                <a:sym typeface="Wingdings" pitchFamily="2" charset="2"/>
              </a:rPr>
              <a:t> אי-הפנייה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>
                <a:sym typeface="Wingdings" pitchFamily="2" charset="2"/>
              </a:rPr>
              <a:t>	(למשל, הפנמה לעומת החצנה)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dirty="0">
              <a:sym typeface="Wingdings" pitchFamily="2" charset="2"/>
            </a:endParaRP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>
                <a:sym typeface="Wingdings" pitchFamily="2" charset="2"/>
              </a:rPr>
              <a:t>אי-אמונה בפסיכותרפיה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>
              <a:sym typeface="Wingdings" pitchFamily="2" charset="2"/>
            </a:endParaRP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>
                <a:sym typeface="Wingdings" pitchFamily="2" charset="2"/>
              </a:rPr>
              <a:t>חוסר אמון במערכת (תיעוד)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>
              <a:sym typeface="Wingdings" pitchFamily="2" charset="2"/>
            </a:endParaRP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>
                <a:sym typeface="Wingdings" pitchFamily="2" charset="2"/>
              </a:rPr>
              <a:t>סטיגמה (וסטיגמה מופנמת)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>
                <a:sym typeface="Wingdings" pitchFamily="2" charset="2"/>
              </a:rPr>
              <a:t>כשאתם חושבים על הפרעות נפשיות, מה זה מעורר בכם?</a:t>
            </a:r>
            <a:endParaRPr lang="he-IL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56B749-9690-481B-8B97-50B22CBECF5D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3136040497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0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0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0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0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0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0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05030" y="1323439"/>
            <a:ext cx="5563314" cy="80562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סטיגמה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773742"/>
            <a:ext cx="8229600" cy="3467898"/>
          </a:xfrm>
        </p:spPr>
        <p:txBody>
          <a:bodyPr>
            <a:noAutofit/>
          </a:bodyPr>
          <a:lstStyle/>
          <a:p>
            <a:pPr algn="r" rtl="1" eaLnBrk="1" hangingPunct="1">
              <a:defRPr/>
            </a:pPr>
            <a:r>
              <a:rPr lang="he-IL" sz="2400" dirty="0"/>
              <a:t>דיכאון</a:t>
            </a:r>
            <a:endParaRPr lang="en-US" sz="2400" dirty="0"/>
          </a:p>
          <a:p>
            <a:pPr algn="r" rtl="1" eaLnBrk="1" hangingPunct="1">
              <a:defRPr/>
            </a:pPr>
            <a:r>
              <a:rPr lang="he-IL" sz="2400" dirty="0"/>
              <a:t>סכיזופרניה / פסיכוזה</a:t>
            </a:r>
            <a:endParaRPr lang="en-US" sz="2400" dirty="0"/>
          </a:p>
          <a:p>
            <a:pPr algn="r" rtl="1" eaLnBrk="1" hangingPunct="1">
              <a:defRPr/>
            </a:pPr>
            <a:r>
              <a:rPr lang="he-IL" sz="2400" dirty="0"/>
              <a:t>הפרעה בי-פולרית</a:t>
            </a:r>
            <a:endParaRPr lang="en-US" sz="2400" dirty="0"/>
          </a:p>
          <a:p>
            <a:pPr algn="r" rtl="1" eaLnBrk="1" hangingPunct="1">
              <a:defRPr/>
            </a:pPr>
            <a:r>
              <a:rPr lang="he-IL" sz="2400" dirty="0"/>
              <a:t>הפרעה טורדנית-כפייתית (</a:t>
            </a:r>
            <a:r>
              <a:rPr lang="en-US" sz="2400" dirty="0"/>
              <a:t>OCD</a:t>
            </a:r>
            <a:r>
              <a:rPr lang="he-IL" sz="2400" dirty="0"/>
              <a:t>)</a:t>
            </a:r>
            <a:endParaRPr lang="en-US" sz="2400" dirty="0"/>
          </a:p>
          <a:p>
            <a:pPr algn="r" rtl="1" eaLnBrk="1" hangingPunct="1">
              <a:defRPr/>
            </a:pPr>
            <a:r>
              <a:rPr lang="he-IL" sz="2400" dirty="0"/>
              <a:t>הפרעת אכילה (אנורקסיה, בולימיה)</a:t>
            </a:r>
            <a:endParaRPr lang="en-US" sz="2400" dirty="0"/>
          </a:p>
          <a:p>
            <a:pPr algn="r" rtl="1" eaLnBrk="1" hangingPunct="1">
              <a:defRPr/>
            </a:pPr>
            <a:r>
              <a:rPr lang="he-IL" sz="2400" dirty="0"/>
              <a:t>הפרעת שימוש בחומרים</a:t>
            </a:r>
          </a:p>
          <a:p>
            <a:pPr algn="r" rtl="1" eaLnBrk="1" hangingPunct="1">
              <a:defRPr/>
            </a:pPr>
            <a:r>
              <a:rPr lang="he-IL" sz="2400" dirty="0"/>
              <a:t>הפרעת התנהגות</a:t>
            </a:r>
            <a:endParaRPr lang="en-US" sz="2400" dirty="0"/>
          </a:p>
        </p:txBody>
      </p:sp>
      <p:sp>
        <p:nvSpPr>
          <p:cNvPr id="2" name="Action Button: Movie 1">
            <a:hlinkClick r:id="" action="ppaction://noaction" highlightClick="1"/>
          </p:cNvPr>
          <p:cNvSpPr/>
          <p:nvPr/>
        </p:nvSpPr>
        <p:spPr>
          <a:xfrm>
            <a:off x="6438452" y="463969"/>
            <a:ext cx="2339752" cy="1276479"/>
          </a:xfrm>
          <a:prstGeom prst="actionButtonMovi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829404" y="47667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/>
              <a:t>סטיגמה – </a:t>
            </a:r>
            <a:r>
              <a:rPr lang="he-IL" dirty="0" err="1"/>
              <a:t>אילאיל</a:t>
            </a:r>
            <a:r>
              <a:rPr lang="he-IL" dirty="0"/>
              <a:t> צין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00192" y="1403484"/>
            <a:ext cx="2705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12:00-14:33, 15:50-16:42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5DA72-5BEF-47C6-9889-A417642C6EA8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559014205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699792" y="1323439"/>
            <a:ext cx="6078412" cy="80562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סטיגמה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275856" y="2369651"/>
            <a:ext cx="5616624" cy="2736304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האם הייתם מדברים בחופשיות עם בני משפחה / חברים / קולגות לעבודה על הפרעה נפשית ממנה אתם סובלים?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	או על כך שאתם בטיפול?</a:t>
            </a:r>
            <a:endParaRPr lang="en-US" sz="2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16016" y="5060169"/>
            <a:ext cx="4176464" cy="1565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 algn="r" rtl="1" eaLnBrk="1" hangingPunct="1">
              <a:buClr>
                <a:srgbClr val="FFCC00"/>
              </a:buClr>
              <a:buNone/>
              <a:defRPr/>
            </a:pPr>
            <a:r>
              <a:rPr lang="he-IL" sz="2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השפעה על תמיכה חברתית</a:t>
            </a: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6557C4-9099-4D30-B639-82A7EF2EC4E1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765511987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509BA6F-25AC-4B30-9DD5-836F4E79ABE9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דיכוטומיות בפסיכופתולוגיה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771800" y="1323439"/>
            <a:ext cx="6006404" cy="80562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סטיגמה</a:t>
            </a:r>
            <a:endParaRPr 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2051720" y="2697406"/>
            <a:ext cx="6912768" cy="4016578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הפרעות המאופיינות בהתנהגות מוזרה (סכיזופרניה)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i="1" dirty="0"/>
              <a:t>האם הייתם מעודדים הקמת הוסטל שיקומי לנפגעי סכיזופרניה בשכונה שלכם?</a:t>
            </a:r>
          </a:p>
          <a:p>
            <a:pPr marL="0" indent="0" algn="r" rtl="1" eaLnBrk="1" hangingPunct="1">
              <a:buNone/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השפעת התפיסה לגבי מידת ה</a:t>
            </a:r>
            <a:r>
              <a:rPr lang="he-IL" sz="2400" i="1" dirty="0"/>
              <a:t>בחירה</a:t>
            </a:r>
            <a:r>
              <a:rPr lang="he-IL" sz="2400" dirty="0"/>
              <a:t> וה</a:t>
            </a:r>
            <a:r>
              <a:rPr lang="he-IL" sz="2400" i="1" dirty="0"/>
              <a:t>שליטה</a:t>
            </a:r>
            <a:r>
              <a:rPr lang="he-IL" sz="2400" dirty="0"/>
              <a:t> שיש לאדם בהתנהגותו 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i="1" dirty="0"/>
              <a:t>דוגמא: הפרעות אכילה, שימוש בחומרים</a:t>
            </a:r>
            <a:endParaRPr lang="en-US" sz="2400" i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7AD25B-3154-4451-AABD-26D43D0DF8AC}"/>
              </a:ext>
            </a:extLst>
          </p:cNvPr>
          <p:cNvSpPr/>
          <p:nvPr/>
        </p:nvSpPr>
        <p:spPr>
          <a:xfrm rot="19902450">
            <a:off x="4633076" y="5919005"/>
            <a:ext cx="11208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עצלן</a:t>
            </a:r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B4467A-D789-4B97-A00D-0D30E4272E61}"/>
              </a:ext>
            </a:extLst>
          </p:cNvPr>
          <p:cNvSpPr/>
          <p:nvPr/>
        </p:nvSpPr>
        <p:spPr>
          <a:xfrm rot="19100827">
            <a:off x="2695664" y="5622691"/>
            <a:ext cx="210346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חסר אופי</a:t>
            </a:r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34008933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uiExpand="1" build="p"/>
      <p:bldP spid="8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30960" y="748737"/>
            <a:ext cx="6880321" cy="1920756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dirty="0"/>
              <a:t>תחומים חשובים בפסיכופתולוגיה בהן יש ניסיון לעבור מדיכוטומיה לאינטגרציה</a:t>
            </a:r>
            <a:endParaRPr lang="en-US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2257400" y="2672142"/>
            <a:ext cx="6635080" cy="3781194"/>
          </a:xfrm>
        </p:spPr>
        <p:txBody>
          <a:bodyPr/>
          <a:lstStyle/>
          <a:p>
            <a:pPr algn="r" rtl="1" eaLnBrk="1" hangingPunct="1">
              <a:buFont typeface="Wingdings" panose="05000000000000000000" pitchFamily="2" charset="2"/>
              <a:buChar char="Ø"/>
              <a:defRPr/>
            </a:pPr>
            <a:r>
              <a:rPr lang="he-IL" dirty="0"/>
              <a:t>שילוב (אינטגרציה) בין הבנה ביולוגית לפסיכולוגית</a:t>
            </a:r>
          </a:p>
          <a:p>
            <a:pPr algn="r" rtl="1" eaLnBrk="1" hangingPunct="1">
              <a:buFont typeface="Wingdings" panose="05000000000000000000" pitchFamily="2" charset="2"/>
              <a:buChar char="Ø"/>
              <a:defRPr/>
            </a:pPr>
            <a:endParaRPr lang="he-IL" dirty="0"/>
          </a:p>
          <a:p>
            <a:pPr algn="r" rtl="1" eaLnBrk="1" hangingPunct="1">
              <a:buFont typeface="Wingdings" panose="05000000000000000000" pitchFamily="2" charset="2"/>
              <a:buChar char="Ø"/>
              <a:defRPr/>
            </a:pPr>
            <a:r>
              <a:rPr lang="he-IL" dirty="0"/>
              <a:t>שילוב (אינטגרציה) בין מחקר ל"שדה" (בין המדע לבין הקליניקה)</a:t>
            </a:r>
            <a:endParaRPr lang="en-US" dirty="0"/>
          </a:p>
          <a:p>
            <a:pPr algn="r" rtl="1" eaLnBrk="1" hangingPunct="1">
              <a:buFont typeface="Wingdings" panose="05000000000000000000" pitchFamily="2" charset="2"/>
              <a:buChar char="Ø"/>
              <a:defRPr/>
            </a:pPr>
            <a:endParaRPr lang="en-US" dirty="0"/>
          </a:p>
          <a:p>
            <a:pPr>
              <a:buSzPct val="111000"/>
              <a:buFont typeface="Wingdings" panose="05000000000000000000" pitchFamily="2" charset="2"/>
              <a:buChar char="Ø"/>
              <a:defRPr/>
            </a:pPr>
            <a:r>
              <a:rPr lang="he-IL" dirty="0"/>
              <a:t>מרפא לעומת הקלה על סימפטומים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EDB939-AF8F-4064-8183-25B202B36281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912724451"/>
      </p:ext>
    </p:extLst>
  </p:cSld>
  <p:clrMapOvr>
    <a:masterClrMapping/>
  </p:clrMapOvr>
  <p:transition spd="med">
    <p:pull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5856" y="691390"/>
            <a:ext cx="4998292" cy="1560716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sz="4000" dirty="0"/>
              <a:t>אינטגרציה בין הבנה ביולוגית לפסיכולוגית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2105030" y="2636912"/>
            <a:ext cx="6577928" cy="3651504"/>
          </a:xfrm>
        </p:spPr>
        <p:txBody>
          <a:bodyPr/>
          <a:lstStyle/>
          <a:p>
            <a:pPr marL="0" indent="0" algn="r" rtl="1" eaLnBrk="1" hangingPunct="1">
              <a:buNone/>
              <a:defRPr/>
            </a:pPr>
            <a:r>
              <a:rPr lang="he-IL" dirty="0"/>
              <a:t>תורשה לעומת סביבה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</a:t>
            </a:r>
            <a:r>
              <a:rPr lang="en-US" dirty="0"/>
              <a:t>Nature versus Nurture</a:t>
            </a:r>
            <a:endParaRPr lang="he-IL" dirty="0"/>
          </a:p>
          <a:p>
            <a:pPr marL="0" indent="0" algn="r" rtl="1" eaLnBrk="1" hangingPunct="1">
              <a:buNone/>
              <a:defRPr/>
            </a:pPr>
            <a:r>
              <a:rPr lang="he-IL" dirty="0"/>
              <a:t>	ביולוגיה לעומת פסיכולוגיה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גנים לעומת חינוך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18690" y="4941168"/>
            <a:ext cx="252028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לעומת? </a:t>
            </a:r>
            <a:r>
              <a:rPr lang="he-IL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האמנם?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E71D3A-8B0D-48D2-A303-22D1DBC55847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3879110459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05030" y="1124743"/>
            <a:ext cx="6673174" cy="1004317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פסיכיאטריה המבוססת על ביולוגיה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2843808" y="3140968"/>
            <a:ext cx="5770984" cy="2049592"/>
          </a:xfrm>
        </p:spPr>
        <p:txBody>
          <a:bodyPr/>
          <a:lstStyle/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/>
              <a:t>זיהוי גנים, הורמונים, נוירו-</a:t>
            </a:r>
            <a:r>
              <a:rPr lang="he-IL" dirty="0" err="1"/>
              <a:t>טרנסמיטרים</a:t>
            </a:r>
            <a:r>
              <a:rPr lang="he-IL" dirty="0"/>
              <a:t>, ומבנים מוחיים הנקשרים לפסיכופתולוגיות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/>
              <a:t>(למשל, סרוטונין בדיכאון, חדרי המוח בסכיזופרניה)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5D113A-C0CC-44D7-92A6-FAFB74C32740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401079709"/>
      </p:ext>
    </p:extLst>
  </p:cSld>
  <p:clrMapOvr>
    <a:masterClrMapping/>
  </p:clrMapOvr>
  <p:transition spd="med">
    <p:pull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05030" y="1196751"/>
            <a:ext cx="6673174" cy="932309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הגישה הפסיכולוגית ("סביבה")</a:t>
            </a:r>
            <a:endParaRPr lang="en-US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4139952" y="2708920"/>
            <a:ext cx="4212321" cy="3639230"/>
          </a:xfrm>
        </p:spPr>
        <p:txBody>
          <a:bodyPr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dirty="0"/>
              <a:t>זיהוי </a:t>
            </a:r>
            <a:r>
              <a:rPr lang="he-IL" i="1" dirty="0"/>
              <a:t>הכוחות הסביבתיים </a:t>
            </a:r>
            <a:r>
              <a:rPr lang="he-IL" dirty="0"/>
              <a:t>הנקשרים להתפתחות ולשימור של פסיכופתולוגיה/ התנהגות אבנורמלית</a:t>
            </a:r>
          </a:p>
          <a:p>
            <a:pPr algn="r" rtl="1" eaLnBrk="1" hangingPunct="1">
              <a:defRPr/>
            </a:pPr>
            <a:endParaRPr lang="he-IL" dirty="0"/>
          </a:p>
          <a:p>
            <a:pPr marL="0" indent="0">
              <a:buNone/>
              <a:defRPr/>
            </a:pPr>
            <a:r>
              <a:rPr lang="he-IL" dirty="0"/>
              <a:t>(למשל, חשיבות אירועי חיים מלחיצים בהתפתחות דיכאון)</a:t>
            </a:r>
            <a:endParaRPr lang="en-US" dirty="0"/>
          </a:p>
          <a:p>
            <a:pPr algn="r" rtl="1" eaLnBrk="1" hangingPunct="1">
              <a:defRPr/>
            </a:pPr>
            <a:endParaRPr lang="he-I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E512C6-CE64-4262-8D9A-08B0CFF01E17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648524223"/>
      </p:ext>
    </p:extLst>
  </p:cSld>
  <p:clrMapOvr>
    <a:masterClrMapping/>
  </p:clrMapOvr>
  <p:transition spd="med">
    <p:pull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3059832" y="1052736"/>
            <a:ext cx="6048672" cy="5805264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b="1" i="1" dirty="0"/>
              <a:t>דוגמא ביהביוריסטית</a:t>
            </a:r>
            <a:r>
              <a:rPr lang="he-IL" dirty="0"/>
              <a:t>: חשיבות של למידה והימנעות כיוצרים ומחזקים פוביה ספציפית</a:t>
            </a:r>
          </a:p>
          <a:p>
            <a:pPr algn="r" rtl="1" eaLnBrk="1" hangingPunct="1">
              <a:buNone/>
              <a:defRPr/>
            </a:pPr>
            <a:endParaRPr lang="he-IL" dirty="0"/>
          </a:p>
          <a:p>
            <a:pPr algn="r" rtl="1" eaLnBrk="1" hangingPunct="1">
              <a:buNone/>
              <a:defRPr/>
            </a:pPr>
            <a:endParaRPr lang="he-IL" sz="2000" dirty="0"/>
          </a:p>
          <a:p>
            <a:pPr algn="r" rtl="1" eaLnBrk="1" hangingPunct="1">
              <a:defRPr/>
            </a:pPr>
            <a:r>
              <a:rPr lang="he-IL" b="1" i="1" dirty="0"/>
              <a:t>דוגמא פסיכו-דינמית</a:t>
            </a:r>
            <a:r>
              <a:rPr lang="he-IL" dirty="0"/>
              <a:t>: רמזים במערכות יחסים מוקדמות עם הורים לפסיכופתולוגיה נוכחית, למשל בן חששן לאבא שהתעלל מילולית</a:t>
            </a:r>
          </a:p>
          <a:p>
            <a:pPr algn="r" rtl="1" eaLnBrk="1" hangingPunct="1">
              <a:buNone/>
              <a:defRPr/>
            </a:pPr>
            <a:endParaRPr lang="he-IL" dirty="0"/>
          </a:p>
          <a:p>
            <a:pPr algn="r" rtl="1" eaLnBrk="1" hangingPunct="1">
              <a:buNone/>
              <a:defRPr/>
            </a:pPr>
            <a:endParaRPr lang="he-IL" sz="2000" dirty="0"/>
          </a:p>
          <a:p>
            <a:pPr algn="r" rtl="1" eaLnBrk="1" hangingPunct="1">
              <a:defRPr/>
            </a:pPr>
            <a:r>
              <a:rPr lang="he-IL" b="1" i="1" dirty="0"/>
              <a:t>דוגמא חווייתית (</a:t>
            </a:r>
            <a:r>
              <a:rPr lang="en-US" b="1" i="1" dirty="0"/>
              <a:t>experiential</a:t>
            </a:r>
            <a:r>
              <a:rPr lang="he-IL" b="1" i="1" dirty="0"/>
              <a:t>)</a:t>
            </a:r>
            <a:r>
              <a:rPr lang="he-IL" dirty="0"/>
              <a:t>: התמקדות בתנאים ומצבים בהווה המשמרים התנהגות אבנורמלית, כגון השפעת אי-ביטוי כעס על דיכאון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D115A2-8C93-4385-9BBA-C2684F2C7F5B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4071477796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784" y="765878"/>
            <a:ext cx="4854276" cy="1560716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he-IL" sz="4000" dirty="0"/>
              <a:t>אינטגרציה בין הבנה ביולוגית לפסיכולוגית</a:t>
            </a:r>
            <a:endParaRPr lang="en-US" sz="4000" dirty="0">
              <a:effectLst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3203847" y="2492896"/>
            <a:ext cx="5570833" cy="2304256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dirty="0"/>
              <a:t>תהליכים פסיכולוגיים מביאים לתהליכים ביולוגיים? (</a:t>
            </a:r>
            <a:r>
              <a:rPr lang="en-US" dirty="0"/>
              <a:t>Top-down</a:t>
            </a:r>
            <a:r>
              <a:rPr lang="he-IL" dirty="0"/>
              <a:t>)</a:t>
            </a:r>
          </a:p>
          <a:p>
            <a:pPr algn="r" rtl="1" eaLnBrk="1" hangingPunct="1">
              <a:defRPr/>
            </a:pP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תהליכים ביולוגיים מביאים לתהליכים פסיכולוגיים? (</a:t>
            </a:r>
            <a:r>
              <a:rPr lang="en-US" dirty="0"/>
              <a:t>Bottom-up</a:t>
            </a:r>
            <a:r>
              <a:rPr lang="he-IL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3E2C57-15F0-402D-BA08-96574554B956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399361645"/>
      </p:ext>
    </p:extLst>
  </p:cSld>
  <p:clrMapOvr>
    <a:masterClrMapping/>
  </p:clrMapOvr>
  <p:transition spd="med">
    <p:pull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Video 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395EC28-05E3-41D9-9EC2-ECC0862793BE}"/>
              </a:ext>
            </a:extLst>
          </p:cNvPr>
          <p:cNvSpPr/>
          <p:nvPr/>
        </p:nvSpPr>
        <p:spPr>
          <a:xfrm>
            <a:off x="3851920" y="3645024"/>
            <a:ext cx="3456384" cy="1944216"/>
          </a:xfrm>
          <a:prstGeom prst="actionButtonMovie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30A50D-3307-4266-B245-875588A4F5DA}"/>
              </a:ext>
            </a:extLst>
          </p:cNvPr>
          <p:cNvSpPr txBox="1"/>
          <p:nvPr/>
        </p:nvSpPr>
        <p:spPr>
          <a:xfrm>
            <a:off x="4067944" y="3789040"/>
            <a:ext cx="295232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The Jim twins</a:t>
            </a:r>
            <a:endParaRPr lang="he-I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F475A3-BDE5-435D-A49B-5D352DF5EBBD}"/>
              </a:ext>
            </a:extLst>
          </p:cNvPr>
          <p:cNvSpPr txBox="1"/>
          <p:nvPr/>
        </p:nvSpPr>
        <p:spPr>
          <a:xfrm>
            <a:off x="4067944" y="5157192"/>
            <a:ext cx="295232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0:49 – 7:29</a:t>
            </a:r>
            <a:endParaRPr lang="he-I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7A6A7-185E-4ADC-AB03-93E2F0B68E3A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693587223"/>
      </p:ext>
    </p:extLst>
  </p:cSld>
  <p:clrMapOvr>
    <a:masterClrMapping/>
  </p:clrMapOvr>
  <p:transition spd="med">
    <p:pull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067944" y="568345"/>
            <a:ext cx="4710260" cy="1560716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he-IL" sz="4000" dirty="0"/>
              <a:t>אינטגרציה בין הבנה ביולוגית לפסיכולוגית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08172" y="2129061"/>
            <a:ext cx="6112299" cy="454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endParaRPr lang="he-IL" sz="2800" dirty="0">
              <a:effectLst/>
            </a:endParaRPr>
          </a:p>
          <a:p>
            <a:pPr marL="0" indent="0" algn="r" rtl="1">
              <a:buClr>
                <a:srgbClr val="FFCC00"/>
              </a:buClr>
              <a:buFontTx/>
              <a:buNone/>
            </a:pPr>
            <a:r>
              <a:rPr lang="he-IL" sz="2800" u="sng" dirty="0">
                <a:effectLst/>
              </a:rPr>
              <a:t>דו-כיווניות בפסיכופתולוגיה</a:t>
            </a:r>
            <a:endParaRPr lang="he-IL" sz="2800" dirty="0">
              <a:effectLst/>
            </a:endParaRPr>
          </a:p>
          <a:p>
            <a:pPr marL="0" indent="0" algn="r" rtl="1">
              <a:buClr>
                <a:srgbClr val="FFCC00"/>
              </a:buClr>
              <a:buNone/>
            </a:pPr>
            <a:endParaRPr lang="he-IL" sz="2800" dirty="0">
              <a:effectLst/>
            </a:endParaRPr>
          </a:p>
          <a:p>
            <a:pPr algn="r" rtl="1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effectLst/>
              </a:rPr>
              <a:t>דוגמא: הפרעת פאניקה</a:t>
            </a:r>
          </a:p>
          <a:p>
            <a:pPr algn="r" rtl="1">
              <a:buClr>
                <a:srgbClr val="FFCC00"/>
              </a:buClr>
            </a:pPr>
            <a:endParaRPr lang="he-IL" sz="2800" dirty="0">
              <a:effectLst/>
            </a:endParaRPr>
          </a:p>
          <a:p>
            <a:pPr algn="r" rtl="1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effectLst/>
              </a:rPr>
              <a:t>דוגמא: דיכאון.</a:t>
            </a:r>
            <a:endParaRPr lang="en-US" sz="2800" dirty="0">
              <a:effectLst/>
            </a:endParaRPr>
          </a:p>
          <a:p>
            <a:pPr marL="0" indent="0" algn="r" rtl="1">
              <a:buClr>
                <a:srgbClr val="0070C0"/>
              </a:buClr>
              <a:buNone/>
            </a:pPr>
            <a:r>
              <a:rPr lang="he-IL" sz="2800" dirty="0">
                <a:effectLst/>
              </a:rPr>
              <a:t>42% תאומים לא זהים, 48% זהים. חשיבות לגורמי סביבה.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D49F6C-72EC-4E68-AD5D-EEE9B5C15ECF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330978690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686983"/>
            <a:ext cx="4998292" cy="1560716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he-IL" sz="4000" dirty="0"/>
              <a:t>אינטגרציה בין הבנה ביולוגית לפסיכולוגית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2352" y="2129060"/>
            <a:ext cx="8316416" cy="403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endParaRPr lang="he-IL" dirty="0">
              <a:effectLst/>
            </a:endParaRPr>
          </a:p>
          <a:p>
            <a:pPr algn="r" rtl="1">
              <a:buClr>
                <a:srgbClr val="FFCC00"/>
              </a:buClr>
            </a:pPr>
            <a:r>
              <a:rPr lang="he-IL" u="sng" dirty="0">
                <a:effectLst/>
              </a:rPr>
              <a:t>מודל </a:t>
            </a:r>
            <a:r>
              <a:rPr lang="he-IL" u="sng" dirty="0" err="1">
                <a:effectLst/>
              </a:rPr>
              <a:t>דיאתזה</a:t>
            </a:r>
            <a:r>
              <a:rPr lang="he-IL" u="sng" dirty="0">
                <a:effectLst/>
              </a:rPr>
              <a:t>-לחץ</a:t>
            </a:r>
          </a:p>
          <a:p>
            <a:pPr marL="0" indent="0" algn="r" rtl="1">
              <a:buClr>
                <a:srgbClr val="FFCC00"/>
              </a:buClr>
              <a:buFontTx/>
              <a:buNone/>
            </a:pPr>
            <a:r>
              <a:rPr lang="he-IL" dirty="0">
                <a:effectLst/>
              </a:rPr>
              <a:t>	</a:t>
            </a:r>
            <a:r>
              <a:rPr lang="en-US" dirty="0">
                <a:effectLst/>
              </a:rPr>
              <a:t>Diathesis-stress model</a:t>
            </a:r>
            <a:endParaRPr lang="he-IL" dirty="0">
              <a:effectLst/>
            </a:endParaRPr>
          </a:p>
          <a:p>
            <a:pPr algn="r" rtl="1">
              <a:buClr>
                <a:srgbClr val="FFCC00"/>
              </a:buClr>
            </a:pPr>
            <a:endParaRPr lang="he-IL" dirty="0">
              <a:effectLst/>
            </a:endParaRPr>
          </a:p>
          <a:p>
            <a:pPr algn="r" rtl="1">
              <a:buClr>
                <a:srgbClr val="FFCC00"/>
              </a:buClr>
            </a:pPr>
            <a:r>
              <a:rPr lang="he-IL" dirty="0">
                <a:effectLst/>
              </a:rPr>
              <a:t>גנוטיפ לעומת פנוטיפ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A93004-D62E-4D0F-BF85-1DD41727E3B4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823331032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03848" y="845840"/>
            <a:ext cx="4515480" cy="1143000"/>
          </a:xfrm>
        </p:spPr>
        <p:txBody>
          <a:bodyPr>
            <a:normAutofit fontScale="90000"/>
          </a:bodyPr>
          <a:lstStyle/>
          <a:p>
            <a:pPr algn="ctr" rtl="1" eaLnBrk="1" hangingPunct="1"/>
            <a:r>
              <a:rPr lang="he-IL" sz="4000" dirty="0"/>
              <a:t>אינטגרציה בין הבנה ביולוגית לפסיכולוגית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2366402"/>
            <a:ext cx="5920204" cy="3683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רוב ההפרעות מושפעות הן מביולוגיה והן מפסיכולוגיה, </a:t>
            </a:r>
            <a:r>
              <a:rPr lang="he-IL" sz="2800" b="1" u="sng" dirty="0">
                <a:effectLst/>
              </a:rPr>
              <a:t>אבל</a:t>
            </a:r>
            <a:r>
              <a:rPr lang="he-IL" sz="2800" dirty="0">
                <a:effectLst/>
              </a:rPr>
              <a:t>:</a:t>
            </a:r>
          </a:p>
          <a:p>
            <a:pPr marL="0" indent="0" algn="r" rtl="1">
              <a:buClr>
                <a:srgbClr val="FFCC00"/>
              </a:buClr>
              <a:buFontTx/>
              <a:buNone/>
            </a:pPr>
            <a:endParaRPr lang="he-IL" sz="2800" dirty="0">
              <a:effectLst/>
            </a:endParaRPr>
          </a:p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רוב ההפרעות ממוקמות על הרצף שבין ביולוגיה לפסיכולוגיה קרוב יותר לאחד הקצוות (ולא באמצע)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1450DA-F5D1-4547-92B4-BEE83E602821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4263938359"/>
      </p:ext>
    </p:extLst>
  </p:cSld>
  <p:clrMapOvr>
    <a:masterClrMapping/>
  </p:clrMapOvr>
  <p:transition spd="med">
    <p:pull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03848" y="845840"/>
            <a:ext cx="4515480" cy="1143000"/>
          </a:xfrm>
        </p:spPr>
        <p:txBody>
          <a:bodyPr>
            <a:normAutofit fontScale="90000"/>
          </a:bodyPr>
          <a:lstStyle/>
          <a:p>
            <a:pPr algn="ctr" rtl="1" eaLnBrk="1" hangingPunct="1"/>
            <a:r>
              <a:rPr lang="he-IL" sz="4000" dirty="0"/>
              <a:t>אינטגרציה בין הבנה ביולוגית לפסיכולוגית</a:t>
            </a:r>
            <a:endParaRPr lang="en-US" sz="4000" dirty="0"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95446" y="2708920"/>
            <a:ext cx="4577444" cy="127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דוגמא: סכיזופרניה; </a:t>
            </a:r>
          </a:p>
          <a:p>
            <a:pPr marL="0" indent="0" algn="r" rtl="1">
              <a:buClr>
                <a:srgbClr val="FFCC00"/>
              </a:buClr>
              <a:buNone/>
            </a:pPr>
            <a:r>
              <a:rPr lang="he-IL" sz="2800" dirty="0">
                <a:effectLst/>
              </a:rPr>
              <a:t>	</a:t>
            </a:r>
            <a:r>
              <a:rPr lang="en-US" sz="2800" dirty="0">
                <a:effectLst/>
              </a:rPr>
              <a:t>brain disorder?</a:t>
            </a:r>
            <a:endParaRPr lang="he-IL" sz="2800" dirty="0"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1A9E9-27F3-49D4-8769-CB5B8E8285A5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761834789"/>
      </p:ext>
    </p:extLst>
  </p:cSld>
  <p:clrMapOvr>
    <a:masterClrMapping/>
  </p:clrMapOvr>
  <p:transition spd="med">
    <p:pull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03848" y="845840"/>
            <a:ext cx="4515480" cy="1143000"/>
          </a:xfrm>
        </p:spPr>
        <p:txBody>
          <a:bodyPr>
            <a:normAutofit fontScale="90000"/>
          </a:bodyPr>
          <a:lstStyle/>
          <a:p>
            <a:pPr algn="ctr" rtl="1" eaLnBrk="1" hangingPunct="1"/>
            <a:r>
              <a:rPr lang="he-IL" sz="4000" dirty="0"/>
              <a:t>אינטגרציה בין הבנה ביולוגית לפסיכולוגית</a:t>
            </a:r>
            <a:endParaRPr lang="en-US" sz="4000" dirty="0"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43708" y="2188572"/>
            <a:ext cx="6742492" cy="316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חשיבות השפעות סביבתיות גם בהפרעות הנחשבות לקרובות יותר לצד הביולוגי של הרצף</a:t>
            </a:r>
          </a:p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מחקרים של </a:t>
            </a:r>
            <a:r>
              <a:rPr lang="en-US" sz="2800" dirty="0">
                <a:effectLst/>
              </a:rPr>
              <a:t>Goldstein et al.</a:t>
            </a:r>
            <a:r>
              <a:rPr lang="he-IL" sz="2800" dirty="0">
                <a:effectLst/>
              </a:rPr>
              <a:t> מראים את החשיבות של </a:t>
            </a:r>
            <a:r>
              <a:rPr lang="en-US" sz="2800" dirty="0">
                <a:effectLst/>
              </a:rPr>
              <a:t>expressed emotion</a:t>
            </a:r>
            <a:r>
              <a:rPr lang="he-IL" sz="2800" dirty="0">
                <a:effectLst/>
              </a:rPr>
              <a:t> בהקשר לסכיזופרניה</a:t>
            </a:r>
          </a:p>
          <a:p>
            <a:pPr algn="r" rtl="1">
              <a:buClr>
                <a:srgbClr val="FFCC00"/>
              </a:buClr>
            </a:pPr>
            <a:r>
              <a:rPr lang="en-US" sz="2800" dirty="0">
                <a:effectLst/>
              </a:rPr>
              <a:t>EE</a:t>
            </a:r>
            <a:r>
              <a:rPr lang="he-IL" sz="2800" dirty="0">
                <a:effectLst/>
              </a:rPr>
              <a:t> נקשר ל-</a:t>
            </a:r>
            <a:r>
              <a:rPr lang="en-US" sz="2800" dirty="0">
                <a:effectLst/>
              </a:rPr>
              <a:t>relapse</a:t>
            </a:r>
            <a:r>
              <a:rPr lang="he-IL" sz="2800" dirty="0">
                <a:effectLst/>
              </a:rPr>
              <a:t> גבוה יותר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2E45E-FC2A-4751-B638-A47BF04F039F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801389443"/>
      </p:ext>
    </p:extLst>
  </p:cSld>
  <p:clrMapOvr>
    <a:masterClrMapping/>
  </p:clrMapOvr>
  <p:transition spd="med">
    <p:pull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47864" y="887069"/>
            <a:ext cx="4370784" cy="1143000"/>
          </a:xfrm>
        </p:spPr>
        <p:txBody>
          <a:bodyPr>
            <a:normAutofit fontScale="90000"/>
          </a:bodyPr>
          <a:lstStyle/>
          <a:p>
            <a:pPr algn="ctr" rtl="1" eaLnBrk="1" hangingPunct="1"/>
            <a:r>
              <a:rPr lang="he-IL" sz="4000" dirty="0"/>
              <a:t>אינטגרציה בין הבנה ביולוגית לפסיכולוגית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27784" y="2571430"/>
            <a:ext cx="6098976" cy="3809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בצד השני של הרצף: הפרעות הנחשבות כמושפעות בעיקר מהסביבה</a:t>
            </a:r>
            <a:endParaRPr lang="en-US" sz="2800" dirty="0">
              <a:effectLst/>
            </a:endParaRPr>
          </a:p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אך גם כאן ממצאים חשובים בכיוון ההפוך</a:t>
            </a:r>
          </a:p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למשל סטודנטים עם אב אלכוהוליסט הושפעו פחות מאותה כמות אלכוהול בדם (חשו פחות שתויים ועמדו ישר טוב יותר)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0EDFE5-019D-4104-9010-F2CE356870C5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107530953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4130" y="1070425"/>
            <a:ext cx="4370784" cy="1143000"/>
          </a:xfrm>
        </p:spPr>
        <p:txBody>
          <a:bodyPr>
            <a:normAutofit fontScale="90000"/>
          </a:bodyPr>
          <a:lstStyle/>
          <a:p>
            <a:pPr algn="ctr" rtl="1" eaLnBrk="1" hangingPunct="1"/>
            <a:r>
              <a:rPr lang="he-IL" sz="4000" dirty="0"/>
              <a:t>אינטגרציה בין הבנה ביולוגית לפסיכולוגית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27784" y="3429000"/>
            <a:ext cx="609897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לסיכום: נעלמה החשיבה הדיכוטומית שהייתה בעבר</a:t>
            </a:r>
          </a:p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המודלים מנסים לעשות אינטגרציה, למשל לחפש אינטראקציות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A78D3B-65AA-45AF-BCC5-A0063EAF3447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3982301914"/>
      </p:ext>
    </p:extLst>
  </p:cSld>
  <p:clrMapOvr>
    <a:masterClrMapping/>
  </p:clrMapOvr>
  <p:transition spd="med">
    <p:pull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563887" y="702240"/>
            <a:ext cx="5138535" cy="1789463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he-IL" sz="4000" dirty="0"/>
              <a:t>מחקר ו"שדה" – דיכוטומיה או אינטגרציה?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7703" y="2852936"/>
            <a:ext cx="679471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400" b="1" i="1" dirty="0">
                <a:effectLst/>
              </a:rPr>
              <a:t>זווית הסתכלות שונה</a:t>
            </a:r>
            <a:r>
              <a:rPr lang="he-IL" sz="2400" dirty="0">
                <a:effectLst/>
              </a:rPr>
              <a:t>: התמקדות </a:t>
            </a:r>
            <a:r>
              <a:rPr lang="he-IL" sz="2400" dirty="0" err="1">
                <a:effectLst/>
              </a:rPr>
              <a:t>באינדיווידואל</a:t>
            </a:r>
            <a:r>
              <a:rPr lang="he-IL" sz="2400" dirty="0">
                <a:effectLst/>
              </a:rPr>
              <a:t>, לעומת חוקים כלליים על אוסף של אנשים</a:t>
            </a:r>
          </a:p>
          <a:p>
            <a:pPr algn="r" rtl="1">
              <a:buClr>
                <a:srgbClr val="FFCC00"/>
              </a:buClr>
            </a:pPr>
            <a:endParaRPr lang="he-IL" sz="2400" dirty="0">
              <a:effectLst/>
            </a:endParaRPr>
          </a:p>
          <a:p>
            <a:pPr algn="r" rtl="1">
              <a:buClr>
                <a:srgbClr val="FFCC00"/>
              </a:buClr>
            </a:pPr>
            <a:r>
              <a:rPr lang="he-IL" sz="2400" dirty="0">
                <a:effectLst/>
              </a:rPr>
              <a:t>דיכוטומיה?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C87F17-2146-4A78-B7AF-F769BB5BAE49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894650664"/>
      </p:ext>
    </p:extLst>
  </p:cSld>
  <p:clrMapOvr>
    <a:masterClrMapping/>
  </p:clrMapOvr>
  <p:transition spd="med">
    <p:pull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9695" y="1348703"/>
            <a:ext cx="6552728" cy="1143000"/>
          </a:xfrm>
        </p:spPr>
        <p:txBody>
          <a:bodyPr/>
          <a:lstStyle/>
          <a:p>
            <a:pPr algn="ctr" rtl="1" eaLnBrk="1" hangingPunct="1"/>
            <a:r>
              <a:rPr lang="he-IL" sz="4000" dirty="0"/>
              <a:t>אינטגרציה בין מחקר לשדה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2636912"/>
            <a:ext cx="648366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400" dirty="0">
                <a:effectLst/>
              </a:rPr>
              <a:t>הדיכוטומיה איננה מועילה לאף-אחד מהצדדים:</a:t>
            </a:r>
            <a:r>
              <a:rPr lang="en-US" sz="2400" dirty="0">
                <a:effectLst/>
              </a:rPr>
              <a:t> </a:t>
            </a:r>
            <a:r>
              <a:rPr lang="he-IL" sz="2400" dirty="0">
                <a:effectLst/>
              </a:rPr>
              <a:t>מטפל צריך לקחת מחקר בחשבון, ומחקר צריך לרדת ברזולוציה</a:t>
            </a:r>
          </a:p>
          <a:p>
            <a:pPr algn="r" rtl="1">
              <a:buClr>
                <a:srgbClr val="FFCC00"/>
              </a:buClr>
            </a:pPr>
            <a:endParaRPr lang="he-IL" sz="2400" dirty="0">
              <a:effectLst/>
            </a:endParaRPr>
          </a:p>
          <a:p>
            <a:pPr algn="r" rtl="1">
              <a:buClr>
                <a:srgbClr val="FFCC00"/>
              </a:buClr>
            </a:pPr>
            <a:r>
              <a:rPr lang="he-IL" sz="2400" dirty="0">
                <a:effectLst/>
              </a:rPr>
              <a:t>למשל, מעטים המחקרים המתייחסים לאישיות כמשתנה ממתן</a:t>
            </a:r>
          </a:p>
          <a:p>
            <a:pPr algn="r" rtl="1">
              <a:buClr>
                <a:srgbClr val="FFCC00"/>
              </a:buClr>
            </a:pPr>
            <a:endParaRPr lang="he-IL" sz="2400" dirty="0">
              <a:effectLst/>
            </a:endParaRPr>
          </a:p>
          <a:p>
            <a:pPr algn="r" rtl="1">
              <a:buClr>
                <a:srgbClr val="FFCC00"/>
              </a:buClr>
            </a:pPr>
            <a:r>
              <a:rPr lang="he-IL" sz="2400" dirty="0">
                <a:effectLst/>
              </a:rPr>
              <a:t>דוגמא: טיפול ל-</a:t>
            </a:r>
            <a:r>
              <a:rPr lang="en-US" sz="2400" dirty="0">
                <a:effectLst/>
              </a:rPr>
              <a:t>OCD</a:t>
            </a:r>
            <a:r>
              <a:rPr lang="he-IL" sz="2400" dirty="0">
                <a:effectLst/>
              </a:rPr>
              <a:t> בקרב הגבוהים בדיסוציאציה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BEF887-7F9B-4CD7-9F62-15A74D46FEC9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357462260"/>
      </p:ext>
    </p:extLst>
  </p:cSld>
  <p:clrMapOvr>
    <a:masterClrMapping/>
  </p:clrMapOvr>
  <p:transition spd="med">
    <p:pull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315233" y="1019097"/>
            <a:ext cx="6552728" cy="1143000"/>
          </a:xfrm>
        </p:spPr>
        <p:txBody>
          <a:bodyPr/>
          <a:lstStyle/>
          <a:p>
            <a:pPr algn="ctr" rtl="1" eaLnBrk="1" hangingPunct="1"/>
            <a:r>
              <a:rPr lang="he-IL" sz="4000" dirty="0"/>
              <a:t>אינטגרציה בין מחקר לשדה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9226" y="2496258"/>
            <a:ext cx="574873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דיכוטומיה פוליטית, למשל:</a:t>
            </a:r>
          </a:p>
          <a:p>
            <a:pPr marL="0" indent="0" algn="r" rtl="1">
              <a:buClr>
                <a:srgbClr val="FFCC00"/>
              </a:buClr>
              <a:buNone/>
            </a:pPr>
            <a:endParaRPr lang="he-IL" sz="2800" dirty="0">
              <a:effectLst/>
            </a:endParaRPr>
          </a:p>
          <a:p>
            <a:pPr marL="0" indent="0" algn="r" rtl="1">
              <a:buClr>
                <a:srgbClr val="FFCC00"/>
              </a:buClr>
              <a:buNone/>
            </a:pPr>
            <a:r>
              <a:rPr lang="he-IL" sz="2800" dirty="0">
                <a:effectLst/>
              </a:rPr>
              <a:t>מטפלים הסבורים כי אין להם צורך במדע כי מה שהם עושים זו "אמנות"</a:t>
            </a:r>
          </a:p>
          <a:p>
            <a:pPr marL="0" indent="0" algn="r" rtl="1">
              <a:buClr>
                <a:srgbClr val="FFCC00"/>
              </a:buClr>
              <a:buNone/>
            </a:pPr>
            <a:endParaRPr lang="he-IL" sz="2800" dirty="0">
              <a:effectLst/>
            </a:endParaRPr>
          </a:p>
          <a:p>
            <a:pPr marL="0" indent="0" algn="r" rtl="1">
              <a:buClr>
                <a:srgbClr val="FFCC00"/>
              </a:buClr>
              <a:buNone/>
            </a:pPr>
            <a:r>
              <a:rPr lang="he-IL" sz="2800" dirty="0">
                <a:effectLst/>
              </a:rPr>
              <a:t>או חוקרים המזלזלים בניסיון קליני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7DFBF-F3D5-4522-A1F2-E4EF4140A9A0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4141026440"/>
      </p:ext>
    </p:extLst>
  </p:cSld>
  <p:clrMapOvr>
    <a:masterClrMapping/>
  </p:clrMapOvr>
  <p:transition spd="med">
    <p:pull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315233" y="1019097"/>
            <a:ext cx="6552728" cy="1143000"/>
          </a:xfrm>
        </p:spPr>
        <p:txBody>
          <a:bodyPr/>
          <a:lstStyle/>
          <a:p>
            <a:pPr algn="ctr" rtl="1" eaLnBrk="1" hangingPunct="1"/>
            <a:r>
              <a:rPr lang="he-IL" sz="4000" dirty="0"/>
              <a:t>אינטגרציה בין מחקר לשדה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15816" y="2348880"/>
            <a:ext cx="574873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effectLst/>
              </a:rPr>
              <a:t>האמת היא אי-שם באמצע...</a:t>
            </a:r>
          </a:p>
          <a:p>
            <a:pPr algn="r" rtl="1">
              <a:buClr>
                <a:srgbClr val="FFCC00"/>
              </a:buClr>
              <a:buFont typeface="Wingdings" panose="05000000000000000000" pitchFamily="2" charset="2"/>
              <a:buChar char="Ø"/>
            </a:pPr>
            <a:endParaRPr lang="he-IL" sz="2800" dirty="0">
              <a:effectLst/>
            </a:endParaRPr>
          </a:p>
          <a:p>
            <a:pPr algn="r" rtl="1">
              <a:buClr>
                <a:srgbClr val="FFCC00"/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effectLst/>
              </a:rPr>
              <a:t>בחדר הטיפולים בסופו של דבר תמיד יבואו לידי ביטוי האינטואיציה והאישיות של המטפל!</a:t>
            </a:r>
          </a:p>
          <a:p>
            <a:pPr algn="r" rtl="1">
              <a:buClr>
                <a:srgbClr val="FFCC00"/>
              </a:buClr>
              <a:buFont typeface="Wingdings" panose="05000000000000000000" pitchFamily="2" charset="2"/>
              <a:buChar char="Ø"/>
            </a:pPr>
            <a:endParaRPr lang="he-IL" sz="2800" dirty="0">
              <a:effectLst/>
            </a:endParaRPr>
          </a:p>
          <a:p>
            <a:pPr algn="r" rtl="1">
              <a:buClr>
                <a:srgbClr val="FFCC00"/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effectLst/>
              </a:rPr>
              <a:t>מצד שני כן חשוב שיכיר את הספרות המחקרית: כמו רופאים, יש ללמוד ולהשתלם על מנת להישאר מעודכנים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24217B-C7B4-43F1-B7BE-C26BBB8D6177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1811249857"/>
      </p:ext>
    </p:extLst>
  </p:cSld>
  <p:clrMapOvr>
    <a:masterClrMapping/>
  </p:clrMapOvr>
  <p:transition spd="med">
    <p:pull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315233" y="1019097"/>
            <a:ext cx="6552728" cy="1143000"/>
          </a:xfrm>
        </p:spPr>
        <p:txBody>
          <a:bodyPr/>
          <a:lstStyle/>
          <a:p>
            <a:pPr algn="ctr" rtl="1" eaLnBrk="1" hangingPunct="1"/>
            <a:r>
              <a:rPr lang="he-IL" sz="4000" dirty="0"/>
              <a:t>אינטגרציה בין מחקר לשדה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75856" y="3068960"/>
            <a:ext cx="5328592" cy="1764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מודל </a:t>
            </a:r>
            <a:r>
              <a:rPr lang="en-US" sz="2800" dirty="0">
                <a:effectLst/>
              </a:rPr>
              <a:t>scientist-practitioner</a:t>
            </a:r>
            <a:r>
              <a:rPr lang="he-IL" sz="2800" dirty="0">
                <a:effectLst/>
              </a:rPr>
              <a:t>:</a:t>
            </a:r>
          </a:p>
          <a:p>
            <a:pPr marL="0" indent="0" algn="r" rtl="1">
              <a:buClr>
                <a:srgbClr val="FFCC00"/>
              </a:buClr>
              <a:buNone/>
            </a:pPr>
            <a:r>
              <a:rPr lang="he-IL" sz="2800" dirty="0">
                <a:effectLst/>
              </a:rPr>
              <a:t>אנשי מקצוע מיומנים המחויבים לתת טיפול מיטבי ע"פ הספרות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6D9E75-82E4-4D80-8A89-AAF0833EA686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3340699857"/>
      </p:ext>
    </p:extLst>
  </p:cSld>
  <p:clrMapOvr>
    <a:masterClrMapping/>
  </p:clrMapOvr>
  <p:transition spd="med">
    <p:pull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767" y="548680"/>
            <a:ext cx="6552728" cy="1588967"/>
          </a:xfrm>
        </p:spPr>
        <p:txBody>
          <a:bodyPr>
            <a:normAutofit fontScale="90000"/>
          </a:bodyPr>
          <a:lstStyle/>
          <a:p>
            <a:pPr algn="ctr" rtl="1" eaLnBrk="1" hangingPunct="1"/>
            <a:r>
              <a:rPr lang="he-IL" sz="4000" dirty="0"/>
              <a:t>עוד דיכוטומיה לא מדויקת:</a:t>
            </a:r>
            <a:br>
              <a:rPr lang="he-IL" sz="4000" dirty="0"/>
            </a:br>
            <a:r>
              <a:rPr lang="he-IL" sz="4000" dirty="0"/>
              <a:t>"מרפא" לעומת "הקלה על סימפטומים"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15816" y="2564903"/>
            <a:ext cx="5676727" cy="388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יש לעתים הנחה שאם "רק" נעלים סימפטום, אך לא נטפל ב"שורש הבעיה" – הבעיה תחזור או תופיע בצורה אחרת</a:t>
            </a:r>
          </a:p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זה יכול לפעמים להיות נכון בטיפול תרופתי (למשל פניקה)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66A4FF-D37A-4AFB-B107-09274D486FE8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068412183"/>
      </p:ext>
    </p:extLst>
  </p:cSld>
  <p:clrMapOvr>
    <a:masterClrMapping/>
  </p:clrMapOvr>
  <p:transition spd="med">
    <p:pull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295638"/>
            <a:ext cx="65527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000" dirty="0"/>
              <a:t>"מרפא" לעומת "הקלה על סימפטומים"</a:t>
            </a:r>
            <a:endParaRPr lang="en-US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47746" y="2564904"/>
            <a:ext cx="604479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אך בטיפול פסיכולוגי זו הבחנה בעייתית</a:t>
            </a:r>
          </a:p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להעלמת סימפטום יש השפעה רבת עוצמה על המטופל!</a:t>
            </a:r>
          </a:p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הבעיה לאו דווקא חוזרת "בשינוי אדרת"</a:t>
            </a:r>
          </a:p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דוגמא: נערה עם הפרעת אכילה וחיתוך עצמי – שימוש במיומנויות שנלמדו</a:t>
            </a:r>
          </a:p>
          <a:p>
            <a:pPr algn="r" rtl="1">
              <a:buClr>
                <a:srgbClr val="FFCC00"/>
              </a:buClr>
            </a:pPr>
            <a:r>
              <a:rPr lang="he-IL" sz="2800" dirty="0">
                <a:effectLst/>
              </a:rPr>
              <a:t>דוגמא נוספת: חרדה חברתית: שינוי ההתנהגות יכול להוביל לשינוי קוגניציות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E291DA-9B0F-4A9F-BC39-D931C72121F6}"/>
              </a:ext>
            </a:extLst>
          </p:cNvPr>
          <p:cNvSpPr txBox="1"/>
          <p:nvPr/>
        </p:nvSpPr>
        <p:spPr>
          <a:xfrm>
            <a:off x="0" y="0"/>
            <a:ext cx="32758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שכיחות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יתרונות וחסרונות של אבחון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85000"/>
                  </a:schemeClr>
                </a:solidFill>
              </a:rPr>
              <a:t>הגעה לטיפול וסטיגמה</a:t>
            </a:r>
          </a:p>
          <a:p>
            <a:pPr marL="342900" indent="-342900" algn="r" rtl="1">
              <a:buFont typeface="Arial" pitchFamily="34" charset="0"/>
              <a:buChar char="•"/>
            </a:pPr>
            <a:r>
              <a:rPr lang="he-IL" sz="2000" dirty="0">
                <a:solidFill>
                  <a:schemeClr val="bg1">
                    <a:lumMod val="50000"/>
                  </a:schemeClr>
                </a:solidFill>
              </a:rPr>
              <a:t>דיכוטומיות בפסיכופתולוגיה</a:t>
            </a:r>
          </a:p>
        </p:txBody>
      </p:sp>
    </p:spTree>
    <p:extLst>
      <p:ext uri="{BB962C8B-B14F-4D97-AF65-F5344CB8AC3E}">
        <p14:creationId xmlns:p14="http://schemas.microsoft.com/office/powerpoint/2010/main" val="2444000854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32201</TotalTime>
  <Words>2115</Words>
  <Application>Microsoft Office PowerPoint</Application>
  <PresentationFormat>On-screen Show (4:3)</PresentationFormat>
  <Paragraphs>524</Paragraphs>
  <Slides>54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Arial</vt:lpstr>
      <vt:lpstr>Brush Script MT</vt:lpstr>
      <vt:lpstr>Calibri</vt:lpstr>
      <vt:lpstr>Century Schoolbook</vt:lpstr>
      <vt:lpstr>Corbel</vt:lpstr>
      <vt:lpstr>Courier New</vt:lpstr>
      <vt:lpstr>Guttman Mantova-Decor</vt:lpstr>
      <vt:lpstr>Wingdings</vt:lpstr>
      <vt:lpstr>Feathered</vt:lpstr>
      <vt:lpstr>פסיכולוגיה אבנורמלית</vt:lpstr>
      <vt:lpstr>שכיחות</vt:lpstr>
      <vt:lpstr>שכיחות</vt:lpstr>
      <vt:lpstr>שכיחות</vt:lpstr>
      <vt:lpstr>שכיחות של הפרעות DSM-IV במבוגרים</vt:lpstr>
      <vt:lpstr>הפרעות ספציפיות נפוצות</vt:lpstr>
      <vt:lpstr>שכיחות במהלך החיים בקרב מבוגרים ישראלים (לעומת ארה"ב)</vt:lpstr>
      <vt:lpstr>קומורבידיות (Comorbidity)</vt:lpstr>
      <vt:lpstr>קומורבידיות (Comorbidity)</vt:lpstr>
      <vt:lpstr>קומורבידיות (Comorbidity)</vt:lpstr>
      <vt:lpstr>אבחון: יתרונות וחסרונות</vt:lpstr>
      <vt:lpstr>אבחון: יתרונות וחסרונות</vt:lpstr>
      <vt:lpstr>אבחון: יתרונות וחסרונות</vt:lpstr>
      <vt:lpstr>אבחון: יתרונות וחסרונות</vt:lpstr>
      <vt:lpstr>אבחון: יתרונות וחסרונות</vt:lpstr>
      <vt:lpstr>יתרונות בתחום הקליני</vt:lpstr>
      <vt:lpstr>יתרונות בתחום הקליני</vt:lpstr>
      <vt:lpstr>"טיפול הבחירה" Treatment of Choice</vt:lpstr>
      <vt:lpstr>"טיפול הבחירה" Treatment of Choice</vt:lpstr>
      <vt:lpstr>PowerPoint Presentation</vt:lpstr>
      <vt:lpstr>יתרונות בתחום הקליני</vt:lpstr>
      <vt:lpstr>יתרונות בתחום הקליני</vt:lpstr>
      <vt:lpstr>יתרונות בתחום הקליני</vt:lpstr>
      <vt:lpstr>יתרונות בתחום הקליני</vt:lpstr>
      <vt:lpstr>יתרונות של אבחנות למחקר</vt:lpstr>
      <vt:lpstr>יתרונות של אבחנות למחקר</vt:lpstr>
      <vt:lpstr>יתרונות של אבחנות למחקר</vt:lpstr>
      <vt:lpstr>יתרונות של אבחנות למחקר</vt:lpstr>
      <vt:lpstr>קבלת טיפול</vt:lpstr>
      <vt:lpstr>סיבות לאי-הגעה לטיפול</vt:lpstr>
      <vt:lpstr>סטיגמה</vt:lpstr>
      <vt:lpstr>סטיגמה</vt:lpstr>
      <vt:lpstr>סטיגמה</vt:lpstr>
      <vt:lpstr>תחומים חשובים בפסיכופתולוגיה בהן יש ניסיון לעבור מדיכוטומיה לאינטגרציה</vt:lpstr>
      <vt:lpstr>אינטגרציה בין הבנה ביולוגית לפסיכולוגית</vt:lpstr>
      <vt:lpstr>פסיכיאטריה המבוססת על ביולוגיה</vt:lpstr>
      <vt:lpstr>הגישה הפסיכולוגית ("סביבה")</vt:lpstr>
      <vt:lpstr>PowerPoint Presentation</vt:lpstr>
      <vt:lpstr>אינטגרציה בין הבנה ביולוגית לפסיכולוגית</vt:lpstr>
      <vt:lpstr>PowerPoint Presentation</vt:lpstr>
      <vt:lpstr>אינטגרציה בין הבנה ביולוגית לפסיכולוגית</vt:lpstr>
      <vt:lpstr>אינטגרציה בין הבנה ביולוגית לפסיכולוגית</vt:lpstr>
      <vt:lpstr>אינטגרציה בין הבנה ביולוגית לפסיכולוגית</vt:lpstr>
      <vt:lpstr>אינטגרציה בין הבנה ביולוגית לפסיכולוגית</vt:lpstr>
      <vt:lpstr>אינטגרציה בין הבנה ביולוגית לפסיכולוגית</vt:lpstr>
      <vt:lpstr>אינטגרציה בין הבנה ביולוגית לפסיכולוגית</vt:lpstr>
      <vt:lpstr>אינטגרציה בין הבנה ביולוגית לפסיכולוגית</vt:lpstr>
      <vt:lpstr>מחקר ו"שדה" – דיכוטומיה או אינטגרציה?</vt:lpstr>
      <vt:lpstr>אינטגרציה בין מחקר לשדה</vt:lpstr>
      <vt:lpstr>אינטגרציה בין מחקר לשדה</vt:lpstr>
      <vt:lpstr>אינטגרציה בין מחקר לשדה</vt:lpstr>
      <vt:lpstr>אינטגרציה בין מחקר לשדה</vt:lpstr>
      <vt:lpstr>עוד דיכוטומיה לא מדויקת: "מרפא" לעומת "הקלה על סימפטומים"</vt:lpstr>
      <vt:lpstr>"מרפא" לעומת "הקלה על סימפטומים"</vt:lpstr>
    </vt:vector>
  </TitlesOfParts>
  <Company>Ben-Gurion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Abnormal Psychology</dc:title>
  <dc:creator>Gary Diamond</dc:creator>
  <cp:lastModifiedBy>סופר</cp:lastModifiedBy>
  <cp:revision>1542</cp:revision>
  <dcterms:created xsi:type="dcterms:W3CDTF">2008-01-20T14:16:09Z</dcterms:created>
  <dcterms:modified xsi:type="dcterms:W3CDTF">2020-10-17T07:32:22Z</dcterms:modified>
</cp:coreProperties>
</file>